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0" r:id="rId1"/>
  </p:sldMasterIdLst>
  <p:notesMasterIdLst>
    <p:notesMasterId r:id="rId176"/>
  </p:notesMasterIdLst>
  <p:handoutMasterIdLst>
    <p:handoutMasterId r:id="rId177"/>
  </p:handoutMasterIdLst>
  <p:sldIdLst>
    <p:sldId id="305" r:id="rId2"/>
    <p:sldId id="306" r:id="rId3"/>
    <p:sldId id="308" r:id="rId4"/>
    <p:sldId id="309" r:id="rId5"/>
    <p:sldId id="335" r:id="rId6"/>
    <p:sldId id="336" r:id="rId7"/>
    <p:sldId id="352" r:id="rId8"/>
    <p:sldId id="351" r:id="rId9"/>
    <p:sldId id="353" r:id="rId10"/>
    <p:sldId id="354" r:id="rId11"/>
    <p:sldId id="355" r:id="rId12"/>
    <p:sldId id="356" r:id="rId13"/>
    <p:sldId id="337" r:id="rId14"/>
    <p:sldId id="357" r:id="rId15"/>
    <p:sldId id="268" r:id="rId16"/>
    <p:sldId id="269"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282" r:id="rId32"/>
    <p:sldId id="283" r:id="rId33"/>
    <p:sldId id="284" r:id="rId34"/>
    <p:sldId id="372" r:id="rId35"/>
    <p:sldId id="373" r:id="rId36"/>
    <p:sldId id="287" r:id="rId37"/>
    <p:sldId id="374" r:id="rId38"/>
    <p:sldId id="338" r:id="rId39"/>
    <p:sldId id="375" r:id="rId40"/>
    <p:sldId id="376" r:id="rId41"/>
    <p:sldId id="293" r:id="rId42"/>
    <p:sldId id="377" r:id="rId43"/>
    <p:sldId id="378" r:id="rId44"/>
    <p:sldId id="350" r:id="rId45"/>
    <p:sldId id="379" r:id="rId46"/>
    <p:sldId id="380" r:id="rId47"/>
    <p:sldId id="381" r:id="rId48"/>
    <p:sldId id="323" r:id="rId49"/>
    <p:sldId id="324" r:id="rId50"/>
    <p:sldId id="326" r:id="rId51"/>
    <p:sldId id="339" r:id="rId52"/>
    <p:sldId id="328" r:id="rId53"/>
    <p:sldId id="325" r:id="rId54"/>
    <p:sldId id="327" r:id="rId55"/>
    <p:sldId id="329" r:id="rId56"/>
    <p:sldId id="349" r:id="rId57"/>
    <p:sldId id="382" r:id="rId58"/>
    <p:sldId id="383" r:id="rId59"/>
    <p:sldId id="384" r:id="rId60"/>
    <p:sldId id="385" r:id="rId61"/>
    <p:sldId id="386" r:id="rId62"/>
    <p:sldId id="387" r:id="rId63"/>
    <p:sldId id="388" r:id="rId64"/>
    <p:sldId id="389" r:id="rId65"/>
    <p:sldId id="390" r:id="rId66"/>
    <p:sldId id="391" r:id="rId67"/>
    <p:sldId id="392" r:id="rId68"/>
    <p:sldId id="393" r:id="rId69"/>
    <p:sldId id="394" r:id="rId70"/>
    <p:sldId id="395" r:id="rId71"/>
    <p:sldId id="396" r:id="rId72"/>
    <p:sldId id="397" r:id="rId73"/>
    <p:sldId id="398" r:id="rId74"/>
    <p:sldId id="399" r:id="rId75"/>
    <p:sldId id="400" r:id="rId76"/>
    <p:sldId id="401" r:id="rId77"/>
    <p:sldId id="402" r:id="rId78"/>
    <p:sldId id="403" r:id="rId79"/>
    <p:sldId id="404" r:id="rId80"/>
    <p:sldId id="405" r:id="rId81"/>
    <p:sldId id="406" r:id="rId82"/>
    <p:sldId id="407" r:id="rId83"/>
    <p:sldId id="408" r:id="rId84"/>
    <p:sldId id="409" r:id="rId85"/>
    <p:sldId id="410" r:id="rId86"/>
    <p:sldId id="411" r:id="rId87"/>
    <p:sldId id="412" r:id="rId88"/>
    <p:sldId id="413" r:id="rId89"/>
    <p:sldId id="414" r:id="rId90"/>
    <p:sldId id="415" r:id="rId91"/>
    <p:sldId id="416" r:id="rId92"/>
    <p:sldId id="417" r:id="rId93"/>
    <p:sldId id="418" r:id="rId94"/>
    <p:sldId id="419" r:id="rId95"/>
    <p:sldId id="420" r:id="rId96"/>
    <p:sldId id="421" r:id="rId97"/>
    <p:sldId id="422" r:id="rId98"/>
    <p:sldId id="423" r:id="rId99"/>
    <p:sldId id="424" r:id="rId100"/>
    <p:sldId id="425" r:id="rId101"/>
    <p:sldId id="426" r:id="rId102"/>
    <p:sldId id="427" r:id="rId103"/>
    <p:sldId id="428" r:id="rId104"/>
    <p:sldId id="429" r:id="rId105"/>
    <p:sldId id="430" r:id="rId106"/>
    <p:sldId id="431" r:id="rId107"/>
    <p:sldId id="432" r:id="rId108"/>
    <p:sldId id="433" r:id="rId109"/>
    <p:sldId id="434" r:id="rId110"/>
    <p:sldId id="435" r:id="rId111"/>
    <p:sldId id="436" r:id="rId112"/>
    <p:sldId id="437" r:id="rId113"/>
    <p:sldId id="438" r:id="rId114"/>
    <p:sldId id="439" r:id="rId115"/>
    <p:sldId id="440" r:id="rId116"/>
    <p:sldId id="441" r:id="rId117"/>
    <p:sldId id="442" r:id="rId118"/>
    <p:sldId id="443" r:id="rId119"/>
    <p:sldId id="444" r:id="rId120"/>
    <p:sldId id="445" r:id="rId121"/>
    <p:sldId id="446" r:id="rId122"/>
    <p:sldId id="447" r:id="rId123"/>
    <p:sldId id="448" r:id="rId124"/>
    <p:sldId id="449" r:id="rId125"/>
    <p:sldId id="450" r:id="rId126"/>
    <p:sldId id="277" r:id="rId127"/>
    <p:sldId id="278" r:id="rId128"/>
    <p:sldId id="279" r:id="rId129"/>
    <p:sldId id="280" r:id="rId130"/>
    <p:sldId id="281" r:id="rId131"/>
    <p:sldId id="288" r:id="rId132"/>
    <p:sldId id="286" r:id="rId133"/>
    <p:sldId id="285" r:id="rId134"/>
    <p:sldId id="289" r:id="rId135"/>
    <p:sldId id="290" r:id="rId136"/>
    <p:sldId id="292" r:id="rId137"/>
    <p:sldId id="294" r:id="rId138"/>
    <p:sldId id="291" r:id="rId139"/>
    <p:sldId id="295" r:id="rId140"/>
    <p:sldId id="296" r:id="rId141"/>
    <p:sldId id="297" r:id="rId142"/>
    <p:sldId id="298" r:id="rId143"/>
    <p:sldId id="299" r:id="rId144"/>
    <p:sldId id="300" r:id="rId145"/>
    <p:sldId id="301" r:id="rId146"/>
    <p:sldId id="303" r:id="rId147"/>
    <p:sldId id="304" r:id="rId148"/>
    <p:sldId id="257" r:id="rId149"/>
    <p:sldId id="256" r:id="rId150"/>
    <p:sldId id="261" r:id="rId151"/>
    <p:sldId id="260" r:id="rId152"/>
    <p:sldId id="274" r:id="rId153"/>
    <p:sldId id="273" r:id="rId154"/>
    <p:sldId id="258" r:id="rId155"/>
    <p:sldId id="259" r:id="rId156"/>
    <p:sldId id="275" r:id="rId157"/>
    <p:sldId id="271" r:id="rId158"/>
    <p:sldId id="262" r:id="rId159"/>
    <p:sldId id="263" r:id="rId160"/>
    <p:sldId id="264" r:id="rId161"/>
    <p:sldId id="265" r:id="rId162"/>
    <p:sldId id="266" r:id="rId163"/>
    <p:sldId id="270" r:id="rId164"/>
    <p:sldId id="272" r:id="rId165"/>
    <p:sldId id="267" r:id="rId166"/>
    <p:sldId id="276" r:id="rId167"/>
    <p:sldId id="451" r:id="rId168"/>
    <p:sldId id="452" r:id="rId169"/>
    <p:sldId id="453" r:id="rId170"/>
    <p:sldId id="454" r:id="rId171"/>
    <p:sldId id="455" r:id="rId172"/>
    <p:sldId id="456" r:id="rId173"/>
    <p:sldId id="457" r:id="rId174"/>
    <p:sldId id="458" r:id="rId17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Classes (c++)" id="{91DB07ED-30B9-4398-AF95-6357F066A2F2}">
          <p14:sldIdLst>
            <p14:sldId id="305"/>
            <p14:sldId id="306"/>
            <p14:sldId id="308"/>
            <p14:sldId id="309"/>
            <p14:sldId id="335"/>
            <p14:sldId id="336"/>
            <p14:sldId id="352"/>
            <p14:sldId id="351"/>
            <p14:sldId id="353"/>
            <p14:sldId id="354"/>
            <p14:sldId id="355"/>
            <p14:sldId id="356"/>
            <p14:sldId id="337"/>
            <p14:sldId id="357"/>
            <p14:sldId id="268"/>
            <p14:sldId id="269"/>
            <p14:sldId id="358"/>
            <p14:sldId id="359"/>
            <p14:sldId id="360"/>
            <p14:sldId id="361"/>
            <p14:sldId id="362"/>
            <p14:sldId id="363"/>
            <p14:sldId id="364"/>
            <p14:sldId id="365"/>
            <p14:sldId id="366"/>
            <p14:sldId id="367"/>
            <p14:sldId id="368"/>
            <p14:sldId id="369"/>
            <p14:sldId id="370"/>
            <p14:sldId id="371"/>
            <p14:sldId id="282"/>
            <p14:sldId id="283"/>
            <p14:sldId id="284"/>
            <p14:sldId id="372"/>
            <p14:sldId id="373"/>
            <p14:sldId id="287"/>
            <p14:sldId id="374"/>
            <p14:sldId id="338"/>
            <p14:sldId id="375"/>
            <p14:sldId id="376"/>
            <p14:sldId id="293"/>
            <p14:sldId id="377"/>
            <p14:sldId id="378"/>
            <p14:sldId id="350"/>
            <p14:sldId id="379"/>
            <p14:sldId id="380"/>
            <p14:sldId id="381"/>
            <p14:sldId id="323"/>
            <p14:sldId id="324"/>
            <p14:sldId id="326"/>
            <p14:sldId id="339"/>
            <p14:sldId id="328"/>
            <p14:sldId id="325"/>
            <p14:sldId id="327"/>
            <p14:sldId id="329"/>
            <p14:sldId id="349"/>
          </p14:sldIdLst>
        </p14:section>
        <p14:section name="OOP" id="{B2810D22-BC2E-4DC4-9718-20FC9B406ACD}">
          <p14:sldIdLst>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Lst>
        </p14:section>
        <p14:section name="C++ Exception" id="{9F8628CE-0967-4414-A557-BF338BA13F69}">
          <p14:sldIdLst>
            <p14:sldId id="430"/>
            <p14:sldId id="431"/>
            <p14:sldId id="432"/>
            <p14:sldId id="433"/>
            <p14:sldId id="434"/>
            <p14:sldId id="435"/>
            <p14:sldId id="436"/>
            <p14:sldId id="437"/>
            <p14:sldId id="438"/>
            <p14:sldId id="439"/>
          </p14:sldIdLst>
        </p14:section>
        <p14:section name="vector" id="{453DFBF8-97F5-42B3-9DEF-CE352FFE11FF}">
          <p14:sldIdLst>
            <p14:sldId id="440"/>
            <p14:sldId id="441"/>
            <p14:sldId id="442"/>
            <p14:sldId id="443"/>
            <p14:sldId id="444"/>
            <p14:sldId id="445"/>
            <p14:sldId id="446"/>
            <p14:sldId id="447"/>
            <p14:sldId id="448"/>
            <p14:sldId id="449"/>
            <p14:sldId id="450"/>
          </p14:sldIdLst>
        </p14:section>
        <p14:section name="file/stream c++" id="{78275133-2DBC-4B03-AD64-3FA2288560B4}">
          <p14:sldIdLst>
            <p14:sldId id="277"/>
            <p14:sldId id="278"/>
            <p14:sldId id="279"/>
            <p14:sldId id="280"/>
            <p14:sldId id="281"/>
            <p14:sldId id="288"/>
            <p14:sldId id="286"/>
            <p14:sldId id="285"/>
            <p14:sldId id="289"/>
            <p14:sldId id="290"/>
            <p14:sldId id="292"/>
            <p14:sldId id="294"/>
            <p14:sldId id="291"/>
            <p14:sldId id="295"/>
            <p14:sldId id="296"/>
            <p14:sldId id="297"/>
            <p14:sldId id="298"/>
            <p14:sldId id="299"/>
            <p14:sldId id="300"/>
            <p14:sldId id="301"/>
            <p14:sldId id="303"/>
            <p14:sldId id="304"/>
          </p14:sldIdLst>
        </p14:section>
        <p14:section name="Pointers (C)" id="{27450B3B-24E5-4A91-852C-3B5A437215FF}">
          <p14:sldIdLst>
            <p14:sldId id="257"/>
            <p14:sldId id="256"/>
            <p14:sldId id="261"/>
            <p14:sldId id="260"/>
            <p14:sldId id="274"/>
            <p14:sldId id="273"/>
            <p14:sldId id="258"/>
            <p14:sldId id="259"/>
            <p14:sldId id="275"/>
            <p14:sldId id="271"/>
            <p14:sldId id="262"/>
            <p14:sldId id="263"/>
            <p14:sldId id="264"/>
            <p14:sldId id="265"/>
            <p14:sldId id="266"/>
            <p14:sldId id="270"/>
            <p14:sldId id="272"/>
            <p14:sldId id="267"/>
            <p14:sldId id="276"/>
          </p14:sldIdLst>
        </p14:section>
        <p14:section name="operator overloading" id="{1DE37BEA-DB5E-414B-BA18-A47A179384B5}">
          <p14:sldIdLst>
            <p14:sldId id="451"/>
            <p14:sldId id="452"/>
            <p14:sldId id="453"/>
            <p14:sldId id="454"/>
            <p14:sldId id="455"/>
            <p14:sldId id="456"/>
            <p14:sldId id="457"/>
            <p14:sldId id="458"/>
          </p14:sldIdLst>
        </p14:section>
        <p14:section name="c++11" id="{BECB39B3-8A89-46EA-9113-9CA9B4F1073C}">
          <p14:sldIdLst/>
        </p14:section>
      </p14:sectionLst>
    </p:ext>
    <p:ext uri="{EFAFB233-063F-42B5-8137-9DF3F51BA10A}">
      <p15:sldGuideLst xmlns:p15="http://schemas.microsoft.com/office/powerpoint/2012/main">
        <p15:guide id="1" orient="horz" pos="1152">
          <p15:clr>
            <a:srgbClr val="A4A3A4"/>
          </p15:clr>
        </p15:guide>
        <p15:guide id="2" pos="7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99"/>
    <a:srgbClr val="000066"/>
    <a:srgbClr val="990000"/>
    <a:srgbClr val="800000"/>
    <a:srgbClr val="FFCC00"/>
    <a:srgbClr val="F8C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BA3F4F-A46C-E8C9-135E-E12936C0EBC4}" v="2" dt="2025-10-21T16:36:52.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14"/>
      </p:cViewPr>
      <p:guideLst>
        <p:guide orient="horz" pos="1152"/>
        <p:guide pos="7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microsoft.com/office/2015/10/relationships/revisionInfo" Target="revisionInfo.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handoutMaster" Target="handoutMasters/handout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0CCF6739-2A70-2CB5-1415-2517A919F18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dirty="0"/>
            </a:lvl1pPr>
          </a:lstStyle>
          <a:p>
            <a:pPr>
              <a:defRPr/>
            </a:pPr>
            <a:r>
              <a:rPr lang="en-US" altLang="en-US"/>
              <a:t>Malak Abdullah</a:t>
            </a:r>
          </a:p>
        </p:txBody>
      </p:sp>
      <p:sp>
        <p:nvSpPr>
          <p:cNvPr id="143363" name="Rectangle 3">
            <a:extLst>
              <a:ext uri="{FF2B5EF4-FFF2-40B4-BE49-F238E27FC236}">
                <a16:creationId xmlns:a16="http://schemas.microsoft.com/office/drawing/2014/main" id="{8C685294-7A2F-861F-FE19-AA0A671ADDA5}"/>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D778F723-3998-47CB-A0C6-EFACEA21CCC7}" type="datetimeFigureOut">
              <a:rPr lang="en-US" altLang="en-US"/>
              <a:pPr>
                <a:defRPr/>
              </a:pPr>
              <a:t>1/23/2026</a:t>
            </a:fld>
            <a:endParaRPr lang="en-US" altLang="en-US"/>
          </a:p>
        </p:txBody>
      </p:sp>
      <p:sp>
        <p:nvSpPr>
          <p:cNvPr id="143364" name="Rectangle 4">
            <a:extLst>
              <a:ext uri="{FF2B5EF4-FFF2-40B4-BE49-F238E27FC236}">
                <a16:creationId xmlns:a16="http://schemas.microsoft.com/office/drawing/2014/main" id="{09CA0C88-2E83-9D6A-33D4-CA0C61895E1B}"/>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dirty="0"/>
            </a:lvl1pPr>
          </a:lstStyle>
          <a:p>
            <a:pPr>
              <a:defRPr/>
            </a:pPr>
            <a:endParaRPr lang="en-US" altLang="en-US"/>
          </a:p>
        </p:txBody>
      </p:sp>
      <p:sp>
        <p:nvSpPr>
          <p:cNvPr id="143365" name="Rectangle 5">
            <a:extLst>
              <a:ext uri="{FF2B5EF4-FFF2-40B4-BE49-F238E27FC236}">
                <a16:creationId xmlns:a16="http://schemas.microsoft.com/office/drawing/2014/main" id="{8AA980EE-F121-2D9D-060C-3D2910FC732D}"/>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A3F91CC-35CC-4B6B-AF2E-10A0618CD4D8}" type="slidenum">
              <a:rPr lang="ar-SA"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CDCE4171-5C51-A29B-8196-FB61C605854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vl1pPr>
          </a:lstStyle>
          <a:p>
            <a:pPr>
              <a:defRPr/>
            </a:pPr>
            <a:r>
              <a:rPr lang="en-US" altLang="en-US"/>
              <a:t>Malak Abdullah</a:t>
            </a:r>
          </a:p>
        </p:txBody>
      </p:sp>
      <p:sp>
        <p:nvSpPr>
          <p:cNvPr id="209923" name="Rectangle 3">
            <a:extLst>
              <a:ext uri="{FF2B5EF4-FFF2-40B4-BE49-F238E27FC236}">
                <a16:creationId xmlns:a16="http://schemas.microsoft.com/office/drawing/2014/main" id="{E19550E0-F014-14E7-F996-9A29FB98CCF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CE78042-01EE-47B1-8A32-4649C1972F72}" type="datetimeFigureOut">
              <a:rPr lang="en-US" altLang="en-US"/>
              <a:pPr>
                <a:defRPr/>
              </a:pPr>
              <a:t>1/23/2026</a:t>
            </a:fld>
            <a:endParaRPr lang="en-US" altLang="en-US"/>
          </a:p>
        </p:txBody>
      </p:sp>
      <p:sp>
        <p:nvSpPr>
          <p:cNvPr id="2052" name="Rectangle 4">
            <a:extLst>
              <a:ext uri="{FF2B5EF4-FFF2-40B4-BE49-F238E27FC236}">
                <a16:creationId xmlns:a16="http://schemas.microsoft.com/office/drawing/2014/main" id="{EC1EE5C4-DD4E-468C-867A-0AEF1BDDE47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5" name="Rectangle 5">
            <a:extLst>
              <a:ext uri="{FF2B5EF4-FFF2-40B4-BE49-F238E27FC236}">
                <a16:creationId xmlns:a16="http://schemas.microsoft.com/office/drawing/2014/main" id="{6CDE3E1A-85B9-449E-ECF0-1EF8D8BD86E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9926" name="Rectangle 6">
            <a:extLst>
              <a:ext uri="{FF2B5EF4-FFF2-40B4-BE49-F238E27FC236}">
                <a16:creationId xmlns:a16="http://schemas.microsoft.com/office/drawing/2014/main" id="{BAAA2755-5025-5D8F-82E0-7174F76AA02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vl1pPr>
          </a:lstStyle>
          <a:p>
            <a:pPr>
              <a:defRPr/>
            </a:pPr>
            <a:endParaRPr lang="en-US" altLang="en-US"/>
          </a:p>
        </p:txBody>
      </p:sp>
      <p:sp>
        <p:nvSpPr>
          <p:cNvPr id="209927" name="Rectangle 7">
            <a:extLst>
              <a:ext uri="{FF2B5EF4-FFF2-40B4-BE49-F238E27FC236}">
                <a16:creationId xmlns:a16="http://schemas.microsoft.com/office/drawing/2014/main" id="{3C7A0744-FBBC-6A4C-7E04-179E3209F0E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DC61EDF-C34D-44C4-93E0-206D312075BF}"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mn-ea"/>
        <a:cs typeface="Arial" panose="020B0604020202020204" pitchFamily="34"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panose="020B0604020202020204" pitchFamily="34"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panose="020B0604020202020204" pitchFamily="34"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panose="020B0604020202020204" pitchFamily="34"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1F97BC8-BC8D-0C79-DF0B-D9EE34E6D2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5C512B2-BB5E-4370-B239-23A6F69015A2}" type="slidenum">
              <a:rPr kumimoji="0" lang="en-US" altLang="en-US" smtClean="0">
                <a:latin typeface="Courier New" panose="02070309020205020404" pitchFamily="49" charset="0"/>
              </a:rPr>
              <a:pPr>
                <a:spcBef>
                  <a:spcPct val="0"/>
                </a:spcBef>
              </a:pPr>
              <a:t>1</a:t>
            </a:fld>
            <a:endParaRPr kumimoji="0" lang="en-US" altLang="en-US">
              <a:latin typeface="Courier New" panose="02070309020205020404" pitchFamily="49" charset="0"/>
            </a:endParaRPr>
          </a:p>
        </p:txBody>
      </p:sp>
      <p:sp>
        <p:nvSpPr>
          <p:cNvPr id="15363" name="Rectangle 1026">
            <a:extLst>
              <a:ext uri="{FF2B5EF4-FFF2-40B4-BE49-F238E27FC236}">
                <a16:creationId xmlns:a16="http://schemas.microsoft.com/office/drawing/2014/main" id="{8BFA5338-3E0B-FE7D-F78B-0B3EA047A91F}"/>
              </a:ext>
            </a:extLst>
          </p:cNvPr>
          <p:cNvSpPr>
            <a:spLocks noGrp="1" noRot="1" noChangeAspect="1" noChangeArrowheads="1" noTextEdit="1"/>
          </p:cNvSpPr>
          <p:nvPr>
            <p:ph type="sldImg"/>
          </p:nvPr>
        </p:nvSpPr>
        <p:spPr>
          <a:ln/>
        </p:spPr>
      </p:sp>
      <p:sp>
        <p:nvSpPr>
          <p:cNvPr id="15364" name="Rectangle 1027">
            <a:extLst>
              <a:ext uri="{FF2B5EF4-FFF2-40B4-BE49-F238E27FC236}">
                <a16:creationId xmlns:a16="http://schemas.microsoft.com/office/drawing/2014/main" id="{400EBBA4-344F-2126-9CEC-5C2E267614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4B46837-F3FA-7108-A999-D8BF56D1E3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F8FD0F20-5ECB-4926-8FC6-C1277C8CFE9F}" type="slidenum">
              <a:rPr kumimoji="0" lang="en-US" altLang="en-US" smtClean="0">
                <a:latin typeface="Courier New" panose="02070309020205020404" pitchFamily="49" charset="0"/>
              </a:rPr>
              <a:pPr>
                <a:spcBef>
                  <a:spcPct val="0"/>
                </a:spcBef>
              </a:pPr>
              <a:t>10</a:t>
            </a:fld>
            <a:endParaRPr kumimoji="0" lang="en-US" altLang="en-US">
              <a:latin typeface="Courier New" panose="02070309020205020404" pitchFamily="49" charset="0"/>
            </a:endParaRPr>
          </a:p>
        </p:txBody>
      </p:sp>
      <p:sp>
        <p:nvSpPr>
          <p:cNvPr id="35843" name="Rectangle 2">
            <a:extLst>
              <a:ext uri="{FF2B5EF4-FFF2-40B4-BE49-F238E27FC236}">
                <a16:creationId xmlns:a16="http://schemas.microsoft.com/office/drawing/2014/main" id="{6B4756A6-BEB8-86D1-A2AB-209C9D58A75D}"/>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B705C70-A0CE-D229-AD85-E2BB83D169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3D9DD0D-8CA0-1F09-308A-58DF1EB5D3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EDB5A20-9BC3-4CBE-B804-41C2C1DB2A42}" type="slidenum">
              <a:rPr kumimoji="0" lang="en-US" altLang="en-US" smtClean="0">
                <a:latin typeface="Courier New" panose="02070309020205020404" pitchFamily="49" charset="0"/>
              </a:rPr>
              <a:pPr>
                <a:spcBef>
                  <a:spcPct val="0"/>
                </a:spcBef>
              </a:pPr>
              <a:t>12</a:t>
            </a:fld>
            <a:endParaRPr kumimoji="0" lang="en-US" altLang="en-US">
              <a:latin typeface="Courier New" panose="02070309020205020404" pitchFamily="49" charset="0"/>
            </a:endParaRPr>
          </a:p>
        </p:txBody>
      </p:sp>
      <p:sp>
        <p:nvSpPr>
          <p:cNvPr id="38915" name="Rectangle 2">
            <a:extLst>
              <a:ext uri="{FF2B5EF4-FFF2-40B4-BE49-F238E27FC236}">
                <a16:creationId xmlns:a16="http://schemas.microsoft.com/office/drawing/2014/main" id="{F6216662-B63F-3EEA-F8E4-76D52E8628F9}"/>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37DFA1B-4A3D-3AD1-C6D4-54291447A9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1256AE5-CE49-1A68-709B-84EA2CE1A4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0852625-3BB4-4FD2-88BF-4590C32B25E4}" type="slidenum">
              <a:rPr kumimoji="0" lang="en-US" altLang="en-US" smtClean="0">
                <a:latin typeface="Courier New" panose="02070309020205020404" pitchFamily="49" charset="0"/>
              </a:rPr>
              <a:pPr>
                <a:spcBef>
                  <a:spcPct val="0"/>
                </a:spcBef>
              </a:pPr>
              <a:t>13</a:t>
            </a:fld>
            <a:endParaRPr kumimoji="0" lang="en-US" altLang="en-US">
              <a:latin typeface="Courier New" panose="02070309020205020404" pitchFamily="49" charset="0"/>
            </a:endParaRPr>
          </a:p>
        </p:txBody>
      </p:sp>
      <p:sp>
        <p:nvSpPr>
          <p:cNvPr id="40963" name="Rectangle 2">
            <a:extLst>
              <a:ext uri="{FF2B5EF4-FFF2-40B4-BE49-F238E27FC236}">
                <a16:creationId xmlns:a16="http://schemas.microsoft.com/office/drawing/2014/main" id="{18F27786-80D0-8480-DFDD-DE60A4EC5D3B}"/>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E4A3A851-3179-1CE1-E51C-F3A3CF3471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009DDDA-FCC7-DE3F-F7B6-2186A188A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28797A8-BEEB-418A-827B-9DE26F48D01A}" type="slidenum">
              <a:rPr kumimoji="0" lang="en-US" altLang="en-US" smtClean="0">
                <a:latin typeface="Courier New" panose="02070309020205020404" pitchFamily="49" charset="0"/>
              </a:rPr>
              <a:pPr>
                <a:spcBef>
                  <a:spcPct val="0"/>
                </a:spcBef>
              </a:pPr>
              <a:t>14</a:t>
            </a:fld>
            <a:endParaRPr kumimoji="0" lang="en-US" altLang="en-US">
              <a:latin typeface="Courier New" panose="02070309020205020404" pitchFamily="49" charset="0"/>
            </a:endParaRPr>
          </a:p>
        </p:txBody>
      </p:sp>
      <p:sp>
        <p:nvSpPr>
          <p:cNvPr id="43011" name="Rectangle 2">
            <a:extLst>
              <a:ext uri="{FF2B5EF4-FFF2-40B4-BE49-F238E27FC236}">
                <a16:creationId xmlns:a16="http://schemas.microsoft.com/office/drawing/2014/main" id="{0D8F7B16-03E6-2E51-A857-8F4C0A28632C}"/>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2FD6739-9367-75EC-FB07-7FCBB91C0E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A70A7281-6E68-6FAF-F94B-EF24B0986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F91EC56-263D-456B-BE1A-5D59E0B59B70}" type="slidenum">
              <a:rPr kumimoji="0" lang="en-US" altLang="en-US" smtClean="0">
                <a:latin typeface="Courier New" panose="02070309020205020404" pitchFamily="49" charset="0"/>
              </a:rPr>
              <a:pPr>
                <a:spcBef>
                  <a:spcPct val="0"/>
                </a:spcBef>
              </a:pPr>
              <a:t>15</a:t>
            </a:fld>
            <a:endParaRPr kumimoji="0" lang="en-US" altLang="en-US">
              <a:latin typeface="Courier New" panose="02070309020205020404" pitchFamily="49" charset="0"/>
            </a:endParaRPr>
          </a:p>
        </p:txBody>
      </p:sp>
      <p:sp>
        <p:nvSpPr>
          <p:cNvPr id="45059" name="Rectangle 2">
            <a:extLst>
              <a:ext uri="{FF2B5EF4-FFF2-40B4-BE49-F238E27FC236}">
                <a16:creationId xmlns:a16="http://schemas.microsoft.com/office/drawing/2014/main" id="{E4CD6C70-7E5F-FC60-7F62-8009F7F29A82}"/>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270F3ABF-1B90-6505-78CA-1408A4FD6B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7BA87320-89EB-8035-CC83-58F5381706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D90A66A-EA70-44BB-9D15-66A3E721CE79}" type="slidenum">
              <a:rPr kumimoji="0" lang="en-US" altLang="en-US" smtClean="0">
                <a:latin typeface="Courier New" panose="02070309020205020404" pitchFamily="49" charset="0"/>
              </a:rPr>
              <a:pPr>
                <a:spcBef>
                  <a:spcPct val="0"/>
                </a:spcBef>
              </a:pPr>
              <a:t>16</a:t>
            </a:fld>
            <a:endParaRPr kumimoji="0" lang="en-US" altLang="en-US">
              <a:latin typeface="Courier New" panose="02070309020205020404" pitchFamily="49" charset="0"/>
            </a:endParaRPr>
          </a:p>
        </p:txBody>
      </p:sp>
      <p:sp>
        <p:nvSpPr>
          <p:cNvPr id="47107" name="Rectangle 2">
            <a:extLst>
              <a:ext uri="{FF2B5EF4-FFF2-40B4-BE49-F238E27FC236}">
                <a16:creationId xmlns:a16="http://schemas.microsoft.com/office/drawing/2014/main" id="{09D6A9C7-7268-C68E-B40A-80500A1E6981}"/>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49242455-B23E-1EEA-4175-B96266B184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BB7CBFB-6DEE-1D6D-22D1-F04424B129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6BAD4D2-F5BE-49B3-B760-552408040B33}" type="slidenum">
              <a:rPr kumimoji="0" lang="en-US" altLang="en-US" smtClean="0">
                <a:latin typeface="Courier New" panose="02070309020205020404" pitchFamily="49" charset="0"/>
              </a:rPr>
              <a:pPr>
                <a:spcBef>
                  <a:spcPct val="0"/>
                </a:spcBef>
              </a:pPr>
              <a:t>17</a:t>
            </a:fld>
            <a:endParaRPr kumimoji="0" lang="en-US" altLang="en-US">
              <a:latin typeface="Courier New" panose="02070309020205020404" pitchFamily="49" charset="0"/>
            </a:endParaRPr>
          </a:p>
        </p:txBody>
      </p:sp>
      <p:sp>
        <p:nvSpPr>
          <p:cNvPr id="49155" name="Rectangle 2">
            <a:extLst>
              <a:ext uri="{FF2B5EF4-FFF2-40B4-BE49-F238E27FC236}">
                <a16:creationId xmlns:a16="http://schemas.microsoft.com/office/drawing/2014/main" id="{66EED2F7-CF15-98B1-FCEE-B4EC6C404C94}"/>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193486C-6710-ADD7-0B5D-AB9FD2E0D5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See pr7-01.cpp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F8B78E1-4E89-EABB-B036-451CC832BB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1F71C5E-A675-4DEC-86F0-E9CED025BFD7}" type="slidenum">
              <a:rPr kumimoji="0" lang="en-US" altLang="en-US" smtClean="0">
                <a:latin typeface="Courier New" panose="02070309020205020404" pitchFamily="49" charset="0"/>
              </a:rPr>
              <a:pPr>
                <a:spcBef>
                  <a:spcPct val="0"/>
                </a:spcBef>
              </a:pPr>
              <a:t>18</a:t>
            </a:fld>
            <a:endParaRPr kumimoji="0" lang="en-US" altLang="en-US">
              <a:latin typeface="Courier New" panose="02070309020205020404" pitchFamily="49" charset="0"/>
            </a:endParaRPr>
          </a:p>
        </p:txBody>
      </p:sp>
      <p:sp>
        <p:nvSpPr>
          <p:cNvPr id="51203" name="Rectangle 2">
            <a:extLst>
              <a:ext uri="{FF2B5EF4-FFF2-40B4-BE49-F238E27FC236}">
                <a16:creationId xmlns:a16="http://schemas.microsoft.com/office/drawing/2014/main" id="{A5EFE589-CD81-5EE0-4774-A2875A97EDE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507A8F4-B6B5-83B4-1674-6395B7DADC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094F4B5-7D7D-D9C6-44B2-41C0AA1D8F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7FFFE13-3BD2-4485-86EA-5BABBFD949DE}" type="slidenum">
              <a:rPr kumimoji="0" lang="en-US" altLang="en-US" smtClean="0">
                <a:latin typeface="Courier New" panose="02070309020205020404" pitchFamily="49" charset="0"/>
              </a:rPr>
              <a:pPr>
                <a:spcBef>
                  <a:spcPct val="0"/>
                </a:spcBef>
              </a:pPr>
              <a:t>20</a:t>
            </a:fld>
            <a:endParaRPr kumimoji="0" lang="en-US" altLang="en-US">
              <a:latin typeface="Courier New" panose="02070309020205020404" pitchFamily="49" charset="0"/>
            </a:endParaRPr>
          </a:p>
        </p:txBody>
      </p:sp>
      <p:sp>
        <p:nvSpPr>
          <p:cNvPr id="54275" name="Rectangle 2">
            <a:extLst>
              <a:ext uri="{FF2B5EF4-FFF2-40B4-BE49-F238E27FC236}">
                <a16:creationId xmlns:a16="http://schemas.microsoft.com/office/drawing/2014/main" id="{3C4E544B-BD67-AAD3-FC24-08D953D3262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A007D105-81E7-327B-903D-FEB6F8985A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C42893F-9100-04B6-F7AA-4B8D16A9AF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BC34F12-55D2-4F61-B643-21361F49B210}" type="slidenum">
              <a:rPr kumimoji="0" lang="en-US" altLang="en-US" smtClean="0">
                <a:latin typeface="Courier New" panose="02070309020205020404" pitchFamily="49" charset="0"/>
              </a:rPr>
              <a:pPr>
                <a:spcBef>
                  <a:spcPct val="0"/>
                </a:spcBef>
              </a:pPr>
              <a:t>21</a:t>
            </a:fld>
            <a:endParaRPr kumimoji="0" lang="en-US" altLang="en-US">
              <a:latin typeface="Courier New" panose="02070309020205020404" pitchFamily="49" charset="0"/>
            </a:endParaRPr>
          </a:p>
        </p:txBody>
      </p:sp>
      <p:sp>
        <p:nvSpPr>
          <p:cNvPr id="56323" name="Rectangle 2">
            <a:extLst>
              <a:ext uri="{FF2B5EF4-FFF2-40B4-BE49-F238E27FC236}">
                <a16:creationId xmlns:a16="http://schemas.microsoft.com/office/drawing/2014/main" id="{63DD9F63-09F3-0F25-3190-2015F468A5FE}"/>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3583281D-F03D-1C00-E3C2-D7CDEEDA72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F1F9908-3168-3FFE-3783-15D23F2416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43D8E43-27F4-44DD-988B-BF72DDAC1E27}" type="slidenum">
              <a:rPr kumimoji="0" lang="en-US" altLang="en-US" smtClean="0">
                <a:latin typeface="Courier New" panose="02070309020205020404" pitchFamily="49" charset="0"/>
              </a:rPr>
              <a:pPr>
                <a:spcBef>
                  <a:spcPct val="0"/>
                </a:spcBef>
              </a:pPr>
              <a:t>2</a:t>
            </a:fld>
            <a:endParaRPr kumimoji="0" lang="en-US" altLang="en-US">
              <a:latin typeface="Courier New" panose="02070309020205020404" pitchFamily="49" charset="0"/>
            </a:endParaRPr>
          </a:p>
        </p:txBody>
      </p:sp>
      <p:sp>
        <p:nvSpPr>
          <p:cNvPr id="17411" name="Rectangle 2">
            <a:extLst>
              <a:ext uri="{FF2B5EF4-FFF2-40B4-BE49-F238E27FC236}">
                <a16:creationId xmlns:a16="http://schemas.microsoft.com/office/drawing/2014/main" id="{59EA738E-DE9B-D349-0AA3-A3D519D1127B}"/>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E019F90-55FE-BE42-B098-2D0FEBF4AD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7A9A969-2CC4-0269-0187-3A03D6E08E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CE47746-FFD8-4B19-A926-AD32869F19E2}" type="slidenum">
              <a:rPr kumimoji="0" lang="en-US" altLang="en-US" smtClean="0">
                <a:latin typeface="Courier New" panose="02070309020205020404" pitchFamily="49" charset="0"/>
              </a:rPr>
              <a:pPr>
                <a:spcBef>
                  <a:spcPct val="0"/>
                </a:spcBef>
              </a:pPr>
              <a:t>22</a:t>
            </a:fld>
            <a:endParaRPr kumimoji="0" lang="en-US" altLang="en-US">
              <a:latin typeface="Courier New" panose="02070309020205020404" pitchFamily="49" charset="0"/>
            </a:endParaRPr>
          </a:p>
        </p:txBody>
      </p:sp>
      <p:sp>
        <p:nvSpPr>
          <p:cNvPr id="58371" name="Rectangle 2">
            <a:extLst>
              <a:ext uri="{FF2B5EF4-FFF2-40B4-BE49-F238E27FC236}">
                <a16:creationId xmlns:a16="http://schemas.microsoft.com/office/drawing/2014/main" id="{6FA614FC-2119-6CAA-583B-FC61E2FD30F4}"/>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66C7057-578D-2F32-CF13-355BF99BAD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See pr7-02.cpp and pr7-03.cpp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843A46E-D025-E975-7709-77315B0CE3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ABBA513-5AEB-4A3A-A771-0D387B0536AC}" type="slidenum">
              <a:rPr kumimoji="0" lang="en-US" altLang="en-US" smtClean="0">
                <a:latin typeface="Courier New" panose="02070309020205020404" pitchFamily="49" charset="0"/>
              </a:rPr>
              <a:pPr>
                <a:spcBef>
                  <a:spcPct val="0"/>
                </a:spcBef>
              </a:pPr>
              <a:t>24</a:t>
            </a:fld>
            <a:endParaRPr kumimoji="0" lang="en-US" altLang="en-US">
              <a:latin typeface="Courier New" panose="02070309020205020404" pitchFamily="49" charset="0"/>
            </a:endParaRPr>
          </a:p>
        </p:txBody>
      </p:sp>
      <p:sp>
        <p:nvSpPr>
          <p:cNvPr id="61443" name="Rectangle 2">
            <a:extLst>
              <a:ext uri="{FF2B5EF4-FFF2-40B4-BE49-F238E27FC236}">
                <a16:creationId xmlns:a16="http://schemas.microsoft.com/office/drawing/2014/main" id="{773B4503-99C3-4B31-3FF2-C5587A6E018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0A0BFD5-8570-35E0-A18F-B0796CE5EC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305DE02-21BE-37DD-162E-819BC14085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3AEA50B4-8D20-4104-87FA-0B5809C5DFCD}" type="slidenum">
              <a:rPr lang="en-US" altLang="en-US" sz="1200" baseline="0" smtClean="0"/>
              <a:pPr/>
              <a:t>25</a:t>
            </a:fld>
            <a:endParaRPr lang="en-US" altLang="en-US" sz="1200" baseline="0"/>
          </a:p>
        </p:txBody>
      </p:sp>
      <p:sp>
        <p:nvSpPr>
          <p:cNvPr id="63491" name="Rectangle 2">
            <a:extLst>
              <a:ext uri="{FF2B5EF4-FFF2-40B4-BE49-F238E27FC236}">
                <a16:creationId xmlns:a16="http://schemas.microsoft.com/office/drawing/2014/main" id="{A0862BF1-4C4F-A068-5FBA-51FAC82BBA21}"/>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DDEE9604-3CAB-3102-B620-8445D068A7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86FE735C-291A-2894-721A-4BF235BF10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277FE76A-0FE2-4669-870E-0A19F463EE6D}" type="slidenum">
              <a:rPr kumimoji="0" lang="en-US" altLang="en-US" smtClean="0">
                <a:latin typeface="Courier New" panose="02070309020205020404" pitchFamily="49" charset="0"/>
              </a:rPr>
              <a:pPr>
                <a:spcBef>
                  <a:spcPct val="0"/>
                </a:spcBef>
              </a:pPr>
              <a:t>26</a:t>
            </a:fld>
            <a:endParaRPr kumimoji="0" lang="en-US" altLang="en-US">
              <a:latin typeface="Courier New" panose="02070309020205020404" pitchFamily="49" charset="0"/>
            </a:endParaRPr>
          </a:p>
        </p:txBody>
      </p:sp>
      <p:sp>
        <p:nvSpPr>
          <p:cNvPr id="65539" name="Rectangle 2">
            <a:extLst>
              <a:ext uri="{FF2B5EF4-FFF2-40B4-BE49-F238E27FC236}">
                <a16:creationId xmlns:a16="http://schemas.microsoft.com/office/drawing/2014/main" id="{90583F65-69ED-165E-8DEC-B1324EEECA6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CF10CD91-D205-3BF7-E473-A29E825D54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See pr7-04.cpp and pr7-05.cpp</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78B39829-E36B-AA8A-D5F1-CB579D4468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1E3E2180-CB10-4A28-89C7-BE9C5AC60315}" type="slidenum">
              <a:rPr lang="en-US" altLang="en-US" sz="1200" baseline="0" smtClean="0"/>
              <a:pPr/>
              <a:t>28</a:t>
            </a:fld>
            <a:endParaRPr lang="en-US" altLang="en-US" sz="1200" baseline="0"/>
          </a:p>
        </p:txBody>
      </p:sp>
      <p:sp>
        <p:nvSpPr>
          <p:cNvPr id="68611" name="Rectangle 2">
            <a:extLst>
              <a:ext uri="{FF2B5EF4-FFF2-40B4-BE49-F238E27FC236}">
                <a16:creationId xmlns:a16="http://schemas.microsoft.com/office/drawing/2014/main" id="{B624D1E3-F9C2-6D89-42D2-095963F96BBC}"/>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5F7C1B21-FF8D-B09B-7F39-41B9E13D91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EA5E7BC-FC7C-51C3-8F38-89B8AD6203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B499F859-B9C5-4C98-9914-9E7D86DF6DEE}" type="slidenum">
              <a:rPr kumimoji="0" lang="en-US" altLang="en-US" smtClean="0">
                <a:latin typeface="Courier New" panose="02070309020205020404" pitchFamily="49" charset="0"/>
              </a:rPr>
              <a:pPr>
                <a:spcBef>
                  <a:spcPct val="0"/>
                </a:spcBef>
              </a:pPr>
              <a:t>29</a:t>
            </a:fld>
            <a:endParaRPr kumimoji="0" lang="en-US" altLang="en-US">
              <a:latin typeface="Courier New" panose="02070309020205020404" pitchFamily="49" charset="0"/>
            </a:endParaRPr>
          </a:p>
        </p:txBody>
      </p:sp>
      <p:sp>
        <p:nvSpPr>
          <p:cNvPr id="70659" name="Rectangle 2">
            <a:extLst>
              <a:ext uri="{FF2B5EF4-FFF2-40B4-BE49-F238E27FC236}">
                <a16:creationId xmlns:a16="http://schemas.microsoft.com/office/drawing/2014/main" id="{C5CF1B59-8603-5178-A371-57CCB6B7CA7F}"/>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DBA74498-D791-7943-E17A-40839B5DA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See pr7-06.cpp</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CF0244C-E952-85B3-F0B7-D7B8F2D072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F26B73C-5D5D-406C-974D-57D6828C4009}" type="slidenum">
              <a:rPr kumimoji="0" lang="en-US" altLang="en-US" smtClean="0">
                <a:latin typeface="Courier New" panose="02070309020205020404" pitchFamily="49" charset="0"/>
              </a:rPr>
              <a:pPr>
                <a:spcBef>
                  <a:spcPct val="0"/>
                </a:spcBef>
              </a:pPr>
              <a:t>30</a:t>
            </a:fld>
            <a:endParaRPr kumimoji="0" lang="en-US" altLang="en-US">
              <a:latin typeface="Courier New" panose="02070309020205020404" pitchFamily="49" charset="0"/>
            </a:endParaRPr>
          </a:p>
        </p:txBody>
      </p:sp>
      <p:sp>
        <p:nvSpPr>
          <p:cNvPr id="72707" name="Rectangle 2">
            <a:extLst>
              <a:ext uri="{FF2B5EF4-FFF2-40B4-BE49-F238E27FC236}">
                <a16:creationId xmlns:a16="http://schemas.microsoft.com/office/drawing/2014/main" id="{9E562E83-13AF-B6B9-790C-2690AAA561F7}"/>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ABA9CAC3-625C-6228-2320-30CBFA0574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F1DADAEE-4297-E423-8924-8F8B3FC3A5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E29226C-492C-4BFD-84E8-B67C3C60183B}" type="slidenum">
              <a:rPr kumimoji="0" lang="en-US" altLang="en-US" smtClean="0">
                <a:latin typeface="Courier New" panose="02070309020205020404" pitchFamily="49" charset="0"/>
              </a:rPr>
              <a:pPr>
                <a:spcBef>
                  <a:spcPct val="0"/>
                </a:spcBef>
              </a:pPr>
              <a:t>31</a:t>
            </a:fld>
            <a:endParaRPr kumimoji="0" lang="en-US" altLang="en-US">
              <a:latin typeface="Courier New" panose="02070309020205020404" pitchFamily="49" charset="0"/>
            </a:endParaRPr>
          </a:p>
        </p:txBody>
      </p:sp>
      <p:sp>
        <p:nvSpPr>
          <p:cNvPr id="74755" name="Rectangle 2">
            <a:extLst>
              <a:ext uri="{FF2B5EF4-FFF2-40B4-BE49-F238E27FC236}">
                <a16:creationId xmlns:a16="http://schemas.microsoft.com/office/drawing/2014/main" id="{6C87AF05-AE5E-3647-2045-216EC440B086}"/>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6032A62B-887E-EC43-8862-C34399493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673C082-46B2-5C17-8D07-224F01303D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28493E6-638A-4048-BFFE-179CBC34B31B}" type="slidenum">
              <a:rPr kumimoji="0" lang="en-US" altLang="en-US" smtClean="0">
                <a:latin typeface="Courier New" panose="02070309020205020404" pitchFamily="49" charset="0"/>
              </a:rPr>
              <a:pPr>
                <a:spcBef>
                  <a:spcPct val="0"/>
                </a:spcBef>
              </a:pPr>
              <a:t>32</a:t>
            </a:fld>
            <a:endParaRPr kumimoji="0" lang="en-US" altLang="en-US">
              <a:latin typeface="Courier New" panose="02070309020205020404" pitchFamily="49" charset="0"/>
            </a:endParaRPr>
          </a:p>
        </p:txBody>
      </p:sp>
      <p:sp>
        <p:nvSpPr>
          <p:cNvPr id="76803" name="Rectangle 2">
            <a:extLst>
              <a:ext uri="{FF2B5EF4-FFF2-40B4-BE49-F238E27FC236}">
                <a16:creationId xmlns:a16="http://schemas.microsoft.com/office/drawing/2014/main" id="{65AD2CD3-DF93-CA07-129C-3A25B21AD081}"/>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60FDD7A1-7578-4666-8B4D-30BEA4444A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C8BFB51D-5881-AAE1-96AE-4E074BAB4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32DFDF1-E8E3-4B31-89C3-25B2AF9A4EAB}" type="slidenum">
              <a:rPr kumimoji="0" lang="en-US" altLang="en-US" smtClean="0">
                <a:latin typeface="Courier New" panose="02070309020205020404" pitchFamily="49" charset="0"/>
              </a:rPr>
              <a:pPr>
                <a:spcBef>
                  <a:spcPct val="0"/>
                </a:spcBef>
              </a:pPr>
              <a:t>33</a:t>
            </a:fld>
            <a:endParaRPr kumimoji="0" lang="en-US" altLang="en-US">
              <a:latin typeface="Courier New" panose="02070309020205020404" pitchFamily="49" charset="0"/>
            </a:endParaRPr>
          </a:p>
        </p:txBody>
      </p:sp>
      <p:sp>
        <p:nvSpPr>
          <p:cNvPr id="78851" name="Rectangle 2">
            <a:extLst>
              <a:ext uri="{FF2B5EF4-FFF2-40B4-BE49-F238E27FC236}">
                <a16:creationId xmlns:a16="http://schemas.microsoft.com/office/drawing/2014/main" id="{DE779B5F-C5E2-9887-ADA1-E83358B8087F}"/>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589E59C4-6959-6DDE-109A-194FA857FA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0F84893-6EAB-D1F0-2413-37CFCB633C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0BCE8A1-E530-4AFA-BC2E-D5E0F25CFD8F}" type="slidenum">
              <a:rPr kumimoji="0" lang="en-US" altLang="en-US" smtClean="0">
                <a:latin typeface="Courier New" panose="02070309020205020404" pitchFamily="49" charset="0"/>
              </a:rPr>
              <a:pPr>
                <a:spcBef>
                  <a:spcPct val="0"/>
                </a:spcBef>
              </a:pPr>
              <a:t>3</a:t>
            </a:fld>
            <a:endParaRPr kumimoji="0" lang="en-US" altLang="en-US">
              <a:latin typeface="Courier New" panose="02070309020205020404" pitchFamily="49" charset="0"/>
            </a:endParaRPr>
          </a:p>
        </p:txBody>
      </p:sp>
      <p:sp>
        <p:nvSpPr>
          <p:cNvPr id="21507" name="Rectangle 2">
            <a:extLst>
              <a:ext uri="{FF2B5EF4-FFF2-40B4-BE49-F238E27FC236}">
                <a16:creationId xmlns:a16="http://schemas.microsoft.com/office/drawing/2014/main" id="{ED8ABC45-DD9C-96FD-5AA4-ADCC867D736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882111-6AFD-2B64-2FC1-BA7B98A2A8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CA9EE6D8-B320-870E-8367-3C676EAAAA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237A4136-4D53-40C9-A3B8-8531A87566AB}" type="slidenum">
              <a:rPr kumimoji="0" lang="en-US" altLang="en-US" smtClean="0">
                <a:latin typeface="Courier New" panose="02070309020205020404" pitchFamily="49" charset="0"/>
              </a:rPr>
              <a:pPr>
                <a:spcBef>
                  <a:spcPct val="0"/>
                </a:spcBef>
              </a:pPr>
              <a:t>34</a:t>
            </a:fld>
            <a:endParaRPr kumimoji="0" lang="en-US" altLang="en-US">
              <a:latin typeface="Courier New" panose="02070309020205020404" pitchFamily="49" charset="0"/>
            </a:endParaRPr>
          </a:p>
        </p:txBody>
      </p:sp>
      <p:sp>
        <p:nvSpPr>
          <p:cNvPr id="80899" name="Rectangle 2">
            <a:extLst>
              <a:ext uri="{FF2B5EF4-FFF2-40B4-BE49-F238E27FC236}">
                <a16:creationId xmlns:a16="http://schemas.microsoft.com/office/drawing/2014/main" id="{4F823027-A3C3-E62D-E329-3F375E42971B}"/>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865F730E-86AA-1882-F976-B29B7D9280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See pr7-07.cpp</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AA18D269-8CCA-7B53-CB19-75182C8017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F1BA8028-374C-4F24-A857-5E85DF4743AB}" type="slidenum">
              <a:rPr kumimoji="0" lang="en-US" altLang="en-US" smtClean="0">
                <a:latin typeface="Courier New" panose="02070309020205020404" pitchFamily="49" charset="0"/>
              </a:rPr>
              <a:pPr>
                <a:spcBef>
                  <a:spcPct val="0"/>
                </a:spcBef>
              </a:pPr>
              <a:t>35</a:t>
            </a:fld>
            <a:endParaRPr kumimoji="0" lang="en-US" altLang="en-US">
              <a:latin typeface="Courier New" panose="02070309020205020404" pitchFamily="49" charset="0"/>
            </a:endParaRPr>
          </a:p>
        </p:txBody>
      </p:sp>
      <p:sp>
        <p:nvSpPr>
          <p:cNvPr id="82947" name="Rectangle 2">
            <a:extLst>
              <a:ext uri="{FF2B5EF4-FFF2-40B4-BE49-F238E27FC236}">
                <a16:creationId xmlns:a16="http://schemas.microsoft.com/office/drawing/2014/main" id="{92AB30BE-E088-49CB-EA02-ACA78EBCC143}"/>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DC3BF794-6A69-B9AB-0BF3-BE8BCD6702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See pr7-08.cpp</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7054F8A2-BFDA-94AE-DDC2-70B2FDA93CFB}"/>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E82C7FA0-CC95-994E-F9A2-C188F2FFAD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See pr7-09.cpp</a:t>
            </a:r>
          </a:p>
          <a:p>
            <a:endParaRPr lang="en-US" altLang="en-US">
              <a:latin typeface="Times New Roman" panose="02020603050405020304" pitchFamily="18" charset="0"/>
            </a:endParaRPr>
          </a:p>
        </p:txBody>
      </p:sp>
      <p:sp>
        <p:nvSpPr>
          <p:cNvPr id="84996" name="Slide Number Placeholder 3">
            <a:extLst>
              <a:ext uri="{FF2B5EF4-FFF2-40B4-BE49-F238E27FC236}">
                <a16:creationId xmlns:a16="http://schemas.microsoft.com/office/drawing/2014/main" id="{BEE18D50-16E5-7499-B3BE-5B0AC6AEA3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22A7B191-D788-400A-9393-6BF1230FDCF1}" type="slidenum">
              <a:rPr kumimoji="0" lang="en-US" altLang="en-US" smtClean="0"/>
              <a:pPr>
                <a:spcBef>
                  <a:spcPct val="0"/>
                </a:spcBef>
              </a:pPr>
              <a:t>36</a:t>
            </a:fld>
            <a:endParaRPr kumimoji="0"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7931DDF1-BA0C-2C22-DE5B-42AFB4B1B8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65809F7-5ECE-4FAF-B3B9-E046A22C830B}" type="slidenum">
              <a:rPr kumimoji="0" lang="en-US" altLang="en-US" smtClean="0">
                <a:latin typeface="Courier New" panose="02070309020205020404" pitchFamily="49" charset="0"/>
              </a:rPr>
              <a:pPr>
                <a:spcBef>
                  <a:spcPct val="0"/>
                </a:spcBef>
              </a:pPr>
              <a:t>37</a:t>
            </a:fld>
            <a:endParaRPr kumimoji="0" lang="en-US" altLang="en-US">
              <a:latin typeface="Courier New" panose="02070309020205020404" pitchFamily="49" charset="0"/>
            </a:endParaRPr>
          </a:p>
        </p:txBody>
      </p:sp>
      <p:sp>
        <p:nvSpPr>
          <p:cNvPr id="87043" name="Rectangle 2">
            <a:extLst>
              <a:ext uri="{FF2B5EF4-FFF2-40B4-BE49-F238E27FC236}">
                <a16:creationId xmlns:a16="http://schemas.microsoft.com/office/drawing/2014/main" id="{5C65CD8B-19AE-0E69-F622-784C5009F070}"/>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4E2AFB21-C9D8-39E0-2DB2-CE00461B9C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151A0F4A-076C-F1A7-6E51-AF452EB118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08B9EAD-6728-4182-8E22-1C058B3B58B6}" type="slidenum">
              <a:rPr kumimoji="0" lang="en-US" altLang="en-US" smtClean="0">
                <a:latin typeface="Courier New" panose="02070309020205020404" pitchFamily="49" charset="0"/>
              </a:rPr>
              <a:pPr>
                <a:spcBef>
                  <a:spcPct val="0"/>
                </a:spcBef>
              </a:pPr>
              <a:t>38</a:t>
            </a:fld>
            <a:endParaRPr kumimoji="0" lang="en-US" altLang="en-US">
              <a:latin typeface="Courier New" panose="02070309020205020404" pitchFamily="49" charset="0"/>
            </a:endParaRPr>
          </a:p>
        </p:txBody>
      </p:sp>
      <p:sp>
        <p:nvSpPr>
          <p:cNvPr id="89091" name="Rectangle 2">
            <a:extLst>
              <a:ext uri="{FF2B5EF4-FFF2-40B4-BE49-F238E27FC236}">
                <a16:creationId xmlns:a16="http://schemas.microsoft.com/office/drawing/2014/main" id="{7306E3E9-8549-5B0F-BA28-6B41B2D22ED9}"/>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D248C1B4-31F6-6899-C8AD-57466AFBCA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08A670A-BE07-3594-63F4-81D5396342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9EC1A64-0D86-485C-8FEC-F0D5DA28D9CE}" type="slidenum">
              <a:rPr kumimoji="0" lang="en-US" altLang="en-US" smtClean="0">
                <a:latin typeface="Courier New" panose="02070309020205020404" pitchFamily="49" charset="0"/>
              </a:rPr>
              <a:pPr>
                <a:spcBef>
                  <a:spcPct val="0"/>
                </a:spcBef>
              </a:pPr>
              <a:t>39</a:t>
            </a:fld>
            <a:endParaRPr kumimoji="0" lang="en-US" altLang="en-US">
              <a:latin typeface="Courier New" panose="02070309020205020404" pitchFamily="49" charset="0"/>
            </a:endParaRPr>
          </a:p>
        </p:txBody>
      </p:sp>
      <p:sp>
        <p:nvSpPr>
          <p:cNvPr id="91139" name="Rectangle 2">
            <a:extLst>
              <a:ext uri="{FF2B5EF4-FFF2-40B4-BE49-F238E27FC236}">
                <a16:creationId xmlns:a16="http://schemas.microsoft.com/office/drawing/2014/main" id="{CD8D7E79-153C-A511-B875-0A9B209C37EB}"/>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0E29AC2F-538A-8105-6FDA-02C19A050D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53760B86-923A-A33B-AE39-03751D0E01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7144ACC-BF60-45FC-87B8-266A76123739}" type="slidenum">
              <a:rPr kumimoji="0" lang="en-US" altLang="en-US" smtClean="0">
                <a:latin typeface="Courier New" panose="02070309020205020404" pitchFamily="49" charset="0"/>
              </a:rPr>
              <a:pPr>
                <a:spcBef>
                  <a:spcPct val="0"/>
                </a:spcBef>
              </a:pPr>
              <a:t>40</a:t>
            </a:fld>
            <a:endParaRPr kumimoji="0" lang="en-US" altLang="en-US">
              <a:latin typeface="Courier New" panose="02070309020205020404" pitchFamily="49" charset="0"/>
            </a:endParaRPr>
          </a:p>
        </p:txBody>
      </p:sp>
      <p:sp>
        <p:nvSpPr>
          <p:cNvPr id="93187" name="Rectangle 1026">
            <a:extLst>
              <a:ext uri="{FF2B5EF4-FFF2-40B4-BE49-F238E27FC236}">
                <a16:creationId xmlns:a16="http://schemas.microsoft.com/office/drawing/2014/main" id="{3AC6EB84-46E5-E573-FE8C-73BC7DCCB1E4}"/>
              </a:ext>
            </a:extLst>
          </p:cNvPr>
          <p:cNvSpPr>
            <a:spLocks noGrp="1" noRot="1" noChangeAspect="1" noChangeArrowheads="1" noTextEdit="1"/>
          </p:cNvSpPr>
          <p:nvPr>
            <p:ph type="sldImg"/>
          </p:nvPr>
        </p:nvSpPr>
        <p:spPr>
          <a:ln/>
        </p:spPr>
      </p:sp>
      <p:sp>
        <p:nvSpPr>
          <p:cNvPr id="93188" name="Rectangle 1027">
            <a:extLst>
              <a:ext uri="{FF2B5EF4-FFF2-40B4-BE49-F238E27FC236}">
                <a16:creationId xmlns:a16="http://schemas.microsoft.com/office/drawing/2014/main" id="{62315C81-186D-B09A-7A51-0DDECD9B49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See pr7-10.cpp</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F5A3A5CD-1024-DDE8-4C5D-38A6E933C7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7763EE5-F6A6-4B6D-AD58-73700FDB88B5}" type="slidenum">
              <a:rPr kumimoji="0" lang="en-US" altLang="en-US" smtClean="0">
                <a:latin typeface="Courier New" panose="02070309020205020404" pitchFamily="49" charset="0"/>
              </a:rPr>
              <a:pPr>
                <a:spcBef>
                  <a:spcPct val="0"/>
                </a:spcBef>
              </a:pPr>
              <a:t>41</a:t>
            </a:fld>
            <a:endParaRPr kumimoji="0" lang="en-US" altLang="en-US">
              <a:latin typeface="Courier New" panose="02070309020205020404" pitchFamily="49" charset="0"/>
            </a:endParaRPr>
          </a:p>
        </p:txBody>
      </p:sp>
      <p:sp>
        <p:nvSpPr>
          <p:cNvPr id="95235" name="Rectangle 2">
            <a:extLst>
              <a:ext uri="{FF2B5EF4-FFF2-40B4-BE49-F238E27FC236}">
                <a16:creationId xmlns:a16="http://schemas.microsoft.com/office/drawing/2014/main" id="{B104563A-23BC-036D-9B35-88DECD627154}"/>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25643359-695B-D085-10C9-FD8AA111B4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481F5727-844D-A09A-73B5-AA823E7B16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CAED82D-8E92-4309-B2CB-D52D739E6E80}" type="slidenum">
              <a:rPr kumimoji="0" lang="en-US" altLang="en-US" smtClean="0">
                <a:latin typeface="Courier New" panose="02070309020205020404" pitchFamily="49" charset="0"/>
              </a:rPr>
              <a:pPr>
                <a:spcBef>
                  <a:spcPct val="0"/>
                </a:spcBef>
              </a:pPr>
              <a:t>42</a:t>
            </a:fld>
            <a:endParaRPr kumimoji="0" lang="en-US" altLang="en-US">
              <a:latin typeface="Courier New" panose="02070309020205020404" pitchFamily="49" charset="0"/>
            </a:endParaRPr>
          </a:p>
        </p:txBody>
      </p:sp>
      <p:sp>
        <p:nvSpPr>
          <p:cNvPr id="97283" name="Rectangle 2">
            <a:extLst>
              <a:ext uri="{FF2B5EF4-FFF2-40B4-BE49-F238E27FC236}">
                <a16:creationId xmlns:a16="http://schemas.microsoft.com/office/drawing/2014/main" id="{63046E62-BD44-2C97-BAD5-1C4DBD84DCB3}"/>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7CA07524-64E7-7DC7-B1E2-DAAFA340F8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See pr7-12.cpp, Rectangle.cpp, and Rectangle.h</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41DD338B-093F-A25D-2865-DC53CF8845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B285293-5466-4042-BE7A-6EEC48E15E84}" type="slidenum">
              <a:rPr kumimoji="0" lang="en-US" altLang="en-US" smtClean="0">
                <a:latin typeface="Courier New" panose="02070309020205020404" pitchFamily="49" charset="0"/>
              </a:rPr>
              <a:pPr>
                <a:spcBef>
                  <a:spcPct val="0"/>
                </a:spcBef>
              </a:pPr>
              <a:t>43</a:t>
            </a:fld>
            <a:endParaRPr kumimoji="0" lang="en-US" altLang="en-US">
              <a:latin typeface="Courier New" panose="02070309020205020404" pitchFamily="49" charset="0"/>
            </a:endParaRPr>
          </a:p>
        </p:txBody>
      </p:sp>
      <p:sp>
        <p:nvSpPr>
          <p:cNvPr id="99331" name="Rectangle 2">
            <a:extLst>
              <a:ext uri="{FF2B5EF4-FFF2-40B4-BE49-F238E27FC236}">
                <a16:creationId xmlns:a16="http://schemas.microsoft.com/office/drawing/2014/main" id="{0371C324-112E-90BE-C17B-32F244C3AEB5}"/>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6985F493-0295-E85B-276F-35AE514720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9225AF9-6C53-EC45-3E80-4B3D21C65B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5292612-9050-43C6-9CFB-CB4710BB6784}" type="slidenum">
              <a:rPr kumimoji="0" lang="en-US" altLang="en-US" smtClean="0">
                <a:latin typeface="Courier New" panose="02070309020205020404" pitchFamily="49" charset="0"/>
              </a:rPr>
              <a:pPr>
                <a:spcBef>
                  <a:spcPct val="0"/>
                </a:spcBef>
              </a:pPr>
              <a:t>4</a:t>
            </a:fld>
            <a:endParaRPr kumimoji="0" lang="en-US" altLang="en-US">
              <a:latin typeface="Courier New" panose="02070309020205020404" pitchFamily="49" charset="0"/>
            </a:endParaRPr>
          </a:p>
        </p:txBody>
      </p:sp>
      <p:sp>
        <p:nvSpPr>
          <p:cNvPr id="23555" name="Rectangle 2">
            <a:extLst>
              <a:ext uri="{FF2B5EF4-FFF2-40B4-BE49-F238E27FC236}">
                <a16:creationId xmlns:a16="http://schemas.microsoft.com/office/drawing/2014/main" id="{EAB2DC6C-D429-67CE-150A-FEEC73ECE89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8E50F43-EA03-0471-59D2-A9F1E06AA9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29460392-C1F3-D299-2AE7-F7D076AB30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FC72006-AF51-45A8-B80D-7C0FEB33644A}" type="slidenum">
              <a:rPr kumimoji="0" lang="en-US" altLang="en-US" smtClean="0">
                <a:latin typeface="Courier New" panose="02070309020205020404" pitchFamily="49" charset="0"/>
              </a:rPr>
              <a:pPr>
                <a:spcBef>
                  <a:spcPct val="0"/>
                </a:spcBef>
              </a:pPr>
              <a:t>45</a:t>
            </a:fld>
            <a:endParaRPr kumimoji="0" lang="en-US" altLang="en-US">
              <a:latin typeface="Courier New" panose="02070309020205020404" pitchFamily="49" charset="0"/>
            </a:endParaRPr>
          </a:p>
        </p:txBody>
      </p:sp>
      <p:sp>
        <p:nvSpPr>
          <p:cNvPr id="102403" name="Rectangle 2">
            <a:extLst>
              <a:ext uri="{FF2B5EF4-FFF2-40B4-BE49-F238E27FC236}">
                <a16:creationId xmlns:a16="http://schemas.microsoft.com/office/drawing/2014/main" id="{E28AB9BC-1CD7-ED3E-2AF1-1D790CB7AE7B}"/>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2517C4BD-AA1D-2C5B-D43F-5DC19C0C8B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See Rectangle.h, Rectangle.cpp, and pr7-12.cpp</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1B86046D-FA30-0C3E-2CDA-7009F028A8F8}"/>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42EB473F-65DD-0DA2-7122-79A3E188FB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See pr7-11.cpp</a:t>
            </a:r>
          </a:p>
          <a:p>
            <a:endParaRPr lang="en-US" altLang="en-US">
              <a:latin typeface="Times New Roman" panose="02020603050405020304" pitchFamily="18" charset="0"/>
            </a:endParaRPr>
          </a:p>
        </p:txBody>
      </p:sp>
      <p:sp>
        <p:nvSpPr>
          <p:cNvPr id="104452" name="Slide Number Placeholder 3">
            <a:extLst>
              <a:ext uri="{FF2B5EF4-FFF2-40B4-BE49-F238E27FC236}">
                <a16:creationId xmlns:a16="http://schemas.microsoft.com/office/drawing/2014/main" id="{36B5AD68-6C16-EFFA-7BAC-4D242492B8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00C497F-0E4D-49E8-A00D-A7F5BFFF90C5}" type="slidenum">
              <a:rPr kumimoji="0" lang="en-US" altLang="en-US" smtClean="0">
                <a:latin typeface="Courier New" panose="02070309020205020404" pitchFamily="49" charset="0"/>
              </a:rPr>
              <a:pPr>
                <a:spcBef>
                  <a:spcPct val="0"/>
                </a:spcBef>
              </a:pPr>
              <a:t>46</a:t>
            </a:fld>
            <a:endParaRPr kumimoji="0" lang="en-US" altLang="en-US">
              <a:latin typeface="Courier New" panose="02070309020205020404" pitchFamily="49"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4230F70-5323-A715-98DC-5D20689E87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FEB54D32-85FD-4E06-AF7E-A316F5F1B62C}" type="slidenum">
              <a:rPr kumimoji="0" lang="en-US" altLang="en-US" smtClean="0">
                <a:latin typeface="Courier New" panose="02070309020205020404" pitchFamily="49" charset="0"/>
              </a:rPr>
              <a:pPr>
                <a:spcBef>
                  <a:spcPct val="0"/>
                </a:spcBef>
              </a:pPr>
              <a:t>48</a:t>
            </a:fld>
            <a:endParaRPr kumimoji="0" lang="en-US" altLang="en-US">
              <a:latin typeface="Courier New" panose="02070309020205020404" pitchFamily="49" charset="0"/>
            </a:endParaRPr>
          </a:p>
        </p:txBody>
      </p:sp>
      <p:sp>
        <p:nvSpPr>
          <p:cNvPr id="107523" name="Rectangle 2">
            <a:extLst>
              <a:ext uri="{FF2B5EF4-FFF2-40B4-BE49-F238E27FC236}">
                <a16:creationId xmlns:a16="http://schemas.microsoft.com/office/drawing/2014/main" id="{1CD9045D-625C-4E63-177F-CA45C23F22DD}"/>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8DC72470-FD84-C9C5-89F2-F67C2ED5D2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5A8D19F8-D5DD-8C4F-1F3C-56010769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DF531CF-5B4B-46AF-A31C-5EAFD0C3D354}" type="slidenum">
              <a:rPr kumimoji="0" lang="en-US" altLang="en-US" smtClean="0">
                <a:latin typeface="Courier New" panose="02070309020205020404" pitchFamily="49" charset="0"/>
              </a:rPr>
              <a:pPr>
                <a:spcBef>
                  <a:spcPct val="0"/>
                </a:spcBef>
              </a:pPr>
              <a:t>49</a:t>
            </a:fld>
            <a:endParaRPr kumimoji="0" lang="en-US" altLang="en-US">
              <a:latin typeface="Courier New" panose="02070309020205020404" pitchFamily="49" charset="0"/>
            </a:endParaRPr>
          </a:p>
        </p:txBody>
      </p:sp>
      <p:sp>
        <p:nvSpPr>
          <p:cNvPr id="109571" name="Rectangle 2">
            <a:extLst>
              <a:ext uri="{FF2B5EF4-FFF2-40B4-BE49-F238E27FC236}">
                <a16:creationId xmlns:a16="http://schemas.microsoft.com/office/drawing/2014/main" id="{47D89E2A-B5E6-A25F-C918-013CBC764EAE}"/>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5F4AF969-75C1-1F53-AB26-5E992DD8CD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36F5C6D6-39F4-C06B-E915-16D24640EA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39C996B-188A-42E7-938B-217F9984D94B}" type="slidenum">
              <a:rPr kumimoji="0" lang="en-US" altLang="en-US" smtClean="0">
                <a:latin typeface="Courier New" panose="02070309020205020404" pitchFamily="49" charset="0"/>
              </a:rPr>
              <a:pPr>
                <a:spcBef>
                  <a:spcPct val="0"/>
                </a:spcBef>
              </a:pPr>
              <a:t>50</a:t>
            </a:fld>
            <a:endParaRPr kumimoji="0" lang="en-US" altLang="en-US">
              <a:latin typeface="Courier New" panose="02070309020205020404" pitchFamily="49" charset="0"/>
            </a:endParaRPr>
          </a:p>
        </p:txBody>
      </p:sp>
      <p:sp>
        <p:nvSpPr>
          <p:cNvPr id="111619" name="Rectangle 2">
            <a:extLst>
              <a:ext uri="{FF2B5EF4-FFF2-40B4-BE49-F238E27FC236}">
                <a16:creationId xmlns:a16="http://schemas.microsoft.com/office/drawing/2014/main" id="{BC8FFCE6-9EA4-A349-FF17-1675905CBAB2}"/>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C1C91A76-9697-FC98-2882-BCC942AD91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3BAB2D-0B21-9EB9-832D-3E4400A078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B698119-552A-438C-A25E-60A47B4AB75C}" type="slidenum">
              <a:rPr kumimoji="0" lang="en-US" altLang="en-US" smtClean="0">
                <a:latin typeface="Courier New" panose="02070309020205020404" pitchFamily="49" charset="0"/>
              </a:rPr>
              <a:pPr>
                <a:spcBef>
                  <a:spcPct val="0"/>
                </a:spcBef>
              </a:pPr>
              <a:t>51</a:t>
            </a:fld>
            <a:endParaRPr kumimoji="0" lang="en-US" altLang="en-US">
              <a:latin typeface="Courier New" panose="02070309020205020404" pitchFamily="49" charset="0"/>
            </a:endParaRPr>
          </a:p>
        </p:txBody>
      </p:sp>
      <p:sp>
        <p:nvSpPr>
          <p:cNvPr id="113667" name="Rectangle 2">
            <a:extLst>
              <a:ext uri="{FF2B5EF4-FFF2-40B4-BE49-F238E27FC236}">
                <a16:creationId xmlns:a16="http://schemas.microsoft.com/office/drawing/2014/main" id="{F8270AED-F395-18AF-3EC9-886B9D7E7D4E}"/>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367452B0-2D7E-8277-5B24-2CE6F162D8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F1FA5BCE-8C79-CF23-685A-95A5FC91C1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53EF4A5-47D8-4C3F-B044-C26E05E3BB47}" type="slidenum">
              <a:rPr kumimoji="0" lang="en-US" altLang="en-US" smtClean="0">
                <a:latin typeface="Courier New" panose="02070309020205020404" pitchFamily="49" charset="0"/>
              </a:rPr>
              <a:pPr>
                <a:spcBef>
                  <a:spcPct val="0"/>
                </a:spcBef>
              </a:pPr>
              <a:t>52</a:t>
            </a:fld>
            <a:endParaRPr kumimoji="0" lang="en-US" altLang="en-US">
              <a:latin typeface="Courier New" panose="02070309020205020404" pitchFamily="49" charset="0"/>
            </a:endParaRPr>
          </a:p>
        </p:txBody>
      </p:sp>
      <p:sp>
        <p:nvSpPr>
          <p:cNvPr id="115715" name="Rectangle 2">
            <a:extLst>
              <a:ext uri="{FF2B5EF4-FFF2-40B4-BE49-F238E27FC236}">
                <a16:creationId xmlns:a16="http://schemas.microsoft.com/office/drawing/2014/main" id="{315BF107-3932-D24F-5D98-0CF1B465C75B}"/>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B5149E25-0A0F-1C2F-4168-AE8C7DA448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056E2FFD-82F1-7A46-1DC6-1ABFCEEEA9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4B686A1-92FF-4C2E-93E7-6E9C1F786994}" type="slidenum">
              <a:rPr kumimoji="0" lang="en-US" altLang="en-US" smtClean="0">
                <a:latin typeface="Courier New" panose="02070309020205020404" pitchFamily="49" charset="0"/>
              </a:rPr>
              <a:pPr>
                <a:spcBef>
                  <a:spcPct val="0"/>
                </a:spcBef>
              </a:pPr>
              <a:t>53</a:t>
            </a:fld>
            <a:endParaRPr kumimoji="0" lang="en-US" altLang="en-US">
              <a:latin typeface="Courier New" panose="02070309020205020404" pitchFamily="49" charset="0"/>
            </a:endParaRPr>
          </a:p>
        </p:txBody>
      </p:sp>
      <p:sp>
        <p:nvSpPr>
          <p:cNvPr id="117763" name="Rectangle 2">
            <a:extLst>
              <a:ext uri="{FF2B5EF4-FFF2-40B4-BE49-F238E27FC236}">
                <a16:creationId xmlns:a16="http://schemas.microsoft.com/office/drawing/2014/main" id="{C795873E-70F5-3D7A-9DC5-8061B62F4654}"/>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52AA5250-D7CD-C8A3-0268-AA0AB0C4C6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CB7455C7-C276-122B-AF1B-EDF064B913C1}"/>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id="{B7A9CB56-AA67-67E6-E367-B9E10FE896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19812" name="Slide Number Placeholder 3">
            <a:extLst>
              <a:ext uri="{FF2B5EF4-FFF2-40B4-BE49-F238E27FC236}">
                <a16:creationId xmlns:a16="http://schemas.microsoft.com/office/drawing/2014/main" id="{A1006450-D0C6-BE08-25CC-BDB5B3168A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904CB08-96D1-4A11-A3FC-0561CF925A94}" type="slidenum">
              <a:rPr kumimoji="0" lang="en-US" altLang="en-US" smtClean="0"/>
              <a:pPr>
                <a:spcBef>
                  <a:spcPct val="0"/>
                </a:spcBef>
              </a:pPr>
              <a:t>54</a:t>
            </a:fld>
            <a:endParaRPr kumimoji="0"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ea typeface="SimSun" pitchFamily="2" charset="-122"/>
              </a:defRPr>
            </a:lvl1pPr>
            <a:lvl2pPr marL="742950" indent="-285750" eaLnBrk="0" hangingPunct="0">
              <a:defRPr>
                <a:solidFill>
                  <a:schemeClr val="tx1"/>
                </a:solidFill>
                <a:latin typeface="Verdana" pitchFamily="34" charset="0"/>
                <a:ea typeface="SimSun" pitchFamily="2" charset="-122"/>
              </a:defRPr>
            </a:lvl2pPr>
            <a:lvl3pPr marL="1143000" indent="-228600" eaLnBrk="0" hangingPunct="0">
              <a:defRPr>
                <a:solidFill>
                  <a:schemeClr val="tx1"/>
                </a:solidFill>
                <a:latin typeface="Verdana" pitchFamily="34" charset="0"/>
                <a:ea typeface="SimSun" pitchFamily="2" charset="-122"/>
              </a:defRPr>
            </a:lvl3pPr>
            <a:lvl4pPr marL="1600200" indent="-228600" eaLnBrk="0" hangingPunct="0">
              <a:defRPr>
                <a:solidFill>
                  <a:schemeClr val="tx1"/>
                </a:solidFill>
                <a:latin typeface="Verdana" pitchFamily="34" charset="0"/>
                <a:ea typeface="SimSun" pitchFamily="2" charset="-122"/>
              </a:defRPr>
            </a:lvl4pPr>
            <a:lvl5pPr marL="2057400" indent="-228600" eaLnBrk="0" hangingPunct="0">
              <a:defRPr>
                <a:solidFill>
                  <a:schemeClr val="tx1"/>
                </a:solidFill>
                <a:latin typeface="Verdana" pitchFamily="34" charset="0"/>
                <a:ea typeface="SimSun" pitchFamily="2" charset="-122"/>
              </a:defRPr>
            </a:lvl5pPr>
            <a:lvl6pPr marL="2514600" indent="-228600" eaLnBrk="0" fontAlgn="base" hangingPunct="0">
              <a:spcBef>
                <a:spcPct val="0"/>
              </a:spcBef>
              <a:spcAft>
                <a:spcPct val="0"/>
              </a:spcAft>
              <a:defRPr>
                <a:solidFill>
                  <a:schemeClr val="tx1"/>
                </a:solidFill>
                <a:latin typeface="Verdana" pitchFamily="34" charset="0"/>
                <a:ea typeface="SimSun" pitchFamily="2" charset="-122"/>
              </a:defRPr>
            </a:lvl6pPr>
            <a:lvl7pPr marL="2971800" indent="-228600" eaLnBrk="0" fontAlgn="base" hangingPunct="0">
              <a:spcBef>
                <a:spcPct val="0"/>
              </a:spcBef>
              <a:spcAft>
                <a:spcPct val="0"/>
              </a:spcAft>
              <a:defRPr>
                <a:solidFill>
                  <a:schemeClr val="tx1"/>
                </a:solidFill>
                <a:latin typeface="Verdana" pitchFamily="34" charset="0"/>
                <a:ea typeface="SimSun" pitchFamily="2" charset="-122"/>
              </a:defRPr>
            </a:lvl7pPr>
            <a:lvl8pPr marL="3429000" indent="-228600" eaLnBrk="0" fontAlgn="base" hangingPunct="0">
              <a:spcBef>
                <a:spcPct val="0"/>
              </a:spcBef>
              <a:spcAft>
                <a:spcPct val="0"/>
              </a:spcAft>
              <a:defRPr>
                <a:solidFill>
                  <a:schemeClr val="tx1"/>
                </a:solidFill>
                <a:latin typeface="Verdana" pitchFamily="34" charset="0"/>
                <a:ea typeface="SimSun" pitchFamily="2" charset="-122"/>
              </a:defRPr>
            </a:lvl8pPr>
            <a:lvl9pPr marL="3886200" indent="-228600" eaLnBrk="0" fontAlgn="base" hangingPunct="0">
              <a:spcBef>
                <a:spcPct val="0"/>
              </a:spcBef>
              <a:spcAft>
                <a:spcPct val="0"/>
              </a:spcAft>
              <a:defRPr>
                <a:solidFill>
                  <a:schemeClr val="tx1"/>
                </a:solidFill>
                <a:latin typeface="Verdana" pitchFamily="34" charset="0"/>
                <a:ea typeface="SimSun" pitchFamily="2" charset="-122"/>
              </a:defRPr>
            </a:lvl9pPr>
          </a:lstStyle>
          <a:p>
            <a:pPr eaLnBrk="1" hangingPunct="1"/>
            <a:fld id="{6EA759BB-0A4B-4FD8-8C64-33DE1B303B37}" type="slidenum">
              <a:rPr lang="en-US" altLang="zh-CN">
                <a:latin typeface="Arial" pitchFamily="34" charset="0"/>
              </a:rPr>
              <a:pPr eaLnBrk="1" hangingPunct="1"/>
              <a:t>135</a:t>
            </a:fld>
            <a:endParaRPr lang="en-US" altLang="zh-CN">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marL="228600" indent="-228600" eaLnBrk="1" hangingPunct="1">
              <a:lnSpc>
                <a:spcPct val="80000"/>
              </a:lnSpc>
            </a:pPr>
            <a:r>
              <a:rPr lang="en-US" altLang="zh-CN" sz="900">
                <a:latin typeface="Arial" pitchFamily="34" charset="0"/>
              </a:rPr>
              <a:t>This program will create the file fout.txt in the directory from where you are executing it, and will put “Hello, world!” into it.</a:t>
            </a:r>
          </a:p>
          <a:p>
            <a:pPr marL="228600" indent="-228600" eaLnBrk="1" hangingPunct="1">
              <a:lnSpc>
                <a:spcPct val="80000"/>
              </a:lnSpc>
            </a:pPr>
            <a:r>
              <a:rPr lang="en-US" altLang="zh-CN" sz="900">
                <a:latin typeface="Arial" pitchFamily="34" charset="0"/>
              </a:rPr>
              <a:t>Here is what every line means:</a:t>
            </a:r>
          </a:p>
          <a:p>
            <a:pPr marL="228600" indent="-228600" eaLnBrk="1" hangingPunct="1">
              <a:lnSpc>
                <a:spcPct val="80000"/>
              </a:lnSpc>
            </a:pPr>
            <a:br>
              <a:rPr lang="en-US" altLang="zh-CN" sz="900">
                <a:latin typeface="Arial" pitchFamily="34" charset="0"/>
              </a:rPr>
            </a:br>
            <a:r>
              <a:rPr lang="en-US" altLang="zh-CN" sz="900">
                <a:latin typeface="Arial" pitchFamily="34" charset="0"/>
              </a:rPr>
              <a:t>#include &lt;fstream&gt; - You need to include this file in order to use C++’s functions for File I/O.</a:t>
            </a:r>
          </a:p>
          <a:p>
            <a:pPr marL="228600" indent="-228600" eaLnBrk="1" hangingPunct="1">
              <a:lnSpc>
                <a:spcPct val="80000"/>
              </a:lnSpc>
            </a:pPr>
            <a:r>
              <a:rPr lang="en-US" altLang="zh-CN" sz="900">
                <a:latin typeface="Arial" pitchFamily="34" charset="0"/>
              </a:rPr>
              <a:t>In this file, are declared several classes, including ifstream, ofstream and fstream, which are all derived from istream and ostream.</a:t>
            </a:r>
          </a:p>
          <a:p>
            <a:pPr marL="228600" indent="-228600" eaLnBrk="1" hangingPunct="1">
              <a:lnSpc>
                <a:spcPct val="80000"/>
              </a:lnSpc>
            </a:pPr>
            <a:r>
              <a:rPr lang="en-US" altLang="zh-CN" sz="900">
                <a:latin typeface="Arial" pitchFamily="34" charset="0"/>
              </a:rPr>
              <a:t>ofstream outFile(“cpp-home.txt”);</a:t>
            </a:r>
          </a:p>
          <a:p>
            <a:pPr marL="228600" indent="-228600" eaLnBrk="1" hangingPunct="1">
              <a:lnSpc>
                <a:spcPct val="80000"/>
              </a:lnSpc>
            </a:pPr>
            <a:r>
              <a:rPr lang="en-US" altLang="zh-CN" sz="900">
                <a:latin typeface="Arial" pitchFamily="34" charset="0"/>
              </a:rPr>
              <a:t>ofstream means “output file stream”. It creates a handle for a stream to write in a file.</a:t>
            </a:r>
          </a:p>
          <a:p>
            <a:pPr marL="228600" indent="-228600" eaLnBrk="1" hangingPunct="1">
              <a:lnSpc>
                <a:spcPct val="80000"/>
              </a:lnSpc>
            </a:pPr>
            <a:r>
              <a:rPr lang="en-US" altLang="zh-CN" sz="900">
                <a:latin typeface="Arial" pitchFamily="34" charset="0"/>
              </a:rPr>
              <a:t> outFile – that’s the name of the handle. You can pick whatever you want!</a:t>
            </a:r>
          </a:p>
          <a:p>
            <a:pPr marL="228600" indent="-228600" eaLnBrk="1" hangingPunct="1">
              <a:lnSpc>
                <a:spcPct val="80000"/>
              </a:lnSpc>
            </a:pPr>
            <a:r>
              <a:rPr lang="en-US" altLang="zh-CN" sz="900">
                <a:latin typeface="Arial" pitchFamily="34" charset="0"/>
              </a:rPr>
              <a:t>(“fout.txt”); - opens the file fout.txt, which should be placed in the directory from where you execute the program. If such a file does not exists, it will be created for you, so you don’t need to worry about that!</a:t>
            </a:r>
          </a:p>
          <a:p>
            <a:pPr marL="228600" indent="-228600" eaLnBrk="1" hangingPunct="1">
              <a:lnSpc>
                <a:spcPct val="80000"/>
              </a:lnSpc>
            </a:pPr>
            <a:r>
              <a:rPr lang="en-US" altLang="zh-CN" sz="900">
                <a:latin typeface="Arial" pitchFamily="34" charset="0"/>
              </a:rPr>
              <a:t>Now, let’s look a bit deeper. First, I’d like to mention that ofstream is a class. So, ofstream outFile(“fout.txt”); creates an object from this class. What we pass in the brackets, as parameter, is actually what we pass to the constructor. It is the name of the file. So, to summarize: we create an object from class ofstream, and we pass the name of the file we want to create, as an argument to the class’ constructor. There are other things, too, that we can pass, but I will look into that, later.</a:t>
            </a:r>
          </a:p>
          <a:p>
            <a:pPr marL="228600" indent="-228600" eaLnBrk="1" hangingPunct="1">
              <a:lnSpc>
                <a:spcPct val="80000"/>
              </a:lnSpc>
            </a:pPr>
            <a:r>
              <a:rPr lang="en-US" altLang="zh-CN" sz="900">
                <a:latin typeface="Arial" pitchFamily="34" charset="0"/>
              </a:rPr>
              <a:t>outFile&lt;&lt; “Hello World,!”; - “&lt;&lt;” looks familiar? Yes, you’ve seen it in cout &lt;&lt;. This (“&lt;&lt;”) is a predefined operator. Anyway, what this line makes, is to put the text above in the file. As mentioned before, outFile is a handle to the opened file stream. So, we write the handle name, &lt;&lt; and after it we write the text in inverted commas. If we want to pass variables instead of text in inverted commas, just pass it as a regular use of the cout &lt;&lt;. This way:</a:t>
            </a:r>
          </a:p>
          <a:p>
            <a:pPr marL="228600" indent="-228600" eaLnBrk="1" hangingPunct="1">
              <a:lnSpc>
                <a:spcPct val="80000"/>
              </a:lnSpc>
            </a:pPr>
            <a:r>
              <a:rPr lang="en-US" altLang="zh-CN" sz="900">
                <a:latin typeface="Arial" pitchFamily="34" charset="0"/>
              </a:rPr>
              <a:t>outFile &lt;&lt; variablename;</a:t>
            </a:r>
          </a:p>
          <a:p>
            <a:pPr marL="228600" indent="-228600" eaLnBrk="1" hangingPunct="1">
              <a:lnSpc>
                <a:spcPct val="80000"/>
              </a:lnSpc>
            </a:pPr>
            <a:r>
              <a:rPr lang="en-US" altLang="zh-CN" sz="900">
                <a:latin typeface="Arial" pitchFamily="34" charset="0"/>
              </a:rPr>
              <a:t>That’s it!</a:t>
            </a:r>
          </a:p>
          <a:p>
            <a:pPr marL="228600" indent="-228600" eaLnBrk="1" hangingPunct="1">
              <a:lnSpc>
                <a:spcPct val="80000"/>
              </a:lnSpc>
            </a:pPr>
            <a:r>
              <a:rPr lang="en-US" altLang="zh-CN" sz="900">
                <a:latin typeface="Arial" pitchFamily="34" charset="0"/>
              </a:rPr>
              <a:t>outFile.close(); - As we have opened the stream, when we finish using it, we have to close it. outFile is an object from class ofstream, and this class (ofstream) has a function that closes the stream. That is the close() function. So, we just write the name of the handle, dot and close(), in order to close the file stream! </a:t>
            </a:r>
            <a:br>
              <a:rPr lang="en-US" altLang="zh-CN" sz="900">
                <a:latin typeface="Arial" pitchFamily="34" charset="0"/>
              </a:rPr>
            </a:br>
            <a:r>
              <a:rPr lang="en-US" altLang="zh-CN" sz="900" b="1">
                <a:latin typeface="Arial" pitchFamily="34" charset="0"/>
              </a:rPr>
              <a:t>Notice:</a:t>
            </a:r>
            <a:r>
              <a:rPr lang="en-US" altLang="zh-CN" sz="900">
                <a:latin typeface="Arial" pitchFamily="34" charset="0"/>
              </a:rPr>
              <a:t> Once you have closed the file, you can’t access it anymore, until you open it again.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122C68B-4226-99F1-FAFD-D599F4FED5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6BD0413-71DF-4787-9CF1-07E2BBFABE9B}" type="slidenum">
              <a:rPr kumimoji="0" lang="en-US" altLang="en-US" smtClean="0">
                <a:latin typeface="Courier New" panose="02070309020205020404" pitchFamily="49" charset="0"/>
              </a:rPr>
              <a:pPr>
                <a:spcBef>
                  <a:spcPct val="0"/>
                </a:spcBef>
              </a:pPr>
              <a:t>5</a:t>
            </a:fld>
            <a:endParaRPr kumimoji="0" lang="en-US" altLang="en-US">
              <a:latin typeface="Courier New" panose="02070309020205020404" pitchFamily="49" charset="0"/>
            </a:endParaRPr>
          </a:p>
        </p:txBody>
      </p:sp>
      <p:sp>
        <p:nvSpPr>
          <p:cNvPr id="25603" name="Rectangle 2">
            <a:extLst>
              <a:ext uri="{FF2B5EF4-FFF2-40B4-BE49-F238E27FC236}">
                <a16:creationId xmlns:a16="http://schemas.microsoft.com/office/drawing/2014/main" id="{B067D3AC-91B0-6CC1-3821-CF5D939E98BA}"/>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240E5B11-7498-D517-9354-89EC88FE99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ea typeface="SimSun" pitchFamily="2" charset="-122"/>
              </a:defRPr>
            </a:lvl1pPr>
            <a:lvl2pPr marL="742950" indent="-285750" eaLnBrk="0" hangingPunct="0">
              <a:defRPr>
                <a:solidFill>
                  <a:schemeClr val="tx1"/>
                </a:solidFill>
                <a:latin typeface="Verdana" pitchFamily="34" charset="0"/>
                <a:ea typeface="SimSun" pitchFamily="2" charset="-122"/>
              </a:defRPr>
            </a:lvl2pPr>
            <a:lvl3pPr marL="1143000" indent="-228600" eaLnBrk="0" hangingPunct="0">
              <a:defRPr>
                <a:solidFill>
                  <a:schemeClr val="tx1"/>
                </a:solidFill>
                <a:latin typeface="Verdana" pitchFamily="34" charset="0"/>
                <a:ea typeface="SimSun" pitchFamily="2" charset="-122"/>
              </a:defRPr>
            </a:lvl3pPr>
            <a:lvl4pPr marL="1600200" indent="-228600" eaLnBrk="0" hangingPunct="0">
              <a:defRPr>
                <a:solidFill>
                  <a:schemeClr val="tx1"/>
                </a:solidFill>
                <a:latin typeface="Verdana" pitchFamily="34" charset="0"/>
                <a:ea typeface="SimSun" pitchFamily="2" charset="-122"/>
              </a:defRPr>
            </a:lvl4pPr>
            <a:lvl5pPr marL="2057400" indent="-228600" eaLnBrk="0" hangingPunct="0">
              <a:defRPr>
                <a:solidFill>
                  <a:schemeClr val="tx1"/>
                </a:solidFill>
                <a:latin typeface="Verdana" pitchFamily="34" charset="0"/>
                <a:ea typeface="SimSun" pitchFamily="2" charset="-122"/>
              </a:defRPr>
            </a:lvl5pPr>
            <a:lvl6pPr marL="2514600" indent="-228600" eaLnBrk="0" fontAlgn="base" hangingPunct="0">
              <a:spcBef>
                <a:spcPct val="0"/>
              </a:spcBef>
              <a:spcAft>
                <a:spcPct val="0"/>
              </a:spcAft>
              <a:defRPr>
                <a:solidFill>
                  <a:schemeClr val="tx1"/>
                </a:solidFill>
                <a:latin typeface="Verdana" pitchFamily="34" charset="0"/>
                <a:ea typeface="SimSun" pitchFamily="2" charset="-122"/>
              </a:defRPr>
            </a:lvl6pPr>
            <a:lvl7pPr marL="2971800" indent="-228600" eaLnBrk="0" fontAlgn="base" hangingPunct="0">
              <a:spcBef>
                <a:spcPct val="0"/>
              </a:spcBef>
              <a:spcAft>
                <a:spcPct val="0"/>
              </a:spcAft>
              <a:defRPr>
                <a:solidFill>
                  <a:schemeClr val="tx1"/>
                </a:solidFill>
                <a:latin typeface="Verdana" pitchFamily="34" charset="0"/>
                <a:ea typeface="SimSun" pitchFamily="2" charset="-122"/>
              </a:defRPr>
            </a:lvl7pPr>
            <a:lvl8pPr marL="3429000" indent="-228600" eaLnBrk="0" fontAlgn="base" hangingPunct="0">
              <a:spcBef>
                <a:spcPct val="0"/>
              </a:spcBef>
              <a:spcAft>
                <a:spcPct val="0"/>
              </a:spcAft>
              <a:defRPr>
                <a:solidFill>
                  <a:schemeClr val="tx1"/>
                </a:solidFill>
                <a:latin typeface="Verdana" pitchFamily="34" charset="0"/>
                <a:ea typeface="SimSun" pitchFamily="2" charset="-122"/>
              </a:defRPr>
            </a:lvl8pPr>
            <a:lvl9pPr marL="3886200" indent="-228600" eaLnBrk="0" fontAlgn="base" hangingPunct="0">
              <a:spcBef>
                <a:spcPct val="0"/>
              </a:spcBef>
              <a:spcAft>
                <a:spcPct val="0"/>
              </a:spcAft>
              <a:defRPr>
                <a:solidFill>
                  <a:schemeClr val="tx1"/>
                </a:solidFill>
                <a:latin typeface="Verdana" pitchFamily="34" charset="0"/>
                <a:ea typeface="SimSun" pitchFamily="2" charset="-122"/>
              </a:defRPr>
            </a:lvl9pPr>
          </a:lstStyle>
          <a:p>
            <a:pPr eaLnBrk="1" hangingPunct="1"/>
            <a:fld id="{76E587AF-957E-4B07-B0E0-3B2E073F8F88}" type="slidenum">
              <a:rPr lang="en-US" altLang="zh-CN">
                <a:latin typeface="Arial" pitchFamily="34" charset="0"/>
              </a:rPr>
              <a:pPr eaLnBrk="1" hangingPunct="1"/>
              <a:t>139</a:t>
            </a:fld>
            <a:endParaRPr lang="en-US" altLang="zh-CN">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marL="228600" indent="-228600" eaLnBrk="1" hangingPunct="1">
              <a:lnSpc>
                <a:spcPct val="80000"/>
              </a:lnSpc>
            </a:pPr>
            <a:r>
              <a:rPr lang="en-US" altLang="zh-CN" sz="900">
                <a:latin typeface="Arial" pitchFamily="34" charset="0"/>
              </a:rPr>
              <a:t>This program will create the file fout.txt in the directory from where you are executing it, and will put “Hello, world!” into it.</a:t>
            </a:r>
          </a:p>
          <a:p>
            <a:pPr marL="228600" indent="-228600" eaLnBrk="1" hangingPunct="1">
              <a:lnSpc>
                <a:spcPct val="80000"/>
              </a:lnSpc>
            </a:pPr>
            <a:r>
              <a:rPr lang="en-US" altLang="zh-CN" sz="900">
                <a:latin typeface="Arial" pitchFamily="34" charset="0"/>
              </a:rPr>
              <a:t>Here is what every line means:</a:t>
            </a:r>
          </a:p>
          <a:p>
            <a:pPr marL="228600" indent="-228600" eaLnBrk="1" hangingPunct="1">
              <a:lnSpc>
                <a:spcPct val="80000"/>
              </a:lnSpc>
            </a:pPr>
            <a:br>
              <a:rPr lang="en-US" altLang="zh-CN" sz="900">
                <a:latin typeface="Arial" pitchFamily="34" charset="0"/>
              </a:rPr>
            </a:br>
            <a:r>
              <a:rPr lang="en-US" altLang="zh-CN" sz="900">
                <a:latin typeface="Arial" pitchFamily="34" charset="0"/>
              </a:rPr>
              <a:t>#include &lt;fstream&gt; - You need to include this file in order to use C++’s functions for File I/O.</a:t>
            </a:r>
          </a:p>
          <a:p>
            <a:pPr marL="228600" indent="-228600" eaLnBrk="1" hangingPunct="1">
              <a:lnSpc>
                <a:spcPct val="80000"/>
              </a:lnSpc>
            </a:pPr>
            <a:r>
              <a:rPr lang="en-US" altLang="zh-CN" sz="900">
                <a:latin typeface="Arial" pitchFamily="34" charset="0"/>
              </a:rPr>
              <a:t>In this file, are declared several classes, including ifstream, ofstream and fstream, which are all derived from istream and ostream.</a:t>
            </a:r>
          </a:p>
          <a:p>
            <a:pPr marL="228600" indent="-228600" eaLnBrk="1" hangingPunct="1">
              <a:lnSpc>
                <a:spcPct val="80000"/>
              </a:lnSpc>
            </a:pPr>
            <a:r>
              <a:rPr lang="en-US" altLang="zh-CN" sz="900">
                <a:latin typeface="Arial" pitchFamily="34" charset="0"/>
              </a:rPr>
              <a:t>ofstream outFile(“cpp-home.txt”);</a:t>
            </a:r>
          </a:p>
          <a:p>
            <a:pPr marL="228600" indent="-228600" eaLnBrk="1" hangingPunct="1">
              <a:lnSpc>
                <a:spcPct val="80000"/>
              </a:lnSpc>
            </a:pPr>
            <a:r>
              <a:rPr lang="en-US" altLang="zh-CN" sz="900">
                <a:latin typeface="Arial" pitchFamily="34" charset="0"/>
              </a:rPr>
              <a:t>ofstream means “output file stream”. It creates a handle for a stream to write in a file.</a:t>
            </a:r>
          </a:p>
          <a:p>
            <a:pPr marL="228600" indent="-228600" eaLnBrk="1" hangingPunct="1">
              <a:lnSpc>
                <a:spcPct val="80000"/>
              </a:lnSpc>
            </a:pPr>
            <a:r>
              <a:rPr lang="en-US" altLang="zh-CN" sz="900">
                <a:latin typeface="Arial" pitchFamily="34" charset="0"/>
              </a:rPr>
              <a:t> outFile – that’s the name of the handle. You can pick whatever you want!</a:t>
            </a:r>
          </a:p>
          <a:p>
            <a:pPr marL="228600" indent="-228600" eaLnBrk="1" hangingPunct="1">
              <a:lnSpc>
                <a:spcPct val="80000"/>
              </a:lnSpc>
            </a:pPr>
            <a:r>
              <a:rPr lang="en-US" altLang="zh-CN" sz="900">
                <a:latin typeface="Arial" pitchFamily="34" charset="0"/>
              </a:rPr>
              <a:t>(“fout.txt”); - opens the file fout.txt, which should be placed in the directory from where you execute the program. If such a file does not exists, it will be created for you, so you don’t need to worry about that!</a:t>
            </a:r>
          </a:p>
          <a:p>
            <a:pPr marL="228600" indent="-228600" eaLnBrk="1" hangingPunct="1">
              <a:lnSpc>
                <a:spcPct val="80000"/>
              </a:lnSpc>
            </a:pPr>
            <a:r>
              <a:rPr lang="en-US" altLang="zh-CN" sz="900">
                <a:latin typeface="Arial" pitchFamily="34" charset="0"/>
              </a:rPr>
              <a:t>Now, let’s look a bit deeper. First, I’d like to mention that ofstream is a class. So, ofstream outFile(“fout.txt”); creates an object from this class. What we pass in the brackets, as parameter, is actually what we pass to the constructor. It is the name of the file. So, to summarize: we create an object from class ofstream, and we pass the name of the file we want to create, as an argument to the class’ constructor. There are other things, too, that we can pass, but I will look into that, later.</a:t>
            </a:r>
          </a:p>
          <a:p>
            <a:pPr marL="228600" indent="-228600" eaLnBrk="1" hangingPunct="1">
              <a:lnSpc>
                <a:spcPct val="80000"/>
              </a:lnSpc>
            </a:pPr>
            <a:r>
              <a:rPr lang="en-US" altLang="zh-CN" sz="900">
                <a:latin typeface="Arial" pitchFamily="34" charset="0"/>
              </a:rPr>
              <a:t>outFile&lt;&lt; “Hello World,!”; - “&lt;&lt;” looks familiar? Yes, you’ve seen it in cout &lt;&lt;. This (“&lt;&lt;”) is a predefined operator. Anyway, what this line makes, is to put the text above in the file. As mentioned before, outFile is a handle to the opened file stream. So, we write the handle name, &lt;&lt; and after it we write the text in inverted commas. If we want to pass variables instead of text in inverted commas, just pass it as a regular use of the cout &lt;&lt;. This way:</a:t>
            </a:r>
          </a:p>
          <a:p>
            <a:pPr marL="228600" indent="-228600" eaLnBrk="1" hangingPunct="1">
              <a:lnSpc>
                <a:spcPct val="80000"/>
              </a:lnSpc>
            </a:pPr>
            <a:r>
              <a:rPr lang="en-US" altLang="zh-CN" sz="900">
                <a:latin typeface="Arial" pitchFamily="34" charset="0"/>
              </a:rPr>
              <a:t>outFile &lt;&lt; variablename;</a:t>
            </a:r>
          </a:p>
          <a:p>
            <a:pPr marL="228600" indent="-228600" eaLnBrk="1" hangingPunct="1">
              <a:lnSpc>
                <a:spcPct val="80000"/>
              </a:lnSpc>
            </a:pPr>
            <a:r>
              <a:rPr lang="en-US" altLang="zh-CN" sz="900">
                <a:latin typeface="Arial" pitchFamily="34" charset="0"/>
              </a:rPr>
              <a:t>That’s it!</a:t>
            </a:r>
          </a:p>
          <a:p>
            <a:pPr marL="228600" indent="-228600" eaLnBrk="1" hangingPunct="1">
              <a:lnSpc>
                <a:spcPct val="80000"/>
              </a:lnSpc>
            </a:pPr>
            <a:r>
              <a:rPr lang="en-US" altLang="zh-CN" sz="900">
                <a:latin typeface="Arial" pitchFamily="34" charset="0"/>
              </a:rPr>
              <a:t>outFile.close(); - As we have opened the stream, when we finish using it, we have to close it. outFile is an object from class ofstream, and this class (ofstream) has a function that closes the stream. That is the close() function. So, we just write the name of the handle, dot and close(), in order to close the file stream! </a:t>
            </a:r>
            <a:br>
              <a:rPr lang="en-US" altLang="zh-CN" sz="900">
                <a:latin typeface="Arial" pitchFamily="34" charset="0"/>
              </a:rPr>
            </a:br>
            <a:r>
              <a:rPr lang="en-US" altLang="zh-CN" sz="900" b="1">
                <a:latin typeface="Arial" pitchFamily="34" charset="0"/>
              </a:rPr>
              <a:t>Notice:</a:t>
            </a:r>
            <a:r>
              <a:rPr lang="en-US" altLang="zh-CN" sz="900">
                <a:latin typeface="Arial" pitchFamily="34" charset="0"/>
              </a:rPr>
              <a:t> Once you have closed the file, you can’t access it anymore, until you open it again.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0DACF-56B0-A246-90D0-197BAA65A2EF}" type="slidenum">
              <a:rPr lang="en-US" altLang="x-none" smtClean="0"/>
              <a:pPr/>
              <a:t>148</a:t>
            </a:fld>
            <a:endParaRPr lang="en-US" altLang="x-none"/>
          </a:p>
        </p:txBody>
      </p:sp>
    </p:spTree>
    <p:extLst>
      <p:ext uri="{BB962C8B-B14F-4D97-AF65-F5344CB8AC3E}">
        <p14:creationId xmlns:p14="http://schemas.microsoft.com/office/powerpoint/2010/main" val="104630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D9A6A050-DDC9-7624-95FC-47BD08E6DA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35EAB60-4088-4273-A001-BDAB834B7FE8}" type="slidenum">
              <a:rPr kumimoji="0" lang="en-US" altLang="en-US" smtClean="0">
                <a:latin typeface="Courier New" panose="02070309020205020404" pitchFamily="49" charset="0"/>
              </a:rPr>
              <a:pPr>
                <a:spcBef>
                  <a:spcPct val="0"/>
                </a:spcBef>
              </a:pPr>
              <a:t>6</a:t>
            </a:fld>
            <a:endParaRPr kumimoji="0" lang="en-US" altLang="en-US">
              <a:latin typeface="Courier New" panose="02070309020205020404" pitchFamily="49" charset="0"/>
            </a:endParaRPr>
          </a:p>
        </p:txBody>
      </p:sp>
      <p:sp>
        <p:nvSpPr>
          <p:cNvPr id="27651" name="Rectangle 2">
            <a:extLst>
              <a:ext uri="{FF2B5EF4-FFF2-40B4-BE49-F238E27FC236}">
                <a16:creationId xmlns:a16="http://schemas.microsoft.com/office/drawing/2014/main" id="{38C31C45-9305-1603-7241-6A17DC58FBD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BE381BC9-8A35-043F-93AF-66F2A694D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51647CA-1000-25EB-FF61-1F819E900B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C7A12830-2DE2-4AED-A370-2B9B6456B18E}" type="slidenum">
              <a:rPr lang="en-US" altLang="en-US" sz="1200" baseline="0" smtClean="0"/>
              <a:pPr/>
              <a:t>7</a:t>
            </a:fld>
            <a:endParaRPr lang="en-US" altLang="en-US" sz="1200" baseline="0"/>
          </a:p>
        </p:txBody>
      </p:sp>
      <p:sp>
        <p:nvSpPr>
          <p:cNvPr id="29699" name="Rectangle 2">
            <a:extLst>
              <a:ext uri="{FF2B5EF4-FFF2-40B4-BE49-F238E27FC236}">
                <a16:creationId xmlns:a16="http://schemas.microsoft.com/office/drawing/2014/main" id="{64C447F4-4B3D-81B4-FD4B-7B4FAE9E125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96B5B31B-103F-5AC8-5189-133B4480B6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AF20CBD-1F93-078F-6B01-2D4AE0A382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7005A6BF-86FC-4996-A260-AE53F937FB25}" type="slidenum">
              <a:rPr lang="en-US" altLang="en-US" sz="1200" baseline="0" smtClean="0"/>
              <a:pPr/>
              <a:t>8</a:t>
            </a:fld>
            <a:endParaRPr lang="en-US" altLang="en-US" sz="1200" baseline="0"/>
          </a:p>
        </p:txBody>
      </p:sp>
      <p:sp>
        <p:nvSpPr>
          <p:cNvPr id="31747" name="Rectangle 2">
            <a:extLst>
              <a:ext uri="{FF2B5EF4-FFF2-40B4-BE49-F238E27FC236}">
                <a16:creationId xmlns:a16="http://schemas.microsoft.com/office/drawing/2014/main" id="{95AD20C8-6AC2-B55E-660F-74CF802A7DD0}"/>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723D51-6414-C7A6-A0BD-9B4BDB2D5B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3F381EC-9953-694F-5EC6-080E6F86E4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D883D42-778F-4FBF-91B2-DBFB6C3F505E}" type="slidenum">
              <a:rPr kumimoji="0" lang="en-US" altLang="en-US" smtClean="0">
                <a:latin typeface="Courier New" panose="02070309020205020404" pitchFamily="49" charset="0"/>
              </a:rPr>
              <a:pPr>
                <a:spcBef>
                  <a:spcPct val="0"/>
                </a:spcBef>
              </a:pPr>
              <a:t>9</a:t>
            </a:fld>
            <a:endParaRPr kumimoji="0" lang="en-US" altLang="en-US">
              <a:latin typeface="Courier New" panose="02070309020205020404" pitchFamily="49" charset="0"/>
            </a:endParaRPr>
          </a:p>
        </p:txBody>
      </p:sp>
      <p:sp>
        <p:nvSpPr>
          <p:cNvPr id="33795" name="Rectangle 2">
            <a:extLst>
              <a:ext uri="{FF2B5EF4-FFF2-40B4-BE49-F238E27FC236}">
                <a16:creationId xmlns:a16="http://schemas.microsoft.com/office/drawing/2014/main" id="{C7AA7D1F-AFCF-970E-4633-6B94E1C703D7}"/>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72C138E1-D977-708D-43A9-1EAD7F9140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97966E9-CD83-52FA-C712-5857AE429E9B}"/>
              </a:ext>
            </a:extLst>
          </p:cNvPr>
          <p:cNvSpPr>
            <a:spLocks noGrp="1"/>
          </p:cNvSpPr>
          <p:nvPr>
            <p:ph type="dt" sz="half" idx="10"/>
          </p:nvPr>
        </p:nvSpPr>
        <p:spPr/>
        <p:txBody>
          <a:bodyPr/>
          <a:lstStyle>
            <a:lvl1pPr>
              <a:defRPr/>
            </a:lvl1pPr>
          </a:lstStyle>
          <a:p>
            <a:pPr>
              <a:defRPr/>
            </a:pPr>
            <a:fld id="{571E9D26-D577-4E1A-8531-C395C116B742}" type="datetime1">
              <a:rPr lang="en-US" smtClean="0"/>
              <a:t>1/23/2026</a:t>
            </a:fld>
            <a:endParaRPr lang="en-US"/>
          </a:p>
        </p:txBody>
      </p:sp>
      <p:sp>
        <p:nvSpPr>
          <p:cNvPr id="5" name="Footer Placeholder 4">
            <a:extLst>
              <a:ext uri="{FF2B5EF4-FFF2-40B4-BE49-F238E27FC236}">
                <a16:creationId xmlns:a16="http://schemas.microsoft.com/office/drawing/2014/main" id="{1B2E5139-FA87-8A4F-46BE-2AC5825FE6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C0183A-C6B2-8079-AD52-981AC5775B84}"/>
              </a:ext>
            </a:extLst>
          </p:cNvPr>
          <p:cNvSpPr>
            <a:spLocks noGrp="1"/>
          </p:cNvSpPr>
          <p:nvPr>
            <p:ph type="sldNum" sz="quarter" idx="12"/>
          </p:nvPr>
        </p:nvSpPr>
        <p:spPr/>
        <p:txBody>
          <a:bodyPr/>
          <a:lstStyle>
            <a:lvl1pPr>
              <a:defRPr/>
            </a:lvl1pPr>
          </a:lstStyle>
          <a:p>
            <a:pPr>
              <a:defRPr/>
            </a:pPr>
            <a:fld id="{BA002D37-E766-43B3-982E-05A2064C7567}" type="slidenum">
              <a:rPr lang="en-US"/>
              <a:pPr>
                <a:defRPr/>
              </a:pPr>
              <a:t>‹#›</a:t>
            </a:fld>
            <a:endParaRPr lang="en-US"/>
          </a:p>
        </p:txBody>
      </p:sp>
    </p:spTree>
    <p:extLst>
      <p:ext uri="{BB962C8B-B14F-4D97-AF65-F5344CB8AC3E}">
        <p14:creationId xmlns:p14="http://schemas.microsoft.com/office/powerpoint/2010/main" val="325207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A79C5-9F0E-65B0-CF93-CA426B2EFC5E}"/>
              </a:ext>
            </a:extLst>
          </p:cNvPr>
          <p:cNvSpPr>
            <a:spLocks noGrp="1"/>
          </p:cNvSpPr>
          <p:nvPr>
            <p:ph type="dt" sz="half" idx="10"/>
          </p:nvPr>
        </p:nvSpPr>
        <p:spPr/>
        <p:txBody>
          <a:bodyPr/>
          <a:lstStyle>
            <a:lvl1pPr>
              <a:defRPr/>
            </a:lvl1pPr>
          </a:lstStyle>
          <a:p>
            <a:pPr>
              <a:defRPr/>
            </a:pPr>
            <a:fld id="{A086659A-7A89-4DE8-ADC9-3BFE9A590593}" type="datetime1">
              <a:rPr lang="en-US" smtClean="0"/>
              <a:t>1/23/2026</a:t>
            </a:fld>
            <a:endParaRPr lang="en-US"/>
          </a:p>
        </p:txBody>
      </p:sp>
      <p:sp>
        <p:nvSpPr>
          <p:cNvPr id="5" name="Footer Placeholder 4">
            <a:extLst>
              <a:ext uri="{FF2B5EF4-FFF2-40B4-BE49-F238E27FC236}">
                <a16:creationId xmlns:a16="http://schemas.microsoft.com/office/drawing/2014/main" id="{C25735EC-671D-01A4-DA1B-35BD3B4A97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098B9C-A890-18EA-AB6B-272EE064F161}"/>
              </a:ext>
            </a:extLst>
          </p:cNvPr>
          <p:cNvSpPr>
            <a:spLocks noGrp="1"/>
          </p:cNvSpPr>
          <p:nvPr>
            <p:ph type="sldNum" sz="quarter" idx="12"/>
          </p:nvPr>
        </p:nvSpPr>
        <p:spPr/>
        <p:txBody>
          <a:bodyPr/>
          <a:lstStyle>
            <a:lvl1pPr>
              <a:defRPr/>
            </a:lvl1pPr>
          </a:lstStyle>
          <a:p>
            <a:pPr>
              <a:defRPr/>
            </a:pPr>
            <a:fld id="{3BCD043E-18EE-4329-B170-C1986EF343FC}" type="slidenum">
              <a:rPr lang="en-US"/>
              <a:pPr>
                <a:defRPr/>
              </a:pPr>
              <a:t>‹#›</a:t>
            </a:fld>
            <a:endParaRPr lang="en-US"/>
          </a:p>
        </p:txBody>
      </p:sp>
    </p:spTree>
    <p:extLst>
      <p:ext uri="{BB962C8B-B14F-4D97-AF65-F5344CB8AC3E}">
        <p14:creationId xmlns:p14="http://schemas.microsoft.com/office/powerpoint/2010/main" val="707617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93B4E98-7D96-5D92-9E46-8F0278D74EBC}"/>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064F3112-C945-E8D8-C5D4-B98A59DB9AC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BDC14-7333-4FC7-CE1A-A90710F4F96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934271CC-35BD-427A-8CAD-E0288E2DB7F9}" type="datetime1">
              <a:rPr lang="en-US" smtClean="0"/>
              <a:t>1/23/2026</a:t>
            </a:fld>
            <a:endParaRPr lang="en-US"/>
          </a:p>
        </p:txBody>
      </p:sp>
      <p:sp>
        <p:nvSpPr>
          <p:cNvPr id="5" name="Footer Placeholder 4">
            <a:extLst>
              <a:ext uri="{FF2B5EF4-FFF2-40B4-BE49-F238E27FC236}">
                <a16:creationId xmlns:a16="http://schemas.microsoft.com/office/drawing/2014/main" id="{758F4361-30EB-1113-E527-35552071D5B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E0EEC8A-60BD-4C31-61E2-78862FFEB0F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75DC2CC1-FC0A-4872-89D2-E6EE8EB1EEE2}" type="slidenum">
              <a:rPr lang="en-US"/>
              <a:pPr>
                <a:defRPr/>
              </a:pPr>
              <a:t>‹#›</a:t>
            </a:fld>
            <a:endParaRPr lang="en-US"/>
          </a:p>
        </p:txBody>
      </p:sp>
      <p:sp>
        <p:nvSpPr>
          <p:cNvPr id="7" name="Rectangle 6">
            <a:extLst>
              <a:ext uri="{FF2B5EF4-FFF2-40B4-BE49-F238E27FC236}">
                <a16:creationId xmlns:a16="http://schemas.microsoft.com/office/drawing/2014/main" id="{3ABE8D11-0F45-F199-DE05-370790022DD0}"/>
              </a:ext>
            </a:extLst>
          </p:cNvPr>
          <p:cNvSpPr/>
          <p:nvPr userDrawn="1"/>
        </p:nvSpPr>
        <p:spPr>
          <a:xfrm>
            <a:off x="0" y="-49213"/>
            <a:ext cx="9144000" cy="2635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050" b="1" i="1">
                <a:solidFill>
                  <a:schemeClr val="tx1">
                    <a:lumMod val="65000"/>
                    <a:lumOff val="35000"/>
                  </a:schemeClr>
                </a:solidFill>
                <a:latin typeface="+mj-lt"/>
              </a:rPr>
              <a:t>  Spring 2024</a:t>
            </a:r>
          </a:p>
        </p:txBody>
      </p:sp>
      <p:pic>
        <p:nvPicPr>
          <p:cNvPr id="1032" name="Picture 7">
            <a:extLst>
              <a:ext uri="{FF2B5EF4-FFF2-40B4-BE49-F238E27FC236}">
                <a16:creationId xmlns:a16="http://schemas.microsoft.com/office/drawing/2014/main" id="{5D7CA8EC-5FF0-3781-5717-3C5DF198CC8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311900"/>
            <a:ext cx="6508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1" r:id="rId1"/>
    <p:sldLayoutId id="2147484032" r:id="rId2"/>
  </p:sldLayoutIdLst>
  <p:hf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oleObject" Target="../embeddings/oleObject4.bin"/></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D1081749-1C3B-6D8A-810F-027A041592BF}"/>
              </a:ext>
            </a:extLst>
          </p:cNvPr>
          <p:cNvSpPr>
            <a:spLocks noChangeArrowheads="1"/>
          </p:cNvSpPr>
          <p:nvPr/>
        </p:nvSpPr>
        <p:spPr bwMode="auto">
          <a:xfrm>
            <a:off x="381000" y="990600"/>
            <a:ext cx="853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baseline="0"/>
              <a:t>Introduction to Classes and Objects</a:t>
            </a:r>
          </a:p>
        </p:txBody>
      </p:sp>
      <p:sp>
        <p:nvSpPr>
          <p:cNvPr id="8" name="Title 7">
            <a:extLst>
              <a:ext uri="{FF2B5EF4-FFF2-40B4-BE49-F238E27FC236}">
                <a16:creationId xmlns:a16="http://schemas.microsoft.com/office/drawing/2014/main" id="{61CEA115-641A-D02E-AEDC-415C16FDB0BC}"/>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AFFCD029-4256-11F3-B19E-9CCE600D15DC}"/>
              </a:ext>
            </a:extLst>
          </p:cNvPr>
          <p:cNvSpPr>
            <a:spLocks noGrp="1"/>
          </p:cNvSpPr>
          <p:nvPr>
            <p:ph idx="1"/>
          </p:nvPr>
        </p:nvSpPr>
        <p:spPr/>
        <p:txBody>
          <a:bodyPr/>
          <a:lstStyle/>
          <a:p>
            <a:endParaRPr lang="en-US"/>
          </a:p>
        </p:txBody>
      </p:sp>
      <p:sp>
        <p:nvSpPr>
          <p:cNvPr id="10" name="Slide Number Placeholder 9">
            <a:extLst>
              <a:ext uri="{FF2B5EF4-FFF2-40B4-BE49-F238E27FC236}">
                <a16:creationId xmlns:a16="http://schemas.microsoft.com/office/drawing/2014/main" id="{5268EB22-E993-21A4-6002-DB38080770BC}"/>
              </a:ext>
            </a:extLst>
          </p:cNvPr>
          <p:cNvSpPr>
            <a:spLocks noGrp="1"/>
          </p:cNvSpPr>
          <p:nvPr>
            <p:ph type="sldNum" sz="quarter" idx="12"/>
          </p:nvPr>
        </p:nvSpPr>
        <p:spPr/>
        <p:txBody>
          <a:bodyPr/>
          <a:lstStyle/>
          <a:p>
            <a:pPr>
              <a:defRPr/>
            </a:pPr>
            <a:fld id="{3BCD043E-18EE-4329-B170-C1986EF343FC}"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8BD3810-B341-456B-D3F0-25D859AAFDEE}"/>
              </a:ext>
            </a:extLst>
          </p:cNvPr>
          <p:cNvSpPr>
            <a:spLocks noGrp="1" noChangeArrowheads="1"/>
          </p:cNvSpPr>
          <p:nvPr>
            <p:ph type="title"/>
          </p:nvPr>
        </p:nvSpPr>
        <p:spPr/>
        <p:txBody>
          <a:bodyPr/>
          <a:lstStyle/>
          <a:p>
            <a:pPr eaLnBrk="1" hangingPunct="1"/>
            <a:r>
              <a:rPr lang="en-US" altLang="en-US"/>
              <a:t>More Object-Oriented Programming Terminology</a:t>
            </a:r>
          </a:p>
        </p:txBody>
      </p:sp>
      <p:sp>
        <p:nvSpPr>
          <p:cNvPr id="34819" name="Rectangle 3">
            <a:extLst>
              <a:ext uri="{FF2B5EF4-FFF2-40B4-BE49-F238E27FC236}">
                <a16:creationId xmlns:a16="http://schemas.microsoft.com/office/drawing/2014/main" id="{5E0A7ED2-594F-C4AB-1E69-196B35C1A1CB}"/>
              </a:ext>
            </a:extLst>
          </p:cNvPr>
          <p:cNvSpPr>
            <a:spLocks noGrp="1" noChangeArrowheads="1"/>
          </p:cNvSpPr>
          <p:nvPr>
            <p:ph idx="1"/>
          </p:nvPr>
        </p:nvSpPr>
        <p:spPr/>
        <p:txBody>
          <a:bodyPr/>
          <a:lstStyle/>
          <a:p>
            <a:pPr eaLnBrk="1" hangingPunct="1">
              <a:lnSpc>
                <a:spcPct val="90000"/>
              </a:lnSpc>
              <a:spcBef>
                <a:spcPct val="40000"/>
              </a:spcBef>
            </a:pPr>
            <a:r>
              <a:rPr lang="en-US" altLang="en-US" b="1">
                <a:solidFill>
                  <a:schemeClr val="accent2"/>
                </a:solidFill>
              </a:rPr>
              <a:t>data hiding</a:t>
            </a:r>
            <a:r>
              <a:rPr lang="en-US" altLang="en-US"/>
              <a:t>: restricting data access to certain members of an object. </a:t>
            </a:r>
          </a:p>
          <a:p>
            <a:pPr lvl="2" eaLnBrk="1" hangingPunct="1">
              <a:lnSpc>
                <a:spcPct val="90000"/>
              </a:lnSpc>
              <a:spcBef>
                <a:spcPct val="40000"/>
              </a:spcBef>
            </a:pPr>
            <a:r>
              <a:rPr lang="en-US" altLang="en-US"/>
              <a:t>Protection –provide a layer of protection against inadvertent or deliberate data corruption</a:t>
            </a:r>
          </a:p>
          <a:p>
            <a:pPr lvl="2" eaLnBrk="1" hangingPunct="1">
              <a:lnSpc>
                <a:spcPct val="90000"/>
              </a:lnSpc>
              <a:spcBef>
                <a:spcPct val="40000"/>
              </a:spcBef>
            </a:pPr>
            <a:r>
              <a:rPr lang="en-US" altLang="en-US"/>
              <a:t>Need-to-know –the programmer needn’t worry about implementation details when writing “client” code</a:t>
            </a:r>
          </a:p>
          <a:p>
            <a:pPr eaLnBrk="1" hangingPunct="1">
              <a:lnSpc>
                <a:spcPct val="90000"/>
              </a:lnSpc>
              <a:spcBef>
                <a:spcPct val="40000"/>
              </a:spcBef>
            </a:pPr>
            <a:r>
              <a:rPr lang="en-US" altLang="en-US" b="1">
                <a:solidFill>
                  <a:schemeClr val="accent2"/>
                </a:solidFill>
              </a:rPr>
              <a:t>encapsulation</a:t>
            </a:r>
            <a:r>
              <a:rPr lang="en-US" altLang="en-US"/>
              <a:t>: the bundling of an object’s data and procedures into a single entity</a:t>
            </a:r>
          </a:p>
        </p:txBody>
      </p:sp>
      <p:sp>
        <p:nvSpPr>
          <p:cNvPr id="34820" name="Slide Number Placeholder 3">
            <a:extLst>
              <a:ext uri="{FF2B5EF4-FFF2-40B4-BE49-F238E27FC236}">
                <a16:creationId xmlns:a16="http://schemas.microsoft.com/office/drawing/2014/main" id="{B4F05E86-049E-412E-7D93-0531827130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26C06ADD-4E31-4577-896C-B9B9774E1E56}" type="slidenum">
              <a:rPr lang="en-US" altLang="en-US" sz="1200" smtClean="0"/>
              <a:pPr>
                <a:spcBef>
                  <a:spcPct val="0"/>
                </a:spcBef>
                <a:buFontTx/>
                <a:buNone/>
              </a:pPr>
              <a:t>10</a:t>
            </a:fld>
            <a:endParaRPr lang="en-US" altLang="en-US" sz="12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Virtual Destructors</a:t>
            </a:r>
            <a:endParaRPr lang="en-US"/>
          </a:p>
        </p:txBody>
      </p:sp>
      <p:sp>
        <p:nvSpPr>
          <p:cNvPr id="3" name="Content Placeholder 2"/>
          <p:cNvSpPr>
            <a:spLocks noGrp="1"/>
          </p:cNvSpPr>
          <p:nvPr>
            <p:ph idx="1"/>
          </p:nvPr>
        </p:nvSpPr>
        <p:spPr/>
        <p:txBody>
          <a:bodyPr/>
          <a:lstStyle/>
          <a:p>
            <a:r>
              <a:rPr lang="en-US" altLang="en-US" sz="3600"/>
              <a:t>It's a good idea to make destructors virtual if the class could ever become a base class.</a:t>
            </a:r>
          </a:p>
          <a:p>
            <a:r>
              <a:rPr lang="en-US" altLang="en-US" sz="3600"/>
              <a:t>Otherwise, the compiler will perform static binding on the destructor if the class ever is derived from.</a:t>
            </a:r>
          </a:p>
          <a:p>
            <a:r>
              <a:rPr lang="en-US" altLang="en-US" sz="3600"/>
              <a:t>See Program 15-14 for an example</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100</a:t>
            </a:fld>
            <a:endParaRPr lang="en-US"/>
          </a:p>
        </p:txBody>
      </p:sp>
    </p:spTree>
    <p:extLst>
      <p:ext uri="{BB962C8B-B14F-4D97-AF65-F5344CB8AC3E}">
        <p14:creationId xmlns:p14="http://schemas.microsoft.com/office/powerpoint/2010/main" val="8859244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Abstract Base Classes and Pure Virtual Functions</a:t>
            </a:r>
            <a:endParaRPr lang="en-US"/>
          </a:p>
        </p:txBody>
      </p:sp>
      <p:sp>
        <p:nvSpPr>
          <p:cNvPr id="3" name="Content Placeholder 2"/>
          <p:cNvSpPr>
            <a:spLocks noGrp="1"/>
          </p:cNvSpPr>
          <p:nvPr>
            <p:ph idx="1"/>
          </p:nvPr>
        </p:nvSpPr>
        <p:spPr/>
        <p:txBody>
          <a:bodyPr/>
          <a:lstStyle/>
          <a:p>
            <a:pPr>
              <a:lnSpc>
                <a:spcPct val="85000"/>
              </a:lnSpc>
            </a:pPr>
            <a:r>
              <a:rPr lang="en-US" altLang="en-US" u="sng"/>
              <a:t>Pure virtual function</a:t>
            </a:r>
            <a:r>
              <a:rPr lang="en-US" altLang="en-US"/>
              <a:t>: a virtual member function that </a:t>
            </a:r>
            <a:r>
              <a:rPr lang="en-US" altLang="en-US" u="sng"/>
              <a:t>must</a:t>
            </a:r>
            <a:r>
              <a:rPr lang="en-US" altLang="en-US"/>
              <a:t> be overridden in a derived class that has objects</a:t>
            </a:r>
          </a:p>
          <a:p>
            <a:pPr>
              <a:lnSpc>
                <a:spcPct val="85000"/>
              </a:lnSpc>
            </a:pPr>
            <a:r>
              <a:rPr lang="en-US" altLang="en-US"/>
              <a:t>Abstract base class contains at least one pure virtual function:</a:t>
            </a:r>
          </a:p>
          <a:p>
            <a:pPr lvl="1">
              <a:lnSpc>
                <a:spcPct val="85000"/>
              </a:lnSpc>
              <a:buClr>
                <a:srgbClr val="3333CC"/>
              </a:buClr>
              <a:buFontTx/>
              <a:buNone/>
            </a:pPr>
            <a:r>
              <a:rPr lang="en-US" altLang="en-US"/>
              <a:t>	</a:t>
            </a:r>
            <a:r>
              <a:rPr lang="en-US" altLang="en-US">
                <a:latin typeface="Courier New" pitchFamily="112" charset="0"/>
              </a:rPr>
              <a:t>virtual void Y() = 0;</a:t>
            </a:r>
          </a:p>
          <a:p>
            <a:pPr>
              <a:lnSpc>
                <a:spcPct val="85000"/>
              </a:lnSpc>
            </a:pPr>
            <a:r>
              <a:rPr lang="en-US" altLang="en-US"/>
              <a:t>The </a:t>
            </a:r>
            <a:r>
              <a:rPr lang="en-US" altLang="en-US">
                <a:latin typeface="Courier New" pitchFamily="112" charset="0"/>
              </a:rPr>
              <a:t>= 0</a:t>
            </a:r>
            <a:r>
              <a:rPr lang="en-US" altLang="en-US"/>
              <a:t> indicates a pure virtual function</a:t>
            </a:r>
          </a:p>
          <a:p>
            <a:pPr>
              <a:lnSpc>
                <a:spcPct val="85000"/>
              </a:lnSpc>
            </a:pPr>
            <a:r>
              <a:rPr lang="en-US" altLang="en-US"/>
              <a:t>Must have no function definition in the base class</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101</a:t>
            </a:fld>
            <a:endParaRPr lang="en-US"/>
          </a:p>
        </p:txBody>
      </p:sp>
    </p:spTree>
    <p:extLst>
      <p:ext uri="{BB962C8B-B14F-4D97-AF65-F5344CB8AC3E}">
        <p14:creationId xmlns:p14="http://schemas.microsoft.com/office/powerpoint/2010/main" val="24918123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Abstract Base Classes and Pure Virtual Functions</a:t>
            </a:r>
            <a:endParaRPr lang="en-US"/>
          </a:p>
        </p:txBody>
      </p:sp>
      <p:sp>
        <p:nvSpPr>
          <p:cNvPr id="3" name="Content Placeholder 2"/>
          <p:cNvSpPr>
            <a:spLocks noGrp="1"/>
          </p:cNvSpPr>
          <p:nvPr>
            <p:ph idx="1"/>
          </p:nvPr>
        </p:nvSpPr>
        <p:spPr/>
        <p:txBody>
          <a:bodyPr/>
          <a:lstStyle/>
          <a:p>
            <a:pPr>
              <a:lnSpc>
                <a:spcPct val="85000"/>
              </a:lnSpc>
              <a:spcBef>
                <a:spcPct val="50000"/>
              </a:spcBef>
            </a:pPr>
            <a:r>
              <a:rPr lang="en-US" altLang="en-US" u="sng"/>
              <a:t>Abstract base class</a:t>
            </a:r>
            <a:r>
              <a:rPr lang="en-US" altLang="en-US"/>
              <a:t>: class that can have no objects.  Serves as a basis for derived classes that may/will have objects</a:t>
            </a:r>
          </a:p>
          <a:p>
            <a:pPr>
              <a:lnSpc>
                <a:spcPct val="85000"/>
              </a:lnSpc>
              <a:spcBef>
                <a:spcPct val="50000"/>
              </a:spcBef>
            </a:pPr>
            <a:r>
              <a:rPr lang="en-US" altLang="en-US"/>
              <a:t>A class becomes an abstract base class when one or more of its member functions is a pure virtual function</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102</a:t>
            </a:fld>
            <a:endParaRPr lang="en-US"/>
          </a:p>
        </p:txBody>
      </p:sp>
    </p:spTree>
    <p:extLst>
      <p:ext uri="{BB962C8B-B14F-4D97-AF65-F5344CB8AC3E}">
        <p14:creationId xmlns:p14="http://schemas.microsoft.com/office/powerpoint/2010/main" val="41210846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Multiple Inheritance</a:t>
            </a:r>
          </a:p>
        </p:txBody>
      </p:sp>
      <p:sp>
        <p:nvSpPr>
          <p:cNvPr id="4" name="Content Placeholder 3">
            <a:extLst>
              <a:ext uri="{FF2B5EF4-FFF2-40B4-BE49-F238E27FC236}">
                <a16:creationId xmlns:a16="http://schemas.microsoft.com/office/drawing/2014/main" id="{D4A8F6F7-545B-ED79-B012-97C7EF87756A}"/>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103</a:t>
            </a:fld>
            <a:endParaRPr lang="en-US"/>
          </a:p>
        </p:txBody>
      </p:sp>
      <p:sp>
        <p:nvSpPr>
          <p:cNvPr id="6" name="Rectangle 5"/>
          <p:cNvSpPr>
            <a:spLocks noGrp="1" noChangeArrowheads="1"/>
          </p:cNvSpPr>
          <p:nvPr/>
        </p:nvSpPr>
        <p:spPr bwMode="auto">
          <a:xfrm>
            <a:off x="419100" y="1524000"/>
            <a:ext cx="8305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nSpc>
                <a:spcPct val="75000"/>
              </a:lnSpc>
            </a:pPr>
            <a:r>
              <a:rPr lang="en-US" altLang="en-US"/>
              <a:t>A derived class can have more than one base class</a:t>
            </a:r>
          </a:p>
          <a:p>
            <a:pPr>
              <a:lnSpc>
                <a:spcPct val="75000"/>
              </a:lnSpc>
            </a:pPr>
            <a:r>
              <a:rPr lang="en-US" altLang="en-US"/>
              <a:t>Each base class can have its own access specification in derived class's definition:</a:t>
            </a:r>
          </a:p>
          <a:p>
            <a:pPr lvl="1">
              <a:lnSpc>
                <a:spcPct val="75000"/>
              </a:lnSpc>
              <a:buFontTx/>
              <a:buNone/>
            </a:pPr>
            <a:r>
              <a:rPr lang="en-US" altLang="en-US"/>
              <a:t>	</a:t>
            </a:r>
            <a:r>
              <a:rPr lang="en-US" altLang="en-US">
                <a:latin typeface="Courier New" pitchFamily="112" charset="0"/>
              </a:rPr>
              <a:t>class cube : public square, </a:t>
            </a:r>
          </a:p>
          <a:p>
            <a:pPr lvl="1">
              <a:lnSpc>
                <a:spcPct val="75000"/>
              </a:lnSpc>
              <a:buFontTx/>
              <a:buNone/>
            </a:pPr>
            <a:r>
              <a:rPr lang="en-US" altLang="en-US">
                <a:latin typeface="Courier New" pitchFamily="112" charset="0"/>
              </a:rPr>
              <a:t>					public </a:t>
            </a:r>
            <a:r>
              <a:rPr lang="en-US" altLang="en-US" err="1">
                <a:latin typeface="Courier New" pitchFamily="112" charset="0"/>
              </a:rPr>
              <a:t>rectSolid</a:t>
            </a:r>
            <a:r>
              <a:rPr lang="en-US" altLang="en-US">
                <a:latin typeface="Courier New" pitchFamily="112" charset="0"/>
              </a:rPr>
              <a:t>;</a:t>
            </a:r>
          </a:p>
        </p:txBody>
      </p:sp>
      <p:grpSp>
        <p:nvGrpSpPr>
          <p:cNvPr id="7" name="Group 6"/>
          <p:cNvGrpSpPr>
            <a:grpSpLocks/>
          </p:cNvGrpSpPr>
          <p:nvPr/>
        </p:nvGrpSpPr>
        <p:grpSpPr bwMode="auto">
          <a:xfrm>
            <a:off x="3009900" y="4267200"/>
            <a:ext cx="3276600" cy="1981200"/>
            <a:chOff x="1968" y="2688"/>
            <a:chExt cx="2064" cy="1248"/>
          </a:xfrm>
        </p:grpSpPr>
        <p:sp>
          <p:nvSpPr>
            <p:cNvPr id="8" name="Rectangle 7"/>
            <p:cNvSpPr>
              <a:spLocks noChangeArrowheads="1"/>
            </p:cNvSpPr>
            <p:nvPr/>
          </p:nvSpPr>
          <p:spPr bwMode="auto">
            <a:xfrm>
              <a:off x="1968" y="2688"/>
              <a:ext cx="624"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9" name="Rectangle 8"/>
            <p:cNvSpPr>
              <a:spLocks noChangeArrowheads="1"/>
            </p:cNvSpPr>
            <p:nvPr/>
          </p:nvSpPr>
          <p:spPr bwMode="auto">
            <a:xfrm>
              <a:off x="3264" y="2688"/>
              <a:ext cx="76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0" name="Rectangle 9"/>
            <p:cNvSpPr>
              <a:spLocks noChangeArrowheads="1"/>
            </p:cNvSpPr>
            <p:nvPr/>
          </p:nvSpPr>
          <p:spPr bwMode="auto">
            <a:xfrm>
              <a:off x="2640" y="3504"/>
              <a:ext cx="624"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1" name="Text Box 7"/>
            <p:cNvSpPr txBox="1">
              <a:spLocks noChangeArrowheads="1"/>
            </p:cNvSpPr>
            <p:nvPr/>
          </p:nvSpPr>
          <p:spPr bwMode="auto">
            <a:xfrm>
              <a:off x="1968" y="2736"/>
              <a:ext cx="60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80000"/>
                </a:lnSpc>
              </a:pPr>
              <a:r>
                <a:rPr lang="en-US" altLang="en-US" sz="2000"/>
                <a:t>class</a:t>
              </a:r>
            </a:p>
            <a:p>
              <a:pPr eaLnBrk="1" hangingPunct="1">
                <a:lnSpc>
                  <a:spcPct val="80000"/>
                </a:lnSpc>
              </a:pPr>
              <a:r>
                <a:rPr lang="en-US" altLang="en-US" sz="2000"/>
                <a:t>square</a:t>
              </a:r>
            </a:p>
          </p:txBody>
        </p:sp>
        <p:sp>
          <p:nvSpPr>
            <p:cNvPr id="12" name="Text Box 8"/>
            <p:cNvSpPr txBox="1">
              <a:spLocks noChangeArrowheads="1"/>
            </p:cNvSpPr>
            <p:nvPr/>
          </p:nvSpPr>
          <p:spPr bwMode="auto">
            <a:xfrm>
              <a:off x="3264" y="2736"/>
              <a:ext cx="73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80000"/>
                </a:lnSpc>
              </a:pPr>
              <a:r>
                <a:rPr lang="en-US" altLang="en-US" sz="2000"/>
                <a:t>class</a:t>
              </a:r>
            </a:p>
            <a:p>
              <a:pPr eaLnBrk="1" hangingPunct="1">
                <a:lnSpc>
                  <a:spcPct val="80000"/>
                </a:lnSpc>
              </a:pPr>
              <a:r>
                <a:rPr lang="en-US" altLang="en-US" sz="2000"/>
                <a:t>rectSolid</a:t>
              </a:r>
            </a:p>
          </p:txBody>
        </p:sp>
        <p:sp>
          <p:nvSpPr>
            <p:cNvPr id="13" name="Text Box 9"/>
            <p:cNvSpPr txBox="1">
              <a:spLocks noChangeArrowheads="1"/>
            </p:cNvSpPr>
            <p:nvPr/>
          </p:nvSpPr>
          <p:spPr bwMode="auto">
            <a:xfrm>
              <a:off x="2736" y="3552"/>
              <a:ext cx="48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80000"/>
                </a:lnSpc>
              </a:pPr>
              <a:r>
                <a:rPr lang="en-US" altLang="en-US" sz="2000"/>
                <a:t>class</a:t>
              </a:r>
            </a:p>
            <a:p>
              <a:pPr eaLnBrk="1" hangingPunct="1">
                <a:lnSpc>
                  <a:spcPct val="80000"/>
                </a:lnSpc>
              </a:pPr>
              <a:r>
                <a:rPr lang="en-US" altLang="en-US" sz="2000"/>
                <a:t>cube</a:t>
              </a:r>
            </a:p>
          </p:txBody>
        </p:sp>
        <p:sp>
          <p:nvSpPr>
            <p:cNvPr id="14" name="Line 10"/>
            <p:cNvSpPr>
              <a:spLocks noChangeShapeType="1"/>
            </p:cNvSpPr>
            <p:nvPr/>
          </p:nvSpPr>
          <p:spPr bwMode="auto">
            <a:xfrm>
              <a:off x="2256" y="3120"/>
              <a:ext cx="528"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5" name="Line 11"/>
            <p:cNvSpPr>
              <a:spLocks noChangeShapeType="1"/>
            </p:cNvSpPr>
            <p:nvPr/>
          </p:nvSpPr>
          <p:spPr bwMode="auto">
            <a:xfrm flipH="1">
              <a:off x="3120" y="3120"/>
              <a:ext cx="432"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grpSp>
    </p:spTree>
    <p:extLst>
      <p:ext uri="{BB962C8B-B14F-4D97-AF65-F5344CB8AC3E}">
        <p14:creationId xmlns:p14="http://schemas.microsoft.com/office/powerpoint/2010/main" val="10307379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Multiple Inheritance</a:t>
            </a:r>
          </a:p>
        </p:txBody>
      </p:sp>
      <p:sp>
        <p:nvSpPr>
          <p:cNvPr id="3" name="Content Placeholder 2"/>
          <p:cNvSpPr>
            <a:spLocks noGrp="1"/>
          </p:cNvSpPr>
          <p:nvPr>
            <p:ph idx="1"/>
          </p:nvPr>
        </p:nvSpPr>
        <p:spPr/>
        <p:txBody>
          <a:bodyPr>
            <a:normAutofit fontScale="92500" lnSpcReduction="20000"/>
          </a:bodyPr>
          <a:lstStyle/>
          <a:p>
            <a:r>
              <a:rPr lang="en-US" altLang="en-US" sz="3500"/>
              <a:t>Problem:  what if base classes have member variables/functions with the same name?</a:t>
            </a:r>
          </a:p>
          <a:p>
            <a:r>
              <a:rPr lang="en-US" altLang="en-US" sz="3500"/>
              <a:t>Solutions:</a:t>
            </a:r>
          </a:p>
          <a:p>
            <a:pPr lvl="1"/>
            <a:r>
              <a:rPr lang="en-US" altLang="en-US" sz="3000"/>
              <a:t>Derived class redefines the multiply-defined function</a:t>
            </a:r>
          </a:p>
          <a:p>
            <a:pPr lvl="1"/>
            <a:r>
              <a:rPr lang="en-US" altLang="en-US" sz="3000"/>
              <a:t>Derived class invokes member function in a particular base class using scope resolution operator </a:t>
            </a:r>
            <a:r>
              <a:rPr lang="en-US" altLang="en-US" sz="3000">
                <a:latin typeface="Courier New" pitchFamily="112" charset="0"/>
              </a:rPr>
              <a:t>::</a:t>
            </a:r>
          </a:p>
          <a:p>
            <a:r>
              <a:rPr lang="en-US" altLang="en-US" sz="3500"/>
              <a:t>Compiler errors occur if derived class uses base class function without one of these solutions</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104</a:t>
            </a:fld>
            <a:endParaRPr lang="en-US"/>
          </a:p>
        </p:txBody>
      </p:sp>
    </p:spTree>
    <p:extLst>
      <p:ext uri="{BB962C8B-B14F-4D97-AF65-F5344CB8AC3E}">
        <p14:creationId xmlns:p14="http://schemas.microsoft.com/office/powerpoint/2010/main" val="40908492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338D357-E311-9707-4216-AD46BF54F3BB}"/>
              </a:ext>
            </a:extLst>
          </p:cNvPr>
          <p:cNvSpPr>
            <a:spLocks noGrp="1" noChangeArrowheads="1"/>
          </p:cNvSpPr>
          <p:nvPr>
            <p:ph type="title"/>
          </p:nvPr>
        </p:nvSpPr>
        <p:spPr/>
        <p:txBody>
          <a:bodyPr/>
          <a:lstStyle/>
          <a:p>
            <a:pPr eaLnBrk="1" hangingPunct="1"/>
            <a:r>
              <a:rPr lang="en-US" altLang="en-US"/>
              <a:t>C++ Exceptions</a:t>
            </a:r>
          </a:p>
        </p:txBody>
      </p:sp>
      <p:sp>
        <p:nvSpPr>
          <p:cNvPr id="3" name="Content Placeholder 2">
            <a:extLst>
              <a:ext uri="{FF2B5EF4-FFF2-40B4-BE49-F238E27FC236}">
                <a16:creationId xmlns:a16="http://schemas.microsoft.com/office/drawing/2014/main" id="{A50F50A7-8A44-5DDE-DEE7-6CD4468B75D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643C536-9677-4B4B-F4FC-C0AFB647212E}"/>
              </a:ext>
            </a:extLst>
          </p:cNvPr>
          <p:cNvSpPr>
            <a:spLocks noGrp="1"/>
          </p:cNvSpPr>
          <p:nvPr>
            <p:ph type="sldNum" sz="quarter" idx="12"/>
          </p:nvPr>
        </p:nvSpPr>
        <p:spPr/>
        <p:txBody>
          <a:bodyPr/>
          <a:lstStyle/>
          <a:p>
            <a:pPr>
              <a:defRPr/>
            </a:pPr>
            <a:fld id="{3BCD043E-18EE-4329-B170-C1986EF343FC}"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FA6C6F8-57B9-EDF0-037F-E3EDF0596FF4}"/>
              </a:ext>
            </a:extLst>
          </p:cNvPr>
          <p:cNvSpPr>
            <a:spLocks noGrp="1" noChangeArrowheads="1"/>
          </p:cNvSpPr>
          <p:nvPr>
            <p:ph type="title"/>
          </p:nvPr>
        </p:nvSpPr>
        <p:spPr/>
        <p:txBody>
          <a:bodyPr/>
          <a:lstStyle/>
          <a:p>
            <a:pPr eaLnBrk="1" hangingPunct="1"/>
            <a:r>
              <a:rPr lang="en-US" altLang="en-US" sz="3600"/>
              <a:t>How to Deal with Exceptional States?</a:t>
            </a:r>
          </a:p>
        </p:txBody>
      </p:sp>
      <p:sp>
        <p:nvSpPr>
          <p:cNvPr id="96259" name="Rectangle 3">
            <a:extLst>
              <a:ext uri="{FF2B5EF4-FFF2-40B4-BE49-F238E27FC236}">
                <a16:creationId xmlns:a16="http://schemas.microsoft.com/office/drawing/2014/main" id="{792A4AEA-4956-BE37-53EC-B00CF4384447}"/>
              </a:ext>
            </a:extLst>
          </p:cNvPr>
          <p:cNvSpPr>
            <a:spLocks noGrp="1" noChangeArrowheads="1"/>
          </p:cNvSpPr>
          <p:nvPr>
            <p:ph idx="1"/>
          </p:nvPr>
        </p:nvSpPr>
        <p:spPr/>
        <p:txBody>
          <a:bodyPr/>
          <a:lstStyle/>
          <a:p>
            <a:pPr eaLnBrk="1" hangingPunct="1">
              <a:lnSpc>
                <a:spcPct val="90000"/>
              </a:lnSpc>
            </a:pPr>
            <a:r>
              <a:rPr lang="en-US" altLang="en-US" sz="2000"/>
              <a:t>Ignore them:</a:t>
            </a:r>
          </a:p>
          <a:p>
            <a:pPr lvl="1" eaLnBrk="1" hangingPunct="1">
              <a:lnSpc>
                <a:spcPct val="90000"/>
              </a:lnSpc>
            </a:pPr>
            <a:r>
              <a:rPr lang="en-US" altLang="en-US" sz="2000"/>
              <a:t>Wrong thing to do for all but demo programs.</a:t>
            </a:r>
            <a:br>
              <a:rPr lang="en-US" altLang="en-US" sz="2000"/>
            </a:br>
            <a:endParaRPr lang="en-US" altLang="en-US" sz="2000"/>
          </a:p>
          <a:p>
            <a:pPr eaLnBrk="1" hangingPunct="1">
              <a:lnSpc>
                <a:spcPct val="90000"/>
              </a:lnSpc>
            </a:pPr>
            <a:r>
              <a:rPr lang="en-US" altLang="en-US" sz="2000"/>
              <a:t>Abort processing – detect but don’t try to recover:</a:t>
            </a:r>
          </a:p>
          <a:p>
            <a:pPr lvl="1" eaLnBrk="1" hangingPunct="1">
              <a:lnSpc>
                <a:spcPct val="90000"/>
              </a:lnSpc>
            </a:pPr>
            <a:r>
              <a:rPr lang="en-US" altLang="en-US" sz="2000"/>
              <a:t>Not appropriate for programs with safety issues or critical missions.</a:t>
            </a:r>
            <a:br>
              <a:rPr lang="en-US" altLang="en-US" sz="2000"/>
            </a:br>
            <a:endParaRPr lang="en-US" altLang="en-US" sz="2000"/>
          </a:p>
          <a:p>
            <a:pPr eaLnBrk="1" hangingPunct="1">
              <a:lnSpc>
                <a:spcPct val="90000"/>
              </a:lnSpc>
            </a:pPr>
            <a:r>
              <a:rPr lang="en-US" altLang="en-US" sz="2000"/>
              <a:t>Have functions return error codes:</a:t>
            </a:r>
          </a:p>
          <a:p>
            <a:pPr lvl="1" eaLnBrk="1" hangingPunct="1">
              <a:lnSpc>
                <a:spcPct val="90000"/>
              </a:lnSpc>
            </a:pPr>
            <a:r>
              <a:rPr lang="en-US" altLang="en-US" sz="2000"/>
              <a:t>Program is constantly spending CPU cycles looking for rare events.</a:t>
            </a:r>
          </a:p>
          <a:p>
            <a:pPr lvl="1" eaLnBrk="1" hangingPunct="1">
              <a:lnSpc>
                <a:spcPct val="90000"/>
              </a:lnSpc>
            </a:pPr>
            <a:r>
              <a:rPr lang="en-US" altLang="en-US" sz="2000"/>
              <a:t>Easy to miss a check.</a:t>
            </a:r>
            <a:br>
              <a:rPr lang="en-US" altLang="en-US" sz="2000"/>
            </a:br>
            <a:endParaRPr lang="en-US" altLang="en-US" sz="2000"/>
          </a:p>
          <a:p>
            <a:pPr eaLnBrk="1" hangingPunct="1">
              <a:lnSpc>
                <a:spcPct val="90000"/>
              </a:lnSpc>
            </a:pPr>
            <a:r>
              <a:rPr lang="en-US" altLang="en-US" sz="2000"/>
              <a:t>Use C++ Exceptions</a:t>
            </a:r>
          </a:p>
          <a:p>
            <a:pPr lvl="1" eaLnBrk="1" hangingPunct="1">
              <a:lnSpc>
                <a:spcPct val="90000"/>
              </a:lnSpc>
            </a:pPr>
            <a:endParaRPr lang="en-US" altLang="en-US" sz="2000"/>
          </a:p>
        </p:txBody>
      </p:sp>
      <p:sp>
        <p:nvSpPr>
          <p:cNvPr id="2" name="Slide Number Placeholder 1">
            <a:extLst>
              <a:ext uri="{FF2B5EF4-FFF2-40B4-BE49-F238E27FC236}">
                <a16:creationId xmlns:a16="http://schemas.microsoft.com/office/drawing/2014/main" id="{25EECD42-A7C0-21FE-A141-2521F2285063}"/>
              </a:ext>
            </a:extLst>
          </p:cNvPr>
          <p:cNvSpPr>
            <a:spLocks noGrp="1"/>
          </p:cNvSpPr>
          <p:nvPr>
            <p:ph type="sldNum" sz="quarter" idx="12"/>
          </p:nvPr>
        </p:nvSpPr>
        <p:spPr/>
        <p:txBody>
          <a:bodyPr/>
          <a:lstStyle/>
          <a:p>
            <a:pPr>
              <a:defRPr/>
            </a:pPr>
            <a:fld id="{3BCD043E-18EE-4329-B170-C1986EF343FC}" type="slidenum">
              <a:rPr lang="en-US" smtClean="0"/>
              <a:pPr>
                <a:defRPr/>
              </a:pPr>
              <a:t>106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fade">
                                      <p:cBhvr>
                                        <p:cTn id="12" dur="1000"/>
                                        <p:tgtEl>
                                          <p:spTgt spid="96259">
                                            <p:txEl>
                                              <p:pRg st="1" end="1"/>
                                            </p:txEl>
                                          </p:spTgt>
                                        </p:tgtEl>
                                      </p:cBhvr>
                                    </p:animEffect>
                                    <p:anim calcmode="lin" valueType="num">
                                      <p:cBhvr>
                                        <p:cTn id="13" dur="10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62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Effect transition="in" filter="fade">
                                      <p:cBhvr>
                                        <p:cTn id="19" dur="1000"/>
                                        <p:tgtEl>
                                          <p:spTgt spid="96259">
                                            <p:txEl>
                                              <p:pRg st="2" end="2"/>
                                            </p:txEl>
                                          </p:spTgt>
                                        </p:tgtEl>
                                      </p:cBhvr>
                                    </p:animEffect>
                                    <p:anim calcmode="lin" valueType="num">
                                      <p:cBhvr>
                                        <p:cTn id="20" dur="10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625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6259">
                                            <p:txEl>
                                              <p:pRg st="3" end="3"/>
                                            </p:txEl>
                                          </p:spTgt>
                                        </p:tgtEl>
                                        <p:attrNameLst>
                                          <p:attrName>style.visibility</p:attrName>
                                        </p:attrNameLst>
                                      </p:cBhvr>
                                      <p:to>
                                        <p:strVal val="visible"/>
                                      </p:to>
                                    </p:set>
                                    <p:animEffect transition="in" filter="fade">
                                      <p:cBhvr>
                                        <p:cTn id="24" dur="1000"/>
                                        <p:tgtEl>
                                          <p:spTgt spid="96259">
                                            <p:txEl>
                                              <p:pRg st="3" end="3"/>
                                            </p:txEl>
                                          </p:spTgt>
                                        </p:tgtEl>
                                      </p:cBhvr>
                                    </p:animEffect>
                                    <p:anim calcmode="lin" valueType="num">
                                      <p:cBhvr>
                                        <p:cTn id="25" dur="10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62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Effect transition="in" filter="fade">
                                      <p:cBhvr>
                                        <p:cTn id="31" dur="1000"/>
                                        <p:tgtEl>
                                          <p:spTgt spid="96259">
                                            <p:txEl>
                                              <p:pRg st="4" end="4"/>
                                            </p:txEl>
                                          </p:spTgt>
                                        </p:tgtEl>
                                      </p:cBhvr>
                                    </p:animEffect>
                                    <p:anim calcmode="lin" valueType="num">
                                      <p:cBhvr>
                                        <p:cTn id="32" dur="10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6259">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6259">
                                            <p:txEl>
                                              <p:pRg st="5" end="5"/>
                                            </p:txEl>
                                          </p:spTgt>
                                        </p:tgtEl>
                                        <p:attrNameLst>
                                          <p:attrName>style.visibility</p:attrName>
                                        </p:attrNameLst>
                                      </p:cBhvr>
                                      <p:to>
                                        <p:strVal val="visible"/>
                                      </p:to>
                                    </p:set>
                                    <p:animEffect transition="in" filter="fade">
                                      <p:cBhvr>
                                        <p:cTn id="36" dur="1000"/>
                                        <p:tgtEl>
                                          <p:spTgt spid="96259">
                                            <p:txEl>
                                              <p:pRg st="5" end="5"/>
                                            </p:txEl>
                                          </p:spTgt>
                                        </p:tgtEl>
                                      </p:cBhvr>
                                    </p:animEffect>
                                    <p:anim calcmode="lin" valueType="num">
                                      <p:cBhvr>
                                        <p:cTn id="37" dur="1000" fill="hold"/>
                                        <p:tgtEl>
                                          <p:spTgt spid="9625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96259">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6259">
                                            <p:txEl>
                                              <p:pRg st="6" end="6"/>
                                            </p:txEl>
                                          </p:spTgt>
                                        </p:tgtEl>
                                        <p:attrNameLst>
                                          <p:attrName>style.visibility</p:attrName>
                                        </p:attrNameLst>
                                      </p:cBhvr>
                                      <p:to>
                                        <p:strVal val="visible"/>
                                      </p:to>
                                    </p:set>
                                    <p:animEffect transition="in" filter="fade">
                                      <p:cBhvr>
                                        <p:cTn id="41" dur="1000"/>
                                        <p:tgtEl>
                                          <p:spTgt spid="96259">
                                            <p:txEl>
                                              <p:pRg st="6" end="6"/>
                                            </p:txEl>
                                          </p:spTgt>
                                        </p:tgtEl>
                                      </p:cBhvr>
                                    </p:animEffect>
                                    <p:anim calcmode="lin" valueType="num">
                                      <p:cBhvr>
                                        <p:cTn id="42" dur="1000" fill="hold"/>
                                        <p:tgtEl>
                                          <p:spTgt spid="96259">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9625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96259">
                                            <p:txEl>
                                              <p:pRg st="7" end="7"/>
                                            </p:txEl>
                                          </p:spTgt>
                                        </p:tgtEl>
                                        <p:attrNameLst>
                                          <p:attrName>style.visibility</p:attrName>
                                        </p:attrNameLst>
                                      </p:cBhvr>
                                      <p:to>
                                        <p:strVal val="visible"/>
                                      </p:to>
                                    </p:set>
                                    <p:animEffect transition="in" filter="fade">
                                      <p:cBhvr>
                                        <p:cTn id="48" dur="1000"/>
                                        <p:tgtEl>
                                          <p:spTgt spid="96259">
                                            <p:txEl>
                                              <p:pRg st="7" end="7"/>
                                            </p:txEl>
                                          </p:spTgt>
                                        </p:tgtEl>
                                      </p:cBhvr>
                                    </p:animEffect>
                                    <p:anim calcmode="lin" valueType="num">
                                      <p:cBhvr>
                                        <p:cTn id="49" dur="1000" fill="hold"/>
                                        <p:tgtEl>
                                          <p:spTgt spid="96259">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9625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7C9E508-025D-51AA-3E25-3A179015EB19}"/>
              </a:ext>
            </a:extLst>
          </p:cNvPr>
          <p:cNvSpPr>
            <a:spLocks noGrp="1" noChangeArrowheads="1"/>
          </p:cNvSpPr>
          <p:nvPr>
            <p:ph type="title"/>
          </p:nvPr>
        </p:nvSpPr>
        <p:spPr/>
        <p:txBody>
          <a:bodyPr/>
          <a:lstStyle/>
          <a:p>
            <a:pPr eaLnBrk="1" hangingPunct="1"/>
            <a:r>
              <a:rPr lang="en-US" altLang="en-US"/>
              <a:t>C++ Exceptions</a:t>
            </a:r>
          </a:p>
        </p:txBody>
      </p:sp>
      <p:sp>
        <p:nvSpPr>
          <p:cNvPr id="6147" name="Rectangle 3">
            <a:extLst>
              <a:ext uri="{FF2B5EF4-FFF2-40B4-BE49-F238E27FC236}">
                <a16:creationId xmlns:a16="http://schemas.microsoft.com/office/drawing/2014/main" id="{5950C6AB-1E94-0C18-EC57-DF919898E5C2}"/>
              </a:ext>
            </a:extLst>
          </p:cNvPr>
          <p:cNvSpPr>
            <a:spLocks noGrp="1" noChangeArrowheads="1"/>
          </p:cNvSpPr>
          <p:nvPr>
            <p:ph idx="1"/>
          </p:nvPr>
        </p:nvSpPr>
        <p:spPr/>
        <p:txBody>
          <a:bodyPr/>
          <a:lstStyle/>
          <a:p>
            <a:pPr eaLnBrk="1" hangingPunct="1">
              <a:lnSpc>
                <a:spcPct val="90000"/>
              </a:lnSpc>
            </a:pPr>
            <a:r>
              <a:rPr lang="en-US" altLang="en-US" sz="2800"/>
              <a:t>Exceptions use three keywords: </a:t>
            </a:r>
            <a:br>
              <a:rPr lang="en-US" altLang="en-US" sz="2800"/>
            </a:br>
            <a:r>
              <a:rPr lang="en-US" altLang="en-US" sz="2800"/>
              <a:t> 		throw, try, and catch</a:t>
            </a:r>
          </a:p>
          <a:p>
            <a:pPr lvl="1" eaLnBrk="1" hangingPunct="1">
              <a:lnSpc>
                <a:spcPct val="90000"/>
              </a:lnSpc>
            </a:pPr>
            <a:r>
              <a:rPr lang="en-US" altLang="en-US" sz="2000"/>
              <a:t>throw e:</a:t>
            </a:r>
            <a:br>
              <a:rPr lang="en-US" altLang="en-US" sz="2000"/>
            </a:br>
            <a:r>
              <a:rPr lang="en-US" altLang="en-US" sz="2000"/>
              <a:t>constructs an exception object, e, and takes it out of an enclosing context defined by a try block</a:t>
            </a:r>
            <a:br>
              <a:rPr lang="en-US" altLang="en-US" sz="2000"/>
            </a:br>
            <a:endParaRPr lang="en-US" altLang="en-US" sz="2000"/>
          </a:p>
          <a:p>
            <a:pPr lvl="1" eaLnBrk="1" hangingPunct="1">
              <a:lnSpc>
                <a:spcPct val="90000"/>
              </a:lnSpc>
            </a:pPr>
            <a:r>
              <a:rPr lang="en-US" altLang="en-US" sz="2000"/>
              <a:t>try {…}:</a:t>
            </a:r>
            <a:br>
              <a:rPr lang="en-US" altLang="en-US" sz="2000"/>
            </a:br>
            <a:r>
              <a:rPr lang="en-US" altLang="en-US" sz="2000"/>
              <a:t>defines, for thrown exceptions, an enclosing context with specified catch handlers</a:t>
            </a:r>
            <a:br>
              <a:rPr lang="en-US" altLang="en-US" sz="2000"/>
            </a:br>
            <a:endParaRPr lang="en-US" altLang="en-US" sz="2000"/>
          </a:p>
          <a:p>
            <a:pPr lvl="1" eaLnBrk="1" hangingPunct="1">
              <a:lnSpc>
                <a:spcPct val="90000"/>
              </a:lnSpc>
            </a:pPr>
            <a:r>
              <a:rPr lang="en-US" altLang="en-US" sz="2000"/>
              <a:t>catch(E e) {…}:</a:t>
            </a:r>
            <a:br>
              <a:rPr lang="en-US" altLang="en-US" sz="2000"/>
            </a:br>
            <a:r>
              <a:rPr lang="en-US" altLang="en-US" sz="2000"/>
              <a:t>exception handler catch(E e) responds to an exception object of type “E”</a:t>
            </a:r>
          </a:p>
        </p:txBody>
      </p:sp>
      <p:sp>
        <p:nvSpPr>
          <p:cNvPr id="2" name="Slide Number Placeholder 1">
            <a:extLst>
              <a:ext uri="{FF2B5EF4-FFF2-40B4-BE49-F238E27FC236}">
                <a16:creationId xmlns:a16="http://schemas.microsoft.com/office/drawing/2014/main" id="{67D81387-1DD9-A101-BDB4-4B0F4645B2E6}"/>
              </a:ext>
            </a:extLst>
          </p:cNvPr>
          <p:cNvSpPr>
            <a:spLocks noGrp="1"/>
          </p:cNvSpPr>
          <p:nvPr>
            <p:ph type="sldNum" sz="quarter" idx="12"/>
          </p:nvPr>
        </p:nvSpPr>
        <p:spPr/>
        <p:txBody>
          <a:bodyPr/>
          <a:lstStyle/>
          <a:p>
            <a:pPr>
              <a:defRPr/>
            </a:pPr>
            <a:fld id="{3BCD043E-18EE-4329-B170-C1986EF343FC}"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87398F1-BEF4-5B30-69D0-B9263217A5C2}"/>
              </a:ext>
            </a:extLst>
          </p:cNvPr>
          <p:cNvSpPr>
            <a:spLocks noGrp="1" noChangeArrowheads="1"/>
          </p:cNvSpPr>
          <p:nvPr>
            <p:ph type="title"/>
          </p:nvPr>
        </p:nvSpPr>
        <p:spPr/>
        <p:txBody>
          <a:bodyPr/>
          <a:lstStyle/>
          <a:p>
            <a:pPr eaLnBrk="1" hangingPunct="1"/>
            <a:r>
              <a:rPr lang="en-US" altLang="en-US"/>
              <a:t>Example</a:t>
            </a:r>
          </a:p>
        </p:txBody>
      </p:sp>
      <p:sp>
        <p:nvSpPr>
          <p:cNvPr id="7171" name="Rectangle 3">
            <a:extLst>
              <a:ext uri="{FF2B5EF4-FFF2-40B4-BE49-F238E27FC236}">
                <a16:creationId xmlns:a16="http://schemas.microsoft.com/office/drawing/2014/main" id="{EE54947B-389A-0CE7-A9D3-E8997A4703E5}"/>
              </a:ext>
            </a:extLst>
          </p:cNvPr>
          <p:cNvSpPr>
            <a:spLocks noGrp="1" noChangeArrowheads="1"/>
          </p:cNvSpPr>
          <p:nvPr>
            <p:ph idx="1"/>
          </p:nvPr>
        </p:nvSpPr>
        <p:spPr>
          <a:xfrm>
            <a:off x="628650" y="2328832"/>
            <a:ext cx="7886700" cy="3848131"/>
          </a:xfrm>
        </p:spPr>
        <p:txBody>
          <a:bodyPr>
            <a:normAutofit/>
          </a:bodyPr>
          <a:lstStyle/>
          <a:p>
            <a:pPr eaLnBrk="1" hangingPunct="1">
              <a:lnSpc>
                <a:spcPct val="90000"/>
              </a:lnSpc>
              <a:buFont typeface="Wingdings" panose="05000000000000000000" pitchFamily="2" charset="2"/>
              <a:buNone/>
            </a:pPr>
            <a:r>
              <a:rPr lang="en-US" altLang="en-US" sz="1400">
                <a:latin typeface="Courier New" panose="02070309020205020404" pitchFamily="49" charset="0"/>
              </a:rPr>
              <a:t>  try </a:t>
            </a:r>
          </a:p>
          <a:p>
            <a:pPr eaLnBrk="1" hangingPunct="1">
              <a:lnSpc>
                <a:spcPct val="90000"/>
              </a:lnSpc>
              <a:buFont typeface="Wingdings" panose="05000000000000000000" pitchFamily="2" charset="2"/>
              <a:buNone/>
            </a:pPr>
            <a:r>
              <a:rPr lang="en-US" altLang="en-US" sz="1400">
                <a:latin typeface="Courier New" panose="02070309020205020404" pitchFamily="49" charset="0"/>
              </a:rPr>
              <a:t>  {</a:t>
            </a:r>
          </a:p>
          <a:p>
            <a:pPr eaLnBrk="1" hangingPunct="1">
              <a:lnSpc>
                <a:spcPct val="90000"/>
              </a:lnSpc>
              <a:buFont typeface="Wingdings" panose="05000000000000000000" pitchFamily="2" charset="2"/>
              <a:buNone/>
            </a:pPr>
            <a:r>
              <a:rPr lang="en-US" altLang="en-US" sz="1400">
                <a:latin typeface="Courier New" panose="02070309020205020404" pitchFamily="49" charset="0"/>
              </a:rPr>
              <a:t>	  // some code that may throw an exception</a:t>
            </a:r>
          </a:p>
          <a:p>
            <a:pPr eaLnBrk="1" hangingPunct="1">
              <a:lnSpc>
                <a:spcPct val="90000"/>
              </a:lnSpc>
              <a:buFont typeface="Wingdings" panose="05000000000000000000" pitchFamily="2" charset="2"/>
              <a:buNone/>
            </a:pPr>
            <a:r>
              <a:rPr lang="en-US" altLang="en-US" sz="1400">
                <a:latin typeface="Courier New" panose="02070309020205020404" pitchFamily="49" charset="0"/>
              </a:rPr>
              <a:t>  }</a:t>
            </a:r>
          </a:p>
          <a:p>
            <a:pPr eaLnBrk="1" hangingPunct="1">
              <a:lnSpc>
                <a:spcPct val="90000"/>
              </a:lnSpc>
              <a:buFont typeface="Wingdings" panose="05000000000000000000" pitchFamily="2" charset="2"/>
              <a:buNone/>
            </a:pPr>
            <a:r>
              <a:rPr lang="en-US" altLang="en-US" sz="1400">
                <a:latin typeface="Courier New" panose="02070309020205020404" pitchFamily="49" charset="0"/>
              </a:rPr>
              <a:t>  Catch(exception &amp;e) </a:t>
            </a:r>
          </a:p>
          <a:p>
            <a:pPr eaLnBrk="1" hangingPunct="1">
              <a:lnSpc>
                <a:spcPct val="90000"/>
              </a:lnSpc>
              <a:buFont typeface="Wingdings" panose="05000000000000000000" pitchFamily="2" charset="2"/>
              <a:buNone/>
            </a:pPr>
            <a:r>
              <a:rPr lang="en-US" altLang="en-US" sz="1400">
                <a:latin typeface="Courier New" panose="02070309020205020404" pitchFamily="49" charset="0"/>
              </a:rPr>
              <a:t>  {</a:t>
            </a:r>
          </a:p>
          <a:p>
            <a:pPr eaLnBrk="1" hangingPunct="1">
              <a:lnSpc>
                <a:spcPct val="90000"/>
              </a:lnSpc>
              <a:buFont typeface="Wingdings" panose="05000000000000000000" pitchFamily="2" charset="2"/>
              <a:buNone/>
            </a:pPr>
            <a:r>
              <a:rPr lang="en-US" altLang="en-US" sz="1400">
                <a:latin typeface="Courier New" panose="02070309020205020404" pitchFamily="49" charset="0"/>
              </a:rPr>
              <a:t>    // some processing to attempt to recover from error</a:t>
            </a:r>
          </a:p>
          <a:p>
            <a:pPr eaLnBrk="1" hangingPunct="1">
              <a:lnSpc>
                <a:spcPct val="90000"/>
              </a:lnSpc>
              <a:buFont typeface="Wingdings" panose="05000000000000000000" pitchFamily="2" charset="2"/>
              <a:buNone/>
            </a:pPr>
            <a:r>
              <a:rPr lang="en-US" altLang="en-US" sz="1400">
                <a:latin typeface="Courier New" panose="02070309020205020404" pitchFamily="49" charset="0"/>
              </a:rPr>
              <a:t>    // based on information carried by the exception </a:t>
            </a:r>
          </a:p>
          <a:p>
            <a:pPr eaLnBrk="1" hangingPunct="1">
              <a:lnSpc>
                <a:spcPct val="90000"/>
              </a:lnSpc>
              <a:buFont typeface="Wingdings" panose="05000000000000000000" pitchFamily="2" charset="2"/>
              <a:buNone/>
            </a:pPr>
            <a:r>
              <a:rPr lang="en-US" altLang="en-US" sz="1400">
                <a:latin typeface="Courier New" panose="02070309020205020404" pitchFamily="49" charset="0"/>
              </a:rPr>
              <a:t>  }</a:t>
            </a:r>
          </a:p>
        </p:txBody>
      </p:sp>
      <p:sp>
        <p:nvSpPr>
          <p:cNvPr id="7172" name="Text Box 5">
            <a:extLst>
              <a:ext uri="{FF2B5EF4-FFF2-40B4-BE49-F238E27FC236}">
                <a16:creationId xmlns:a16="http://schemas.microsoft.com/office/drawing/2014/main" id="{208EE11E-C56D-DEB7-707D-66CDE25CB926}"/>
              </a:ext>
            </a:extLst>
          </p:cNvPr>
          <p:cNvSpPr txBox="1">
            <a:spLocks noChangeArrowheads="1"/>
          </p:cNvSpPr>
          <p:nvPr/>
        </p:nvSpPr>
        <p:spPr bwMode="auto">
          <a:xfrm>
            <a:off x="963612" y="1263650"/>
            <a:ext cx="7551738"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r>
              <a:rPr lang="en-US" altLang="en-US" sz="1800" dirty="0"/>
              <a:t>If no exception is thrown, the code in the try block is executed, the </a:t>
            </a:r>
          </a:p>
          <a:p>
            <a:pPr eaLnBrk="1" hangingPunct="1">
              <a:buFont typeface="Wingdings" panose="05000000000000000000" pitchFamily="2" charset="2"/>
              <a:buNone/>
            </a:pPr>
            <a:r>
              <a:rPr lang="en-US" altLang="en-US" sz="1800" dirty="0"/>
              <a:t>catch clause is skipped, and computation resumes after the catch clause.</a:t>
            </a:r>
          </a:p>
          <a:p>
            <a:pPr eaLnBrk="1" hangingPunct="1">
              <a:spcBef>
                <a:spcPct val="0"/>
              </a:spcBef>
              <a:buClrTx/>
              <a:buSzTx/>
              <a:buFontTx/>
              <a:buNone/>
            </a:pPr>
            <a:endParaRPr lang="en-US" altLang="en-US" sz="2400" dirty="0"/>
          </a:p>
        </p:txBody>
      </p:sp>
      <p:sp>
        <p:nvSpPr>
          <p:cNvPr id="7173" name="Text Box 6">
            <a:extLst>
              <a:ext uri="{FF2B5EF4-FFF2-40B4-BE49-F238E27FC236}">
                <a16:creationId xmlns:a16="http://schemas.microsoft.com/office/drawing/2014/main" id="{6168FD49-95B7-D46A-9333-B3A3919DC72D}"/>
              </a:ext>
            </a:extLst>
          </p:cNvPr>
          <p:cNvSpPr txBox="1">
            <a:spLocks noChangeArrowheads="1"/>
          </p:cNvSpPr>
          <p:nvPr/>
        </p:nvSpPr>
        <p:spPr bwMode="auto">
          <a:xfrm>
            <a:off x="966158" y="5178725"/>
            <a:ext cx="755173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r>
              <a:rPr lang="en-US" altLang="en-US" sz="1800"/>
              <a:t>If an exception is thrown somewhere in the try block, the remaining code in the try block is skipped,  and a matching catch clause is entered, if found.  Computation resumes after the last statement in matching catch clause.  Matching is based on the type of the exception.</a:t>
            </a:r>
          </a:p>
          <a:p>
            <a:pPr eaLnBrk="1" hangingPunct="1">
              <a:spcBef>
                <a:spcPct val="0"/>
              </a:spcBef>
              <a:buClrTx/>
              <a:buSzTx/>
              <a:buFontTx/>
              <a:buNone/>
            </a:pPr>
            <a:endParaRPr lang="en-US" altLang="en-US" sz="2400"/>
          </a:p>
        </p:txBody>
      </p:sp>
      <p:sp>
        <p:nvSpPr>
          <p:cNvPr id="7174" name="AutoShape 7">
            <a:extLst>
              <a:ext uri="{FF2B5EF4-FFF2-40B4-BE49-F238E27FC236}">
                <a16:creationId xmlns:a16="http://schemas.microsoft.com/office/drawing/2014/main" id="{53F3E54A-E4E9-D5A7-C062-6B716723169A}"/>
              </a:ext>
            </a:extLst>
          </p:cNvPr>
          <p:cNvSpPr>
            <a:spLocks noChangeArrowheads="1"/>
          </p:cNvSpPr>
          <p:nvPr/>
        </p:nvSpPr>
        <p:spPr bwMode="auto">
          <a:xfrm>
            <a:off x="7162800" y="2743200"/>
            <a:ext cx="1828800" cy="2133600"/>
          </a:xfrm>
          <a:prstGeom prst="wedgeRoundRectCallout">
            <a:avLst>
              <a:gd name="adj1" fmla="val -101648"/>
              <a:gd name="adj2" fmla="val -19866"/>
              <a:gd name="adj3" fmla="val 16667"/>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200"/>
              <a:t>If the exception is thrown in some lower level scope, defined, perhaps, by a called function within the try block, all local objects in that scope are destroyed as the exception moves out of that scope.</a:t>
            </a:r>
          </a:p>
        </p:txBody>
      </p:sp>
      <p:sp>
        <p:nvSpPr>
          <p:cNvPr id="2" name="Slide Number Placeholder 1">
            <a:extLst>
              <a:ext uri="{FF2B5EF4-FFF2-40B4-BE49-F238E27FC236}">
                <a16:creationId xmlns:a16="http://schemas.microsoft.com/office/drawing/2014/main" id="{82C18F31-C2D7-523B-46B8-182E53915B15}"/>
              </a:ext>
            </a:extLst>
          </p:cNvPr>
          <p:cNvSpPr>
            <a:spLocks noGrp="1"/>
          </p:cNvSpPr>
          <p:nvPr>
            <p:ph type="sldNum" sz="quarter" idx="12"/>
          </p:nvPr>
        </p:nvSpPr>
        <p:spPr/>
        <p:txBody>
          <a:bodyPr/>
          <a:lstStyle/>
          <a:p>
            <a:pPr>
              <a:defRPr/>
            </a:pPr>
            <a:fld id="{3BCD043E-18EE-4329-B170-C1986EF343FC}"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975B3F3-EC48-2934-8325-66B0BE75F9A1}"/>
              </a:ext>
            </a:extLst>
          </p:cNvPr>
          <p:cNvSpPr>
            <a:spLocks noGrp="1" noChangeArrowheads="1"/>
          </p:cNvSpPr>
          <p:nvPr>
            <p:ph type="title"/>
          </p:nvPr>
        </p:nvSpPr>
        <p:spPr/>
        <p:txBody>
          <a:bodyPr/>
          <a:lstStyle/>
          <a:p>
            <a:pPr eaLnBrk="1" hangingPunct="1"/>
            <a:r>
              <a:rPr lang="en-US" altLang="en-US"/>
              <a:t>Chained Handlers</a:t>
            </a:r>
          </a:p>
        </p:txBody>
      </p:sp>
      <p:sp>
        <p:nvSpPr>
          <p:cNvPr id="8195" name="Rectangle 3">
            <a:extLst>
              <a:ext uri="{FF2B5EF4-FFF2-40B4-BE49-F238E27FC236}">
                <a16:creationId xmlns:a16="http://schemas.microsoft.com/office/drawing/2014/main" id="{993019AF-21E2-8EBB-7CE2-8BBDDC625B66}"/>
              </a:ext>
            </a:extLst>
          </p:cNvPr>
          <p:cNvSpPr>
            <a:spLocks noGrp="1" noChangeArrowheads="1"/>
          </p:cNvSpPr>
          <p:nvPr>
            <p:ph idx="1"/>
          </p:nvPr>
        </p:nvSpPr>
        <p:spPr/>
        <p:txBody>
          <a:bodyPr/>
          <a:lstStyle/>
          <a:p>
            <a:pPr eaLnBrk="1" hangingPunct="1">
              <a:lnSpc>
                <a:spcPct val="90000"/>
              </a:lnSpc>
            </a:pPr>
            <a:r>
              <a:rPr lang="en-US" altLang="en-US" sz="2400"/>
              <a:t>Exception handlers are often chained at the end of a try block, e.g.:</a:t>
            </a: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endParaRPr lang="en-US" altLang="en-US" sz="2400"/>
          </a:p>
          <a:p>
            <a:pPr eaLnBrk="1" hangingPunct="1">
              <a:lnSpc>
                <a:spcPct val="90000"/>
              </a:lnSpc>
            </a:pPr>
            <a:r>
              <a:rPr lang="en-US" altLang="en-US" sz="2400"/>
              <a:t>Matching attempts are based on the order of declaration of the handlers.</a:t>
            </a:r>
          </a:p>
          <a:p>
            <a:pPr eaLnBrk="1" hangingPunct="1">
              <a:lnSpc>
                <a:spcPct val="90000"/>
              </a:lnSpc>
            </a:pPr>
            <a:endParaRPr lang="en-US" altLang="en-US" sz="2400"/>
          </a:p>
        </p:txBody>
      </p:sp>
      <p:sp>
        <p:nvSpPr>
          <p:cNvPr id="8196" name="Rectangle 4">
            <a:extLst>
              <a:ext uri="{FF2B5EF4-FFF2-40B4-BE49-F238E27FC236}">
                <a16:creationId xmlns:a16="http://schemas.microsoft.com/office/drawing/2014/main" id="{BC32794B-D8AE-3708-65C4-C1ECDE5B3449}"/>
              </a:ext>
            </a:extLst>
          </p:cNvPr>
          <p:cNvSpPr>
            <a:spLocks noChangeArrowheads="1"/>
          </p:cNvSpPr>
          <p:nvPr/>
        </p:nvSpPr>
        <p:spPr bwMode="auto">
          <a:xfrm>
            <a:off x="1752600" y="2819400"/>
            <a:ext cx="7010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90000"/>
              </a:lnSpc>
              <a:buFont typeface="Wingdings" panose="05000000000000000000" pitchFamily="2" charset="2"/>
              <a:buNone/>
            </a:pPr>
            <a:r>
              <a:rPr lang="en-US" altLang="en-US" sz="1400">
                <a:latin typeface="Courier New" panose="02070309020205020404" pitchFamily="49" charset="0"/>
              </a:rPr>
              <a:t>  try {</a:t>
            </a:r>
          </a:p>
          <a:p>
            <a:pPr eaLnBrk="1" hangingPunct="1">
              <a:lnSpc>
                <a:spcPct val="90000"/>
              </a:lnSpc>
              <a:buFont typeface="Wingdings" panose="05000000000000000000" pitchFamily="2" charset="2"/>
              <a:buNone/>
            </a:pPr>
            <a:r>
              <a:rPr lang="en-US" altLang="en-US" sz="1400">
                <a:latin typeface="Courier New" panose="02070309020205020404" pitchFamily="49" charset="0"/>
              </a:rPr>
              <a:t>	  // some code that may throw an exception</a:t>
            </a:r>
          </a:p>
          <a:p>
            <a:pPr eaLnBrk="1" hangingPunct="1">
              <a:lnSpc>
                <a:spcPct val="90000"/>
              </a:lnSpc>
              <a:buFont typeface="Wingdings" panose="05000000000000000000" pitchFamily="2" charset="2"/>
              <a:buNone/>
            </a:pPr>
            <a:r>
              <a:rPr lang="en-US" altLang="en-US" sz="1400">
                <a:latin typeface="Courier New" panose="02070309020205020404" pitchFamily="49" charset="0"/>
              </a:rPr>
              <a:t>  }</a:t>
            </a:r>
          </a:p>
          <a:p>
            <a:pPr eaLnBrk="1" hangingPunct="1">
              <a:lnSpc>
                <a:spcPct val="90000"/>
              </a:lnSpc>
              <a:buFont typeface="Wingdings" panose="05000000000000000000" pitchFamily="2" charset="2"/>
              <a:buNone/>
            </a:pPr>
            <a:r>
              <a:rPr lang="en-US" altLang="en-US" sz="1400">
                <a:latin typeface="Courier New" panose="02070309020205020404" pitchFamily="49" charset="0"/>
              </a:rPr>
              <a:t>  Catch(T1 t1) {</a:t>
            </a:r>
          </a:p>
          <a:p>
            <a:pPr eaLnBrk="1" hangingPunct="1">
              <a:lnSpc>
                <a:spcPct val="90000"/>
              </a:lnSpc>
              <a:buFont typeface="Wingdings" panose="05000000000000000000" pitchFamily="2" charset="2"/>
              <a:buNone/>
            </a:pPr>
            <a:r>
              <a:rPr lang="en-US" altLang="en-US" sz="1400">
                <a:latin typeface="Courier New" panose="02070309020205020404" pitchFamily="49" charset="0"/>
              </a:rPr>
              <a:t>    // processing for type T1 </a:t>
            </a:r>
          </a:p>
          <a:p>
            <a:pPr eaLnBrk="1" hangingPunct="1">
              <a:lnSpc>
                <a:spcPct val="90000"/>
              </a:lnSpc>
              <a:buFont typeface="Wingdings" panose="05000000000000000000" pitchFamily="2" charset="2"/>
              <a:buNone/>
            </a:pPr>
            <a:r>
              <a:rPr lang="en-US" altLang="en-US" sz="1400">
                <a:latin typeface="Courier New" panose="02070309020205020404" pitchFamily="49" charset="0"/>
              </a:rPr>
              <a:t>  }</a:t>
            </a:r>
          </a:p>
          <a:p>
            <a:pPr eaLnBrk="1" hangingPunct="1">
              <a:lnSpc>
                <a:spcPct val="90000"/>
              </a:lnSpc>
              <a:buFont typeface="Wingdings" panose="05000000000000000000" pitchFamily="2" charset="2"/>
              <a:buNone/>
            </a:pPr>
            <a:r>
              <a:rPr lang="en-US" altLang="en-US" sz="1400">
                <a:latin typeface="Courier New" panose="02070309020205020404" pitchFamily="49" charset="0"/>
              </a:rPr>
              <a:t>  Catch(T2 t2) {</a:t>
            </a:r>
            <a:br>
              <a:rPr lang="en-US" altLang="en-US" sz="1400">
                <a:latin typeface="Courier New" panose="02070309020205020404" pitchFamily="49" charset="0"/>
              </a:rPr>
            </a:br>
            <a:r>
              <a:rPr lang="en-US" altLang="en-US" sz="1400">
                <a:latin typeface="Courier New" panose="02070309020205020404" pitchFamily="49" charset="0"/>
              </a:rPr>
              <a:t>  // processing for type T2</a:t>
            </a:r>
          </a:p>
          <a:p>
            <a:pPr eaLnBrk="1" hangingPunct="1">
              <a:lnSpc>
                <a:spcPct val="90000"/>
              </a:lnSpc>
              <a:buFont typeface="Wingdings" panose="05000000000000000000" pitchFamily="2" charset="2"/>
              <a:buNone/>
            </a:pPr>
            <a:r>
              <a:rPr lang="en-US" altLang="en-US" sz="1400">
                <a:latin typeface="Courier New" panose="02070309020205020404" pitchFamily="49" charset="0"/>
              </a:rPr>
              <a:t>  }</a:t>
            </a:r>
          </a:p>
        </p:txBody>
      </p:sp>
      <p:sp>
        <p:nvSpPr>
          <p:cNvPr id="2" name="Slide Number Placeholder 1">
            <a:extLst>
              <a:ext uri="{FF2B5EF4-FFF2-40B4-BE49-F238E27FC236}">
                <a16:creationId xmlns:a16="http://schemas.microsoft.com/office/drawing/2014/main" id="{AEC3E799-B24D-C9F7-84FE-665170888862}"/>
              </a:ext>
            </a:extLst>
          </p:cNvPr>
          <p:cNvSpPr>
            <a:spLocks noGrp="1"/>
          </p:cNvSpPr>
          <p:nvPr>
            <p:ph type="sldNum" sz="quarter" idx="12"/>
          </p:nvPr>
        </p:nvSpPr>
        <p:spPr/>
        <p:txBody>
          <a:bodyPr/>
          <a:lstStyle/>
          <a:p>
            <a:pPr>
              <a:defRPr/>
            </a:pPr>
            <a:fld id="{3BCD043E-18EE-4329-B170-C1986EF343FC}"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3EC61A6-908A-22C9-055F-DD9124CC486E}"/>
              </a:ext>
            </a:extLst>
          </p:cNvPr>
          <p:cNvSpPr>
            <a:spLocks noGrp="1" noChangeArrowheads="1"/>
          </p:cNvSpPr>
          <p:nvPr>
            <p:ph type="title"/>
          </p:nvPr>
        </p:nvSpPr>
        <p:spPr/>
        <p:txBody>
          <a:bodyPr/>
          <a:lstStyle/>
          <a:p>
            <a:pPr eaLnBrk="1" hangingPunct="1"/>
            <a:r>
              <a:rPr lang="en-US" altLang="en-US"/>
              <a:t>Object Example</a:t>
            </a:r>
          </a:p>
        </p:txBody>
      </p:sp>
      <p:sp>
        <p:nvSpPr>
          <p:cNvPr id="36867" name="Content Placeholder 2">
            <a:extLst>
              <a:ext uri="{FF2B5EF4-FFF2-40B4-BE49-F238E27FC236}">
                <a16:creationId xmlns:a16="http://schemas.microsoft.com/office/drawing/2014/main" id="{A6933930-968A-5C15-B12A-85B7D6513DF6}"/>
              </a:ext>
            </a:extLst>
          </p:cNvPr>
          <p:cNvSpPr>
            <a:spLocks noGrp="1" noChangeArrowheads="1"/>
          </p:cNvSpPr>
          <p:nvPr>
            <p:ph idx="1"/>
          </p:nvPr>
        </p:nvSpPr>
        <p:spPr/>
        <p:txBody>
          <a:bodyPr/>
          <a:lstStyle/>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p:txBody>
      </p:sp>
      <p:sp>
        <p:nvSpPr>
          <p:cNvPr id="36868" name="Slide Number Placeholder 3">
            <a:extLst>
              <a:ext uri="{FF2B5EF4-FFF2-40B4-BE49-F238E27FC236}">
                <a16:creationId xmlns:a16="http://schemas.microsoft.com/office/drawing/2014/main" id="{5C8A9944-E272-3F88-534D-312C81CD07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7104D4BB-75F9-4772-ABB8-5C58AF57882C}" type="slidenum">
              <a:rPr lang="en-US" altLang="en-US" sz="1200" smtClean="0"/>
              <a:pPr>
                <a:spcBef>
                  <a:spcPct val="0"/>
                </a:spcBef>
                <a:buFontTx/>
                <a:buNone/>
              </a:pPr>
              <a:t>11</a:t>
            </a:fld>
            <a:endParaRPr lang="en-US" altLang="en-US" sz="1200"/>
          </a:p>
        </p:txBody>
      </p:sp>
      <p:grpSp>
        <p:nvGrpSpPr>
          <p:cNvPr id="2" name="Group 1">
            <a:extLst>
              <a:ext uri="{FF2B5EF4-FFF2-40B4-BE49-F238E27FC236}">
                <a16:creationId xmlns:a16="http://schemas.microsoft.com/office/drawing/2014/main" id="{03782086-8F62-0E92-6326-E9637A43B8C4}"/>
              </a:ext>
            </a:extLst>
          </p:cNvPr>
          <p:cNvGrpSpPr/>
          <p:nvPr/>
        </p:nvGrpSpPr>
        <p:grpSpPr>
          <a:xfrm>
            <a:off x="4267200" y="1295400"/>
            <a:ext cx="4419600" cy="2390239"/>
            <a:chOff x="2362200" y="1371600"/>
            <a:chExt cx="4419600" cy="2390239"/>
          </a:xfrm>
        </p:grpSpPr>
        <p:sp>
          <p:nvSpPr>
            <p:cNvPr id="36869" name="Rectangle 4">
              <a:extLst>
                <a:ext uri="{FF2B5EF4-FFF2-40B4-BE49-F238E27FC236}">
                  <a16:creationId xmlns:a16="http://schemas.microsoft.com/office/drawing/2014/main" id="{8F782BAD-4556-5C5F-F65D-DEDD41B1AF62}"/>
                </a:ext>
              </a:extLst>
            </p:cNvPr>
            <p:cNvSpPr>
              <a:spLocks noChangeArrowheads="1"/>
            </p:cNvSpPr>
            <p:nvPr/>
          </p:nvSpPr>
          <p:spPr bwMode="auto">
            <a:xfrm>
              <a:off x="2743200" y="1905000"/>
              <a:ext cx="3657600" cy="1774825"/>
            </a:xfrm>
            <a:prstGeom prst="rect">
              <a:avLst/>
            </a:prstGeom>
            <a:solidFill>
              <a:schemeClr val="accent1"/>
            </a:solidFill>
            <a:ln w="9525" algn="ctr">
              <a:solidFill>
                <a:schemeClr val="tx1"/>
              </a:solidFill>
              <a:round/>
              <a:headEnd/>
              <a:tailEnd/>
            </a:ln>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8" name="TextBox 7">
              <a:extLst>
                <a:ext uri="{FF2B5EF4-FFF2-40B4-BE49-F238E27FC236}">
                  <a16:creationId xmlns:a16="http://schemas.microsoft.com/office/drawing/2014/main" id="{1AEC3C7E-130D-33F6-CC0C-3EBC39D3EA11}"/>
                </a:ext>
              </a:extLst>
            </p:cNvPr>
            <p:cNvSpPr txBox="1"/>
            <p:nvPr/>
          </p:nvSpPr>
          <p:spPr>
            <a:xfrm>
              <a:off x="3200400" y="1874044"/>
              <a:ext cx="3581400" cy="503238"/>
            </a:xfrm>
            <a:prstGeom prst="rect">
              <a:avLst/>
            </a:prstGeom>
            <a:noFill/>
          </p:spPr>
          <p:txBody>
            <a:bodyPr>
              <a:spAutoFit/>
            </a:bodyPr>
            <a:lstStyle/>
            <a:p>
              <a:pPr eaLnBrk="1" hangingPunct="1">
                <a:defRPr/>
              </a:pPr>
              <a:r>
                <a:rPr lang="en-US" sz="1600">
                  <a:latin typeface="+mn-lt"/>
                </a:rPr>
                <a:t>Member variables (attributes)</a:t>
              </a:r>
            </a:p>
            <a:p>
              <a:pPr eaLnBrk="1" hangingPunct="1">
                <a:defRPr/>
              </a:pPr>
              <a:r>
                <a:rPr lang="en-US" sz="1600" baseline="0">
                  <a:latin typeface="+mn-lt"/>
                </a:rPr>
                <a:t>       </a:t>
              </a:r>
              <a:r>
                <a:rPr lang="en-US" sz="1600" baseline="0" err="1">
                  <a:latin typeface="Courier New" pitchFamily="49" charset="0"/>
                  <a:cs typeface="Courier New" pitchFamily="49" charset="0"/>
                </a:rPr>
                <a:t>int</a:t>
              </a:r>
              <a:r>
                <a:rPr lang="en-US" sz="1600" baseline="0">
                  <a:latin typeface="Courier New" pitchFamily="49" charset="0"/>
                  <a:cs typeface="Courier New" pitchFamily="49" charset="0"/>
                </a:rPr>
                <a:t> side;</a:t>
              </a:r>
              <a:endParaRPr lang="en-US" sz="1600">
                <a:latin typeface="+mn-lt"/>
              </a:endParaRPr>
            </a:p>
          </p:txBody>
        </p:sp>
        <p:cxnSp>
          <p:nvCxnSpPr>
            <p:cNvPr id="36871" name="Straight Connector 9">
              <a:extLst>
                <a:ext uri="{FF2B5EF4-FFF2-40B4-BE49-F238E27FC236}">
                  <a16:creationId xmlns:a16="http://schemas.microsoft.com/office/drawing/2014/main" id="{821D59AF-B921-62DF-8AFF-45924B147CC7}"/>
                </a:ext>
              </a:extLst>
            </p:cNvPr>
            <p:cNvCxnSpPr>
              <a:cxnSpLocks noChangeShapeType="1"/>
            </p:cNvCxnSpPr>
            <p:nvPr/>
          </p:nvCxnSpPr>
          <p:spPr bwMode="auto">
            <a:xfrm>
              <a:off x="2743200" y="2438400"/>
              <a:ext cx="3657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 name="TextBox 10">
              <a:extLst>
                <a:ext uri="{FF2B5EF4-FFF2-40B4-BE49-F238E27FC236}">
                  <a16:creationId xmlns:a16="http://schemas.microsoft.com/office/drawing/2014/main" id="{84F5AA5E-E0D9-E61E-737A-4BEE6531831D}"/>
                </a:ext>
              </a:extLst>
            </p:cNvPr>
            <p:cNvSpPr txBox="1"/>
            <p:nvPr/>
          </p:nvSpPr>
          <p:spPr>
            <a:xfrm>
              <a:off x="2743200" y="2438400"/>
              <a:ext cx="3657600" cy="1323439"/>
            </a:xfrm>
            <a:prstGeom prst="rect">
              <a:avLst/>
            </a:prstGeom>
            <a:noFill/>
          </p:spPr>
          <p:txBody>
            <a:bodyPr>
              <a:spAutoFit/>
            </a:bodyPr>
            <a:lstStyle/>
            <a:p>
              <a:pPr eaLnBrk="1" hangingPunct="1">
                <a:defRPr/>
              </a:pPr>
              <a:r>
                <a:rPr lang="en-US" sz="1600">
                  <a:latin typeface="+mn-lt"/>
                </a:rPr>
                <a:t>Member functions</a:t>
              </a:r>
            </a:p>
            <a:p>
              <a:pPr eaLnBrk="1" hangingPunct="1">
                <a:defRPr/>
              </a:pPr>
              <a:r>
                <a:rPr lang="en-US" sz="1600" baseline="0">
                  <a:latin typeface="Courier New" pitchFamily="49" charset="0"/>
                  <a:cs typeface="Courier New" pitchFamily="49" charset="0"/>
                </a:rPr>
                <a:t>   void </a:t>
              </a:r>
              <a:r>
                <a:rPr lang="en-US" sz="1600" baseline="0" err="1">
                  <a:latin typeface="Courier New" pitchFamily="49" charset="0"/>
                  <a:cs typeface="Courier New" pitchFamily="49" charset="0"/>
                </a:rPr>
                <a:t>setSide</a:t>
              </a:r>
              <a:r>
                <a:rPr lang="en-US" sz="1600" baseline="0">
                  <a:latin typeface="Courier New" pitchFamily="49" charset="0"/>
                  <a:cs typeface="Courier New" pitchFamily="49" charset="0"/>
                </a:rPr>
                <a:t>(</a:t>
              </a:r>
              <a:r>
                <a:rPr lang="en-US" sz="1600" baseline="0" err="1">
                  <a:latin typeface="Courier New" pitchFamily="49" charset="0"/>
                  <a:cs typeface="Courier New" pitchFamily="49" charset="0"/>
                </a:rPr>
                <a:t>int</a:t>
              </a:r>
              <a:r>
                <a:rPr lang="en-US" sz="1600" baseline="0">
                  <a:latin typeface="Courier New" pitchFamily="49" charset="0"/>
                  <a:cs typeface="Courier New" pitchFamily="49" charset="0"/>
                </a:rPr>
                <a:t> s)</a:t>
              </a:r>
            </a:p>
            <a:p>
              <a:pPr eaLnBrk="1" hangingPunct="1">
                <a:defRPr/>
              </a:pPr>
              <a:endParaRPr lang="en-US" sz="1600" baseline="0">
                <a:latin typeface="Courier New" pitchFamily="49" charset="0"/>
                <a:cs typeface="Courier New" pitchFamily="49" charset="0"/>
              </a:endParaRPr>
            </a:p>
            <a:p>
              <a:pPr eaLnBrk="1" hangingPunct="1">
                <a:defRPr/>
              </a:pPr>
              <a:r>
                <a:rPr lang="en-US" sz="1600" baseline="0">
                  <a:latin typeface="Courier New" pitchFamily="49" charset="0"/>
                  <a:cs typeface="Courier New" pitchFamily="49" charset="0"/>
                </a:rPr>
                <a:t>   </a:t>
              </a:r>
              <a:r>
                <a:rPr lang="en-US" sz="1600" baseline="0" err="1">
                  <a:latin typeface="Courier New" pitchFamily="49" charset="0"/>
                  <a:cs typeface="Courier New" pitchFamily="49" charset="0"/>
                </a:rPr>
                <a:t>int</a:t>
              </a:r>
              <a:r>
                <a:rPr lang="en-US" sz="1600" baseline="0">
                  <a:latin typeface="Courier New" pitchFamily="49" charset="0"/>
                  <a:cs typeface="Courier New" pitchFamily="49" charset="0"/>
                </a:rPr>
                <a:t> </a:t>
              </a:r>
              <a:r>
                <a:rPr lang="en-US" sz="1600" baseline="0" err="1">
                  <a:latin typeface="Courier New" pitchFamily="49" charset="0"/>
                  <a:cs typeface="Courier New" pitchFamily="49" charset="0"/>
                </a:rPr>
                <a:t>getSide</a:t>
              </a:r>
              <a:r>
                <a:rPr lang="en-US" sz="1600" baseline="0">
                  <a:latin typeface="Courier New" pitchFamily="49" charset="0"/>
                  <a:cs typeface="Courier New" pitchFamily="49" charset="0"/>
                </a:rPr>
                <a:t>()</a:t>
              </a:r>
            </a:p>
            <a:p>
              <a:pPr eaLnBrk="1" hangingPunct="1">
                <a:defRPr/>
              </a:pPr>
              <a:r>
                <a:rPr lang="en-US" sz="1600" baseline="0">
                  <a:latin typeface="Courier New" pitchFamily="49" charset="0"/>
                  <a:cs typeface="Courier New" pitchFamily="49" charset="0"/>
                </a:rPr>
                <a:t>   </a:t>
              </a:r>
              <a:endParaRPr lang="en-US" sz="1600">
                <a:latin typeface="Courier New" pitchFamily="49" charset="0"/>
                <a:cs typeface="Courier New" pitchFamily="49" charset="0"/>
              </a:endParaRPr>
            </a:p>
          </p:txBody>
        </p:sp>
        <p:sp>
          <p:nvSpPr>
            <p:cNvPr id="36873" name="Rectangle 11">
              <a:extLst>
                <a:ext uri="{FF2B5EF4-FFF2-40B4-BE49-F238E27FC236}">
                  <a16:creationId xmlns:a16="http://schemas.microsoft.com/office/drawing/2014/main" id="{05BC1683-EA49-C3A7-C277-742398952649}"/>
                </a:ext>
              </a:extLst>
            </p:cNvPr>
            <p:cNvSpPr>
              <a:spLocks noChangeArrowheads="1"/>
            </p:cNvSpPr>
            <p:nvPr/>
          </p:nvSpPr>
          <p:spPr bwMode="auto">
            <a:xfrm>
              <a:off x="2362200" y="1371600"/>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 name="TextBox 12">
              <a:extLst>
                <a:ext uri="{FF2B5EF4-FFF2-40B4-BE49-F238E27FC236}">
                  <a16:creationId xmlns:a16="http://schemas.microsoft.com/office/drawing/2014/main" id="{BE48815D-BD51-85AD-E168-8DEE7A2E3B80}"/>
                </a:ext>
              </a:extLst>
            </p:cNvPr>
            <p:cNvSpPr txBox="1"/>
            <p:nvPr/>
          </p:nvSpPr>
          <p:spPr>
            <a:xfrm>
              <a:off x="2514600" y="1524000"/>
              <a:ext cx="1295400" cy="400110"/>
            </a:xfrm>
            <a:prstGeom prst="rect">
              <a:avLst/>
            </a:prstGeom>
            <a:noFill/>
          </p:spPr>
          <p:txBody>
            <a:bodyPr wrap="square">
              <a:spAutoFit/>
            </a:bodyPr>
            <a:lstStyle/>
            <a:p>
              <a:pPr eaLnBrk="1" hangingPunct="1">
                <a:defRPr/>
              </a:pPr>
              <a:r>
                <a:rPr lang="en-US" sz="2000">
                  <a:latin typeface="+mn-lt"/>
                </a:rPr>
                <a:t>Square</a:t>
              </a:r>
            </a:p>
          </p:txBody>
        </p:sp>
      </p:grpSp>
      <p:sp>
        <p:nvSpPr>
          <p:cNvPr id="14" name="TextBox 13">
            <a:extLst>
              <a:ext uri="{FF2B5EF4-FFF2-40B4-BE49-F238E27FC236}">
                <a16:creationId xmlns:a16="http://schemas.microsoft.com/office/drawing/2014/main" id="{19C8F1F3-4BC3-42CB-667B-8880CF92B42F}"/>
              </a:ext>
            </a:extLst>
          </p:cNvPr>
          <p:cNvSpPr txBox="1"/>
          <p:nvPr/>
        </p:nvSpPr>
        <p:spPr>
          <a:xfrm>
            <a:off x="628650" y="3608387"/>
            <a:ext cx="7772400" cy="1774825"/>
          </a:xfrm>
          <a:prstGeom prst="rect">
            <a:avLst/>
          </a:prstGeom>
          <a:noFill/>
        </p:spPr>
        <p:txBody>
          <a:bodyPr>
            <a:spAutoFit/>
          </a:bodyPr>
          <a:lstStyle/>
          <a:p>
            <a:pPr eaLnBrk="1" hangingPunct="1">
              <a:defRPr/>
            </a:pPr>
            <a:r>
              <a:rPr lang="en-US" sz="2800">
                <a:latin typeface="+mn-lt"/>
              </a:rPr>
              <a:t>Square object’s data item:  </a:t>
            </a:r>
            <a:r>
              <a:rPr lang="en-US" sz="2800" b="1">
                <a:latin typeface="Courier New" pitchFamily="49" charset="0"/>
                <a:cs typeface="Courier New" pitchFamily="49" charset="0"/>
              </a:rPr>
              <a:t>side</a:t>
            </a:r>
          </a:p>
          <a:p>
            <a:pPr eaLnBrk="1" hangingPunct="1">
              <a:defRPr/>
            </a:pPr>
            <a:endParaRPr lang="en-US" sz="2800">
              <a:latin typeface="+mn-lt"/>
            </a:endParaRPr>
          </a:p>
          <a:p>
            <a:pPr eaLnBrk="1" hangingPunct="1">
              <a:defRPr/>
            </a:pPr>
            <a:r>
              <a:rPr lang="en-US" sz="2800">
                <a:latin typeface="+mn-lt"/>
              </a:rPr>
              <a:t>Square object’s functions:  </a:t>
            </a:r>
            <a:r>
              <a:rPr lang="en-US" sz="2800" b="1" err="1">
                <a:latin typeface="Courier New" pitchFamily="49" charset="0"/>
                <a:cs typeface="Courier New" pitchFamily="49" charset="0"/>
              </a:rPr>
              <a:t>setSide</a:t>
            </a:r>
            <a:r>
              <a:rPr lang="en-US" sz="2800">
                <a:latin typeface="+mn-lt"/>
              </a:rPr>
              <a:t> -</a:t>
            </a:r>
            <a:r>
              <a:rPr lang="en-US" sz="2800" baseline="0">
                <a:latin typeface="+mn-lt"/>
              </a:rPr>
              <a:t> </a:t>
            </a:r>
            <a:r>
              <a:rPr lang="en-US" sz="2800">
                <a:latin typeface="+mn-lt"/>
              </a:rPr>
              <a:t>set the size of the side of the square,</a:t>
            </a:r>
            <a:r>
              <a:rPr lang="en-US" sz="2800" baseline="0">
                <a:latin typeface="+mn-lt"/>
              </a:rPr>
              <a:t>  </a:t>
            </a:r>
            <a:r>
              <a:rPr lang="en-US" sz="2800" b="1" err="1">
                <a:latin typeface="Courier New" pitchFamily="49" charset="0"/>
                <a:cs typeface="Courier New" pitchFamily="49" charset="0"/>
              </a:rPr>
              <a:t>getSide</a:t>
            </a:r>
            <a:r>
              <a:rPr lang="en-US" sz="2800">
                <a:latin typeface="+mn-lt"/>
              </a:rPr>
              <a:t> -</a:t>
            </a:r>
            <a:r>
              <a:rPr lang="en-US" sz="2800" baseline="0">
                <a:latin typeface="+mn-lt"/>
              </a:rPr>
              <a:t> </a:t>
            </a:r>
            <a:r>
              <a:rPr lang="en-US" sz="2800">
                <a:latin typeface="+mn-lt"/>
              </a:rPr>
              <a:t>return the size of the side of the square</a:t>
            </a:r>
          </a:p>
          <a:p>
            <a:pPr eaLnBrk="1" hangingPunct="1">
              <a:defRPr/>
            </a:pPr>
            <a:endParaRPr lang="en-US">
              <a:latin typeface="+mn-lt"/>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1826B9E-822C-0587-D468-4F791D255703}"/>
              </a:ext>
            </a:extLst>
          </p:cNvPr>
          <p:cNvSpPr>
            <a:spLocks noGrp="1" noChangeArrowheads="1"/>
          </p:cNvSpPr>
          <p:nvPr>
            <p:ph type="title"/>
          </p:nvPr>
        </p:nvSpPr>
        <p:spPr/>
        <p:txBody>
          <a:bodyPr/>
          <a:lstStyle/>
          <a:p>
            <a:pPr eaLnBrk="1" hangingPunct="1"/>
            <a:r>
              <a:rPr lang="en-US" altLang="en-US"/>
              <a:t>Uncaught Exceptions</a:t>
            </a:r>
          </a:p>
        </p:txBody>
      </p:sp>
      <p:sp>
        <p:nvSpPr>
          <p:cNvPr id="9219" name="Rectangle 3">
            <a:extLst>
              <a:ext uri="{FF2B5EF4-FFF2-40B4-BE49-F238E27FC236}">
                <a16:creationId xmlns:a16="http://schemas.microsoft.com/office/drawing/2014/main" id="{4527FC3C-C99F-BD7A-A28E-B90C41D99ED3}"/>
              </a:ext>
            </a:extLst>
          </p:cNvPr>
          <p:cNvSpPr>
            <a:spLocks noGrp="1" noChangeArrowheads="1"/>
          </p:cNvSpPr>
          <p:nvPr>
            <p:ph idx="1"/>
          </p:nvPr>
        </p:nvSpPr>
        <p:spPr/>
        <p:txBody>
          <a:bodyPr/>
          <a:lstStyle/>
          <a:p>
            <a:pPr eaLnBrk="1" hangingPunct="1">
              <a:lnSpc>
                <a:spcPct val="90000"/>
              </a:lnSpc>
            </a:pPr>
            <a:r>
              <a:rPr lang="en-US" altLang="en-US" sz="2000"/>
              <a:t>If none of the catch handlers for a try block matches a thrown exception the exception moves to the next enclosing try block.</a:t>
            </a:r>
            <a:br>
              <a:rPr lang="en-US" altLang="en-US" sz="2000"/>
            </a:br>
            <a:endParaRPr lang="en-US" altLang="en-US" sz="2000"/>
          </a:p>
          <a:p>
            <a:pPr eaLnBrk="1" hangingPunct="1">
              <a:lnSpc>
                <a:spcPct val="90000"/>
              </a:lnSpc>
            </a:pPr>
            <a:r>
              <a:rPr lang="en-US" altLang="en-US" sz="2000"/>
              <a:t>If there is no match in any enclosing try block the exception is uncaught.  An uncaught exception also occurs if a new exception is thrown before an existing one is handled.  Cleanups may fail to occur with an uncaught exception, so this is an error.</a:t>
            </a:r>
            <a:br>
              <a:rPr lang="en-US" altLang="en-US" sz="2000"/>
            </a:br>
            <a:endParaRPr lang="en-US" altLang="en-US" sz="2000"/>
          </a:p>
          <a:p>
            <a:pPr eaLnBrk="1" hangingPunct="1">
              <a:lnSpc>
                <a:spcPct val="90000"/>
              </a:lnSpc>
            </a:pPr>
            <a:r>
              <a:rPr lang="en-US" altLang="en-US" sz="2000"/>
              <a:t>If an exception is uncaught the special function terminate() is called.</a:t>
            </a:r>
            <a:br>
              <a:rPr lang="en-US" altLang="en-US" sz="2000"/>
            </a:br>
            <a:endParaRPr lang="en-US" altLang="en-US" sz="2000"/>
          </a:p>
          <a:p>
            <a:pPr eaLnBrk="1" hangingPunct="1">
              <a:lnSpc>
                <a:spcPct val="90000"/>
              </a:lnSpc>
            </a:pPr>
            <a:r>
              <a:rPr lang="en-US" altLang="en-US" sz="2000"/>
              <a:t>Uncaught exceptions can always be avoided by enclosing the contents of main in a try block with an ellipsis handler.</a:t>
            </a:r>
          </a:p>
        </p:txBody>
      </p:sp>
      <p:sp>
        <p:nvSpPr>
          <p:cNvPr id="2" name="Slide Number Placeholder 1">
            <a:extLst>
              <a:ext uri="{FF2B5EF4-FFF2-40B4-BE49-F238E27FC236}">
                <a16:creationId xmlns:a16="http://schemas.microsoft.com/office/drawing/2014/main" id="{5F007F93-2512-D0DF-56C5-865B7F15E9F5}"/>
              </a:ext>
            </a:extLst>
          </p:cNvPr>
          <p:cNvSpPr>
            <a:spLocks noGrp="1"/>
          </p:cNvSpPr>
          <p:nvPr>
            <p:ph type="sldNum" sz="quarter" idx="12"/>
          </p:nvPr>
        </p:nvSpPr>
        <p:spPr/>
        <p:txBody>
          <a:bodyPr/>
          <a:lstStyle/>
          <a:p>
            <a:pPr>
              <a:defRPr/>
            </a:pPr>
            <a:fld id="{3BCD043E-18EE-4329-B170-C1986EF343FC}" type="slidenum">
              <a:rPr lang="en-US" smtClean="0"/>
              <a:pPr>
                <a:defRPr/>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3771664-F7AE-C77A-69AA-837EC3EA8849}"/>
              </a:ext>
            </a:extLst>
          </p:cNvPr>
          <p:cNvSpPr>
            <a:spLocks noGrp="1" noChangeArrowheads="1"/>
          </p:cNvSpPr>
          <p:nvPr>
            <p:ph type="title"/>
          </p:nvPr>
        </p:nvSpPr>
        <p:spPr/>
        <p:txBody>
          <a:bodyPr/>
          <a:lstStyle/>
          <a:p>
            <a:pPr eaLnBrk="1" hangingPunct="1"/>
            <a:r>
              <a:rPr lang="en-US" altLang="en-US"/>
              <a:t>Rethrowing Exceptions</a:t>
            </a:r>
          </a:p>
        </p:txBody>
      </p:sp>
      <p:sp>
        <p:nvSpPr>
          <p:cNvPr id="10243" name="Rectangle 3">
            <a:extLst>
              <a:ext uri="{FF2B5EF4-FFF2-40B4-BE49-F238E27FC236}">
                <a16:creationId xmlns:a16="http://schemas.microsoft.com/office/drawing/2014/main" id="{50D7747D-6FC9-02C6-476F-0D72DAFB5FE6}"/>
              </a:ext>
            </a:extLst>
          </p:cNvPr>
          <p:cNvSpPr>
            <a:spLocks noGrp="1" noChangeArrowheads="1"/>
          </p:cNvSpPr>
          <p:nvPr>
            <p:ph idx="1"/>
          </p:nvPr>
        </p:nvSpPr>
        <p:spPr/>
        <p:txBody>
          <a:bodyPr/>
          <a:lstStyle/>
          <a:p>
            <a:pPr eaLnBrk="1" hangingPunct="1"/>
            <a:r>
              <a:rPr lang="en-US" altLang="en-US" sz="2000"/>
              <a:t>If your catch handler does not completely handle an exception you may re-throw it to the next enclosing context.</a:t>
            </a:r>
            <a:br>
              <a:rPr lang="en-US" altLang="en-US" sz="2000"/>
            </a:br>
            <a:br>
              <a:rPr lang="en-US" altLang="en-US" sz="2000"/>
            </a:br>
            <a:r>
              <a:rPr lang="en-US" altLang="en-US" sz="2000"/>
              <a:t> </a:t>
            </a:r>
            <a:r>
              <a:rPr lang="en-US" altLang="en-US" sz="1800">
                <a:latin typeface="Courier New" panose="02070309020205020404" pitchFamily="49" charset="0"/>
              </a:rPr>
              <a:t>	catch(E e) </a:t>
            </a:r>
            <a:br>
              <a:rPr lang="en-US" altLang="en-US" sz="1800">
                <a:latin typeface="Courier New" panose="02070309020205020404" pitchFamily="49" charset="0"/>
              </a:rPr>
            </a:br>
            <a:r>
              <a:rPr lang="en-US" altLang="en-US" sz="1800">
                <a:latin typeface="Courier New" panose="02070309020205020404" pitchFamily="49" charset="0"/>
              </a:rPr>
              <a:t> 	{</a:t>
            </a:r>
            <a:br>
              <a:rPr lang="en-US" altLang="en-US" sz="1800">
                <a:latin typeface="Courier New" panose="02070309020205020404" pitchFamily="49" charset="0"/>
              </a:rPr>
            </a:br>
            <a:r>
              <a:rPr lang="en-US" altLang="en-US" sz="1800">
                <a:latin typeface="Courier New" panose="02070309020205020404" pitchFamily="49" charset="0"/>
              </a:rPr>
              <a:t> 	  // processing to handle e is incomplete</a:t>
            </a:r>
            <a:br>
              <a:rPr lang="en-US" altLang="en-US" sz="1800">
                <a:latin typeface="Courier New" panose="02070309020205020404" pitchFamily="49" charset="0"/>
              </a:rPr>
            </a:br>
            <a:r>
              <a:rPr lang="en-US" altLang="en-US" sz="1800">
                <a:latin typeface="Courier New" panose="02070309020205020404" pitchFamily="49" charset="0"/>
              </a:rPr>
              <a:t> 	    throw;</a:t>
            </a:r>
            <a:br>
              <a:rPr lang="en-US" altLang="en-US" sz="1800">
                <a:latin typeface="Courier New" panose="02070309020205020404" pitchFamily="49" charset="0"/>
              </a:rPr>
            </a:br>
            <a:r>
              <a:rPr lang="en-US" altLang="en-US" sz="1800">
                <a:latin typeface="Courier New" panose="02070309020205020404" pitchFamily="49" charset="0"/>
              </a:rPr>
              <a:t> 	}</a:t>
            </a:r>
            <a:br>
              <a:rPr lang="en-US" altLang="en-US" sz="1800">
                <a:latin typeface="Courier New" panose="02070309020205020404" pitchFamily="49" charset="0"/>
              </a:rPr>
            </a:br>
            <a:endParaRPr lang="en-US" altLang="en-US" sz="1800">
              <a:latin typeface="Courier New" panose="02070309020205020404" pitchFamily="49" charset="0"/>
            </a:endParaRPr>
          </a:p>
          <a:p>
            <a:pPr eaLnBrk="1" hangingPunct="1"/>
            <a:r>
              <a:rPr lang="en-US" altLang="en-US" sz="2000"/>
              <a:t>This allows processing an exception in several passes as it travels up through a series of try-contexts.</a:t>
            </a:r>
          </a:p>
        </p:txBody>
      </p:sp>
      <p:sp>
        <p:nvSpPr>
          <p:cNvPr id="2" name="Slide Number Placeholder 1">
            <a:extLst>
              <a:ext uri="{FF2B5EF4-FFF2-40B4-BE49-F238E27FC236}">
                <a16:creationId xmlns:a16="http://schemas.microsoft.com/office/drawing/2014/main" id="{A6135B60-91E3-EFD5-8BFD-0F3D4E7CCB5A}"/>
              </a:ext>
            </a:extLst>
          </p:cNvPr>
          <p:cNvSpPr>
            <a:spLocks noGrp="1"/>
          </p:cNvSpPr>
          <p:nvPr>
            <p:ph type="sldNum" sz="quarter" idx="12"/>
          </p:nvPr>
        </p:nvSpPr>
        <p:spPr/>
        <p:txBody>
          <a:bodyPr/>
          <a:lstStyle/>
          <a:p>
            <a:pPr>
              <a:defRPr/>
            </a:pPr>
            <a:fld id="{3BCD043E-18EE-4329-B170-C1986EF343FC}" type="slidenum">
              <a:rPr lang="en-US" smtClean="0"/>
              <a:pPr>
                <a:defRPr/>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DC4C982-8D0C-E43E-0A72-39E739B68E37}"/>
              </a:ext>
            </a:extLst>
          </p:cNvPr>
          <p:cNvSpPr>
            <a:spLocks noGrp="1" noChangeArrowheads="1"/>
          </p:cNvSpPr>
          <p:nvPr>
            <p:ph type="title"/>
          </p:nvPr>
        </p:nvSpPr>
        <p:spPr/>
        <p:txBody>
          <a:bodyPr/>
          <a:lstStyle/>
          <a:p>
            <a:pPr eaLnBrk="1" hangingPunct="1"/>
            <a:r>
              <a:rPr lang="en-US" altLang="en-US"/>
              <a:t>Standard Exceptions</a:t>
            </a:r>
          </a:p>
        </p:txBody>
      </p:sp>
      <p:sp>
        <p:nvSpPr>
          <p:cNvPr id="11267" name="Rectangle 3">
            <a:extLst>
              <a:ext uri="{FF2B5EF4-FFF2-40B4-BE49-F238E27FC236}">
                <a16:creationId xmlns:a16="http://schemas.microsoft.com/office/drawing/2014/main" id="{AEA767F7-1D2D-EA76-9187-41E96B0050AD}"/>
              </a:ext>
            </a:extLst>
          </p:cNvPr>
          <p:cNvSpPr>
            <a:spLocks noGrp="1" noChangeArrowheads="1"/>
          </p:cNvSpPr>
          <p:nvPr>
            <p:ph idx="1"/>
          </p:nvPr>
        </p:nvSpPr>
        <p:spPr/>
        <p:txBody>
          <a:bodyPr/>
          <a:lstStyle/>
          <a:p>
            <a:pPr eaLnBrk="1" hangingPunct="1"/>
            <a:r>
              <a:rPr lang="en-US" altLang="en-US"/>
              <a:t>Standard Exception class:</a:t>
            </a:r>
            <a:br>
              <a:rPr lang="en-US" altLang="en-US"/>
            </a:br>
            <a:br>
              <a:rPr lang="en-US" altLang="en-US" sz="2000"/>
            </a:br>
            <a:r>
              <a:rPr lang="en-US" altLang="en-US" sz="1800">
                <a:latin typeface="Courier New" panose="02070309020205020404" pitchFamily="49" charset="0"/>
              </a:rPr>
              <a:t>namespace std {</a:t>
            </a:r>
            <a:br>
              <a:rPr lang="en-US" altLang="en-US" sz="1800">
                <a:latin typeface="Courier New" panose="02070309020205020404" pitchFamily="49" charset="0"/>
              </a:rPr>
            </a:br>
            <a:r>
              <a:rPr lang="en-US" altLang="en-US" sz="1800">
                <a:latin typeface="Courier New" panose="02070309020205020404" pitchFamily="49" charset="0"/>
              </a:rPr>
              <a:t>  class exception {</a:t>
            </a:r>
            <a:br>
              <a:rPr lang="en-US" altLang="en-US" sz="1800">
                <a:latin typeface="Courier New" panose="02070309020205020404" pitchFamily="49" charset="0"/>
              </a:rPr>
            </a:br>
            <a:r>
              <a:rPr lang="en-US" altLang="en-US" sz="1800">
                <a:latin typeface="Courier New" panose="02070309020205020404" pitchFamily="49" charset="0"/>
              </a:rPr>
              <a:t>    public:</a:t>
            </a:r>
            <a:br>
              <a:rPr lang="en-US" altLang="en-US" sz="1800">
                <a:latin typeface="Courier New" panose="02070309020205020404" pitchFamily="49" charset="0"/>
              </a:rPr>
            </a:br>
            <a:br>
              <a:rPr lang="en-US" altLang="en-US" sz="1800">
                <a:latin typeface="Courier New" panose="02070309020205020404" pitchFamily="49" charset="0"/>
              </a:rPr>
            </a:br>
            <a:r>
              <a:rPr lang="en-US" altLang="en-US" sz="1800">
                <a:latin typeface="Courier New" panose="02070309020205020404" pitchFamily="49" charset="0"/>
              </a:rPr>
              <a:t>      virtual const char* what() const throw();</a:t>
            </a:r>
            <a:br>
              <a:rPr lang="en-US" altLang="en-US" sz="1800">
                <a:latin typeface="Courier New" panose="02070309020205020404" pitchFamily="49" charset="0"/>
              </a:rPr>
            </a:br>
            <a:br>
              <a:rPr lang="en-US" altLang="en-US" sz="1800">
                <a:latin typeface="Courier New" panose="02070309020205020404" pitchFamily="49" charset="0"/>
              </a:rPr>
            </a:br>
            <a:r>
              <a:rPr lang="en-US" altLang="en-US" sz="1800">
                <a:latin typeface="Courier New" panose="02070309020205020404" pitchFamily="49" charset="0"/>
              </a:rPr>
              <a:t>      // create, copy, assign, and destroy</a:t>
            </a:r>
            <a:br>
              <a:rPr lang="en-US" altLang="en-US" sz="1800">
                <a:latin typeface="Courier New" panose="02070309020205020404" pitchFamily="49" charset="0"/>
              </a:rPr>
            </a:br>
            <a:r>
              <a:rPr lang="en-US" altLang="en-US" sz="1800">
                <a:latin typeface="Courier New" panose="02070309020205020404" pitchFamily="49" charset="0"/>
              </a:rPr>
              <a:t>      // exception objects</a:t>
            </a:r>
            <a:br>
              <a:rPr lang="en-US" altLang="en-US" sz="1800">
                <a:latin typeface="Courier New" panose="02070309020205020404" pitchFamily="49" charset="0"/>
              </a:rPr>
            </a:br>
            <a:r>
              <a:rPr lang="en-US" altLang="en-US" sz="1800">
                <a:latin typeface="Courier New" panose="02070309020205020404" pitchFamily="49" charset="0"/>
              </a:rPr>
              <a:t>  };</a:t>
            </a:r>
            <a:br>
              <a:rPr lang="en-US" altLang="en-US" sz="1800">
                <a:latin typeface="Courier New" panose="02070309020205020404" pitchFamily="49" charset="0"/>
              </a:rPr>
            </a:br>
            <a:r>
              <a:rPr lang="en-US" altLang="en-US" sz="1800">
                <a:latin typeface="Courier New" panose="02070309020205020404" pitchFamily="49" charset="0"/>
              </a:rPr>
              <a:t>}</a:t>
            </a:r>
            <a:endParaRPr lang="en-US" altLang="en-US" sz="2000"/>
          </a:p>
        </p:txBody>
      </p:sp>
      <p:sp>
        <p:nvSpPr>
          <p:cNvPr id="2" name="Slide Number Placeholder 1">
            <a:extLst>
              <a:ext uri="{FF2B5EF4-FFF2-40B4-BE49-F238E27FC236}">
                <a16:creationId xmlns:a16="http://schemas.microsoft.com/office/drawing/2014/main" id="{02BB4629-D3CD-A0D5-ADEE-3F4A7E82AB07}"/>
              </a:ext>
            </a:extLst>
          </p:cNvPr>
          <p:cNvSpPr>
            <a:spLocks noGrp="1"/>
          </p:cNvSpPr>
          <p:nvPr>
            <p:ph type="sldNum" sz="quarter" idx="12"/>
          </p:nvPr>
        </p:nvSpPr>
        <p:spPr/>
        <p:txBody>
          <a:bodyPr/>
          <a:lstStyle/>
          <a:p>
            <a:pPr>
              <a:defRPr/>
            </a:pPr>
            <a:fld id="{3BCD043E-18EE-4329-B170-C1986EF343FC}" type="slidenum">
              <a:rPr lang="en-US" smtClean="0"/>
              <a:pPr>
                <a:defRPr/>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E267F55-BFB7-4061-C986-835DACE5995C}"/>
              </a:ext>
            </a:extLst>
          </p:cNvPr>
          <p:cNvSpPr>
            <a:spLocks noGrp="1" noChangeArrowheads="1"/>
          </p:cNvSpPr>
          <p:nvPr>
            <p:ph type="title"/>
          </p:nvPr>
        </p:nvSpPr>
        <p:spPr/>
        <p:txBody>
          <a:bodyPr/>
          <a:lstStyle/>
          <a:p>
            <a:pPr eaLnBrk="1" hangingPunct="1"/>
            <a:r>
              <a:rPr lang="en-US" altLang="en-US"/>
              <a:t>Standard Exceptions</a:t>
            </a:r>
          </a:p>
        </p:txBody>
      </p:sp>
      <p:sp>
        <p:nvSpPr>
          <p:cNvPr id="3" name="Content Placeholder 2">
            <a:extLst>
              <a:ext uri="{FF2B5EF4-FFF2-40B4-BE49-F238E27FC236}">
                <a16:creationId xmlns:a16="http://schemas.microsoft.com/office/drawing/2014/main" id="{C72B8CF7-8210-0079-CFBA-CAB7AC3B805F}"/>
              </a:ext>
            </a:extLst>
          </p:cNvPr>
          <p:cNvSpPr>
            <a:spLocks noGrp="1"/>
          </p:cNvSpPr>
          <p:nvPr>
            <p:ph idx="1"/>
          </p:nvPr>
        </p:nvSpPr>
        <p:spPr/>
        <p:txBody>
          <a:bodyPr/>
          <a:lstStyle/>
          <a:p>
            <a:endParaRPr lang="en-US"/>
          </a:p>
        </p:txBody>
      </p:sp>
      <p:graphicFrame>
        <p:nvGraphicFramePr>
          <p:cNvPr id="12291" name="Object 3">
            <a:extLst>
              <a:ext uri="{FF2B5EF4-FFF2-40B4-BE49-F238E27FC236}">
                <a16:creationId xmlns:a16="http://schemas.microsoft.com/office/drawing/2014/main" id="{2267B469-48AC-1470-C4A2-1A45CF6342CE}"/>
              </a:ext>
            </a:extLst>
          </p:cNvPr>
          <p:cNvGraphicFramePr>
            <a:graphicFrameLocks noChangeAspect="1"/>
          </p:cNvGraphicFramePr>
          <p:nvPr/>
        </p:nvGraphicFramePr>
        <p:xfrm>
          <a:off x="990600" y="1981200"/>
          <a:ext cx="7162800" cy="4267200"/>
        </p:xfrm>
        <a:graphic>
          <a:graphicData uri="http://schemas.openxmlformats.org/presentationml/2006/ole">
            <mc:AlternateContent xmlns:mc="http://schemas.openxmlformats.org/markup-compatibility/2006">
              <mc:Choice xmlns:v="urn:schemas-microsoft-com:vml" Requires="v">
                <p:oleObj name="VISIO" r:id="rId2" imgW="9064440" imgH="6206760" progId="Visio.Drawing.6">
                  <p:embed/>
                </p:oleObj>
              </mc:Choice>
              <mc:Fallback>
                <p:oleObj name="VISIO" r:id="rId2" imgW="9064440" imgH="6206760" progId="Visio.Drawing.6">
                  <p:embed/>
                  <p:pic>
                    <p:nvPicPr>
                      <p:cNvPr id="12291" name="Object 3">
                        <a:extLst>
                          <a:ext uri="{FF2B5EF4-FFF2-40B4-BE49-F238E27FC236}">
                            <a16:creationId xmlns:a16="http://schemas.microsoft.com/office/drawing/2014/main" id="{2267B469-48AC-1470-C4A2-1A45CF634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71628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3">
            <a:extLst>
              <a:ext uri="{FF2B5EF4-FFF2-40B4-BE49-F238E27FC236}">
                <a16:creationId xmlns:a16="http://schemas.microsoft.com/office/drawing/2014/main" id="{069CD542-1242-81B7-224F-97AE7682FFB8}"/>
              </a:ext>
            </a:extLst>
          </p:cNvPr>
          <p:cNvSpPr>
            <a:spLocks noGrp="1"/>
          </p:cNvSpPr>
          <p:nvPr>
            <p:ph type="sldNum" sz="quarter" idx="12"/>
          </p:nvPr>
        </p:nvSpPr>
        <p:spPr/>
        <p:txBody>
          <a:bodyPr/>
          <a:lstStyle/>
          <a:p>
            <a:pPr>
              <a:defRPr/>
            </a:pPr>
            <a:fld id="{3BCD043E-18EE-4329-B170-C1986EF343FC}" type="slidenum">
              <a:rPr lang="en-US" smtClean="0"/>
              <a:pPr>
                <a:defRPr/>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6845A52-4A2D-1371-7958-C8219B7C9F8F}"/>
              </a:ext>
            </a:extLst>
          </p:cNvPr>
          <p:cNvSpPr>
            <a:spLocks noGrp="1" noChangeArrowheads="1"/>
          </p:cNvSpPr>
          <p:nvPr>
            <p:ph type="title"/>
          </p:nvPr>
        </p:nvSpPr>
        <p:spPr/>
        <p:txBody>
          <a:bodyPr/>
          <a:lstStyle/>
          <a:p>
            <a:pPr eaLnBrk="1" hangingPunct="1"/>
            <a:r>
              <a:rPr lang="en-US" altLang="en-US"/>
              <a:t>Exception Specifications</a:t>
            </a:r>
          </a:p>
        </p:txBody>
      </p:sp>
      <p:sp>
        <p:nvSpPr>
          <p:cNvPr id="13315" name="Rectangle 3">
            <a:extLst>
              <a:ext uri="{FF2B5EF4-FFF2-40B4-BE49-F238E27FC236}">
                <a16:creationId xmlns:a16="http://schemas.microsoft.com/office/drawing/2014/main" id="{18956DCD-0DDA-E37C-C20A-51A767C16A8E}"/>
              </a:ext>
            </a:extLst>
          </p:cNvPr>
          <p:cNvSpPr>
            <a:spLocks noGrp="1" noChangeArrowheads="1"/>
          </p:cNvSpPr>
          <p:nvPr>
            <p:ph idx="1"/>
          </p:nvPr>
        </p:nvSpPr>
        <p:spPr/>
        <p:txBody>
          <a:bodyPr/>
          <a:lstStyle/>
          <a:p>
            <a:pPr eaLnBrk="1" hangingPunct="1"/>
            <a:r>
              <a:rPr lang="en-US" altLang="en-US" sz="2000"/>
              <a:t>All exception specifications have been removed from C++11 except for throw() and nothrow().</a:t>
            </a:r>
            <a:br>
              <a:rPr lang="en-US" altLang="en-US" sz="2000"/>
            </a:br>
            <a:endParaRPr lang="en-US" altLang="en-US" sz="1200"/>
          </a:p>
          <a:p>
            <a:pPr eaLnBrk="1" hangingPunct="1"/>
            <a:r>
              <a:rPr lang="en-US" altLang="en-US" sz="2000"/>
              <a:t>A function can declare exception specifications:</a:t>
            </a:r>
            <a:br>
              <a:rPr lang="en-US" altLang="en-US" sz="2000"/>
            </a:br>
            <a:endParaRPr lang="en-US" altLang="en-US" sz="1200"/>
          </a:p>
          <a:p>
            <a:pPr lvl="1" eaLnBrk="1" hangingPunct="1"/>
            <a:r>
              <a:rPr lang="en-US" altLang="en-US" sz="2000"/>
              <a:t>void f() throw (E1, E2, E3);</a:t>
            </a:r>
            <a:br>
              <a:rPr lang="en-US" altLang="en-US" sz="2000"/>
            </a:br>
            <a:r>
              <a:rPr lang="en-US" altLang="en-US" sz="2000"/>
              <a:t>declares that f may throw any of E1, E2, or E3.</a:t>
            </a:r>
            <a:br>
              <a:rPr lang="en-US" altLang="en-US" sz="2000"/>
            </a:br>
            <a:endParaRPr lang="en-US" altLang="en-US" sz="1200"/>
          </a:p>
          <a:p>
            <a:pPr lvl="1" eaLnBrk="1" hangingPunct="1"/>
            <a:r>
              <a:rPr lang="en-US" altLang="en-US" sz="2000"/>
              <a:t>void f() throw()</a:t>
            </a:r>
            <a:br>
              <a:rPr lang="en-US" altLang="en-US" sz="2000"/>
            </a:br>
            <a:r>
              <a:rPr lang="en-US" altLang="en-US" sz="2000"/>
              <a:t>declares that no exceptions are thrown in f.</a:t>
            </a:r>
            <a:br>
              <a:rPr lang="en-US" altLang="en-US" sz="2000"/>
            </a:br>
            <a:endParaRPr lang="en-US" altLang="en-US" sz="1200"/>
          </a:p>
          <a:p>
            <a:pPr lvl="1" eaLnBrk="1" hangingPunct="1"/>
            <a:r>
              <a:rPr lang="en-US" altLang="en-US" sz="2000"/>
              <a:t>void f()</a:t>
            </a:r>
            <a:br>
              <a:rPr lang="en-US" altLang="en-US" sz="2000"/>
            </a:br>
            <a:r>
              <a:rPr lang="en-US" altLang="en-US" sz="2000"/>
              <a:t>declares that any type exception may be thrown in f.</a:t>
            </a:r>
          </a:p>
        </p:txBody>
      </p:sp>
      <p:sp>
        <p:nvSpPr>
          <p:cNvPr id="2" name="Slide Number Placeholder 1">
            <a:extLst>
              <a:ext uri="{FF2B5EF4-FFF2-40B4-BE49-F238E27FC236}">
                <a16:creationId xmlns:a16="http://schemas.microsoft.com/office/drawing/2014/main" id="{F99627D3-2898-601C-17D8-F2859668A495}"/>
              </a:ext>
            </a:extLst>
          </p:cNvPr>
          <p:cNvSpPr>
            <a:spLocks noGrp="1"/>
          </p:cNvSpPr>
          <p:nvPr>
            <p:ph type="sldNum" sz="quarter" idx="12"/>
          </p:nvPr>
        </p:nvSpPr>
        <p:spPr/>
        <p:txBody>
          <a:bodyPr/>
          <a:lstStyle/>
          <a:p>
            <a:pPr>
              <a:defRPr/>
            </a:pPr>
            <a:fld id="{3BCD043E-18EE-4329-B170-C1986EF343FC}" type="slidenum">
              <a:rPr lang="en-US" smtClean="0"/>
              <a:pPr>
                <a:defRPr/>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A0C3-29DE-A12C-D1BE-500DAF818F2C}"/>
              </a:ext>
            </a:extLst>
          </p:cNvPr>
          <p:cNvSpPr>
            <a:spLocks noGrp="1"/>
          </p:cNvSpPr>
          <p:nvPr>
            <p:ph type="title"/>
          </p:nvPr>
        </p:nvSpPr>
        <p:spPr/>
        <p:txBody>
          <a:bodyPr/>
          <a:lstStyle/>
          <a:p>
            <a:r>
              <a:rPr lang="en-US"/>
              <a:t>vector</a:t>
            </a:r>
          </a:p>
        </p:txBody>
      </p:sp>
      <p:sp>
        <p:nvSpPr>
          <p:cNvPr id="3" name="Subtitle 2">
            <a:extLst>
              <a:ext uri="{FF2B5EF4-FFF2-40B4-BE49-F238E27FC236}">
                <a16:creationId xmlns:a16="http://schemas.microsoft.com/office/drawing/2014/main" id="{FF6A6B5B-CC29-EC98-6604-E1E9F86544FC}"/>
              </a:ext>
            </a:extLst>
          </p:cNvPr>
          <p:cNvSpPr>
            <a:spLocks noGrp="1"/>
          </p:cNvSpPr>
          <p:nvPr>
            <p:ph idx="1"/>
          </p:nvPr>
        </p:nvSpPr>
        <p:spPr/>
        <p:txBody>
          <a:bodyPr/>
          <a:lstStyle/>
          <a:p>
            <a:r>
              <a:rPr lang="en-US" sz="2400"/>
              <a:t>Renu Balyan</a:t>
            </a:r>
          </a:p>
        </p:txBody>
      </p:sp>
      <p:sp>
        <p:nvSpPr>
          <p:cNvPr id="4" name="Slide Number Placeholder 3">
            <a:extLst>
              <a:ext uri="{FF2B5EF4-FFF2-40B4-BE49-F238E27FC236}">
                <a16:creationId xmlns:a16="http://schemas.microsoft.com/office/drawing/2014/main" id="{3235B7A9-49AE-A2D8-05EC-92867D36FA91}"/>
              </a:ext>
            </a:extLst>
          </p:cNvPr>
          <p:cNvSpPr>
            <a:spLocks noGrp="1"/>
          </p:cNvSpPr>
          <p:nvPr>
            <p:ph type="sldNum" sz="quarter" idx="12"/>
          </p:nvPr>
        </p:nvSpPr>
        <p:spPr/>
        <p:txBody>
          <a:bodyPr/>
          <a:lstStyle/>
          <a:p>
            <a:pPr>
              <a:defRPr/>
            </a:pPr>
            <a:fld id="{3BCD043E-18EE-4329-B170-C1986EF343FC}" type="slidenum">
              <a:rPr lang="en-US" smtClean="0"/>
              <a:pPr>
                <a:defRPr/>
              </a:pPr>
              <a:t>115</a:t>
            </a:fld>
            <a:endParaRPr lang="en-US"/>
          </a:p>
        </p:txBody>
      </p:sp>
    </p:spTree>
    <p:extLst>
      <p:ext uri="{BB962C8B-B14F-4D97-AF65-F5344CB8AC3E}">
        <p14:creationId xmlns:p14="http://schemas.microsoft.com/office/powerpoint/2010/main" val="6948037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ECA3C1-49AE-3C1A-FECF-9B664FAA8279}"/>
              </a:ext>
            </a:extLst>
          </p:cNvPr>
          <p:cNvSpPr txBox="1"/>
          <p:nvPr/>
        </p:nvSpPr>
        <p:spPr>
          <a:xfrm>
            <a:off x="937726" y="2240213"/>
            <a:ext cx="7697756" cy="3524106"/>
          </a:xfrm>
          <a:prstGeom prst="rect">
            <a:avLst/>
          </a:prstGeom>
          <a:noFill/>
        </p:spPr>
        <p:txBody>
          <a:bodyPr wrap="square">
            <a:spAutoFit/>
          </a:bodyPr>
          <a:lstStyle/>
          <a:p>
            <a:pPr marL="214313" indent="-214313">
              <a:lnSpc>
                <a:spcPct val="150000"/>
              </a:lnSpc>
              <a:buFont typeface="Arial" panose="020B0604020202020204" pitchFamily="34" charset="0"/>
              <a:buChar char="•"/>
            </a:pPr>
            <a:r>
              <a:rPr lang="en-US" sz="1500">
                <a:latin typeface="euclid_circular_a"/>
              </a:rPr>
              <a:t>Vectors are part of the C++ Standard Template Library (STL). </a:t>
            </a:r>
            <a:endParaRPr lang="en-US" sz="1500" b="1">
              <a:solidFill>
                <a:srgbClr val="273239"/>
              </a:solidFill>
              <a:latin typeface="Nunito" pitchFamily="2" charset="0"/>
            </a:endParaRPr>
          </a:p>
          <a:p>
            <a:pPr marL="214313" indent="-214313">
              <a:lnSpc>
                <a:spcPct val="150000"/>
              </a:lnSpc>
              <a:buFont typeface="Arial" panose="020B0604020202020204" pitchFamily="34" charset="0"/>
              <a:buChar char="•"/>
            </a:pPr>
            <a:r>
              <a:rPr lang="en-US" sz="1500" b="1">
                <a:solidFill>
                  <a:srgbClr val="273239"/>
                </a:solidFill>
                <a:latin typeface="Nunito" pitchFamily="2" charset="0"/>
              </a:rPr>
              <a:t>std::vector </a:t>
            </a:r>
            <a:r>
              <a:rPr lang="en-US" sz="1500">
                <a:solidFill>
                  <a:srgbClr val="273239"/>
                </a:solidFill>
                <a:latin typeface="Nunito" pitchFamily="2" charset="0"/>
              </a:rPr>
              <a:t>in C++ is the </a:t>
            </a:r>
            <a:r>
              <a:rPr lang="en-US" sz="1500" b="1">
                <a:solidFill>
                  <a:srgbClr val="273239"/>
                </a:solidFill>
                <a:latin typeface="Nunito" pitchFamily="2" charset="0"/>
              </a:rPr>
              <a:t>class template </a:t>
            </a:r>
            <a:r>
              <a:rPr lang="en-US" sz="1500">
                <a:solidFill>
                  <a:srgbClr val="273239"/>
                </a:solidFill>
                <a:latin typeface="Nunito" pitchFamily="2" charset="0"/>
              </a:rPr>
              <a:t>that contains the vector container and its member functions. </a:t>
            </a:r>
          </a:p>
          <a:p>
            <a:pPr marL="214313" indent="-214313">
              <a:lnSpc>
                <a:spcPct val="150000"/>
              </a:lnSpc>
              <a:buFont typeface="Arial" panose="020B0604020202020204" pitchFamily="34" charset="0"/>
              <a:buChar char="•"/>
            </a:pPr>
            <a:r>
              <a:rPr lang="en-US" sz="1500">
                <a:solidFill>
                  <a:srgbClr val="273239"/>
                </a:solidFill>
                <a:latin typeface="Nunito" pitchFamily="2" charset="0"/>
              </a:rPr>
              <a:t>It is defined inside the </a:t>
            </a:r>
            <a:r>
              <a:rPr lang="en-US" sz="1500" b="1">
                <a:solidFill>
                  <a:srgbClr val="273239"/>
                </a:solidFill>
                <a:latin typeface="Nunito" pitchFamily="2" charset="0"/>
              </a:rPr>
              <a:t>&lt;vector&gt;</a:t>
            </a:r>
            <a:r>
              <a:rPr lang="en-US" sz="1500">
                <a:solidFill>
                  <a:srgbClr val="273239"/>
                </a:solidFill>
                <a:latin typeface="Nunito" pitchFamily="2" charset="0"/>
              </a:rPr>
              <a:t> header file. </a:t>
            </a:r>
          </a:p>
          <a:p>
            <a:pPr marL="214313" indent="-214313">
              <a:lnSpc>
                <a:spcPct val="150000"/>
              </a:lnSpc>
              <a:buFont typeface="Arial" panose="020B0604020202020204" pitchFamily="34" charset="0"/>
              <a:buChar char="•"/>
            </a:pPr>
            <a:r>
              <a:rPr lang="en-US" sz="1500">
                <a:solidFill>
                  <a:srgbClr val="273239"/>
                </a:solidFill>
                <a:latin typeface="Nunito" pitchFamily="2" charset="0"/>
              </a:rPr>
              <a:t>Vectors are the same as dynamic arrays with the ability to resize itself automatically</a:t>
            </a:r>
          </a:p>
          <a:p>
            <a:pPr marL="214313" indent="-214313">
              <a:lnSpc>
                <a:spcPct val="150000"/>
              </a:lnSpc>
              <a:buFont typeface="Arial" panose="020B0604020202020204" pitchFamily="34" charset="0"/>
              <a:buChar char="•"/>
            </a:pPr>
            <a:r>
              <a:rPr lang="en-US" sz="1500">
                <a:solidFill>
                  <a:srgbClr val="273239"/>
                </a:solidFill>
                <a:latin typeface="Nunito" pitchFamily="2" charset="0"/>
              </a:rPr>
              <a:t>when an element is inserted or deleted, their storage is handled automatically by the container</a:t>
            </a:r>
          </a:p>
          <a:p>
            <a:pPr marL="214313" indent="-214313">
              <a:lnSpc>
                <a:spcPct val="150000"/>
              </a:lnSpc>
              <a:buFont typeface="Arial" panose="020B0604020202020204" pitchFamily="34" charset="0"/>
              <a:buChar char="•"/>
            </a:pPr>
            <a:r>
              <a:rPr lang="en-US" sz="1500">
                <a:solidFill>
                  <a:srgbClr val="273239"/>
                </a:solidFill>
                <a:latin typeface="Nunito" pitchFamily="2" charset="0"/>
              </a:rPr>
              <a:t>Vector elements are placed in contiguous storage so that they can be accessed and traversed using iterators</a:t>
            </a:r>
          </a:p>
          <a:p>
            <a:pPr marL="214313" indent="-214313">
              <a:lnSpc>
                <a:spcPct val="150000"/>
              </a:lnSpc>
              <a:buFont typeface="Arial" panose="020B0604020202020204" pitchFamily="34" charset="0"/>
              <a:buChar char="•"/>
            </a:pPr>
            <a:r>
              <a:rPr lang="en-US" sz="1500">
                <a:solidFill>
                  <a:srgbClr val="273239"/>
                </a:solidFill>
                <a:latin typeface="Nunito" pitchFamily="2" charset="0"/>
              </a:rPr>
              <a:t>data is inserted at the end</a:t>
            </a:r>
            <a:endParaRPr lang="en-US" sz="1500"/>
          </a:p>
        </p:txBody>
      </p:sp>
      <p:sp>
        <p:nvSpPr>
          <p:cNvPr id="6" name="TextBox 5">
            <a:extLst>
              <a:ext uri="{FF2B5EF4-FFF2-40B4-BE49-F238E27FC236}">
                <a16:creationId xmlns:a16="http://schemas.microsoft.com/office/drawing/2014/main" id="{1969F7C1-7530-55B3-09AE-62A1F103912E}"/>
              </a:ext>
            </a:extLst>
          </p:cNvPr>
          <p:cNvSpPr txBox="1"/>
          <p:nvPr/>
        </p:nvSpPr>
        <p:spPr>
          <a:xfrm>
            <a:off x="1008748" y="797073"/>
            <a:ext cx="2302329" cy="461665"/>
          </a:xfrm>
          <a:prstGeom prst="rect">
            <a:avLst/>
          </a:prstGeom>
          <a:noFill/>
        </p:spPr>
        <p:txBody>
          <a:bodyPr wrap="square" rtlCol="0">
            <a:spAutoFit/>
          </a:bodyPr>
          <a:lstStyle/>
          <a:p>
            <a:r>
              <a:rPr lang="en-US" sz="2400" b="1" dirty="0"/>
              <a:t>Vectors</a:t>
            </a:r>
          </a:p>
        </p:txBody>
      </p:sp>
      <p:sp>
        <p:nvSpPr>
          <p:cNvPr id="4" name="Title 3">
            <a:extLst>
              <a:ext uri="{FF2B5EF4-FFF2-40B4-BE49-F238E27FC236}">
                <a16:creationId xmlns:a16="http://schemas.microsoft.com/office/drawing/2014/main" id="{4C3C2DA8-8541-3365-5F65-7A6E02409770}"/>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2F4E0AD4-8E25-73D7-A142-35E30B6DEE10}"/>
              </a:ext>
            </a:extLst>
          </p:cNvPr>
          <p:cNvSpPr>
            <a:spLocks noGrp="1"/>
          </p:cNvSpPr>
          <p:nvPr>
            <p:ph idx="1"/>
          </p:nvPr>
        </p:nvSpPr>
        <p:spPr/>
        <p:txBody>
          <a:bodyPr/>
          <a:lstStyle/>
          <a:p>
            <a:endParaRPr lang="en-US"/>
          </a:p>
        </p:txBody>
      </p:sp>
      <p:sp>
        <p:nvSpPr>
          <p:cNvPr id="8" name="Slide Number Placeholder 7">
            <a:extLst>
              <a:ext uri="{FF2B5EF4-FFF2-40B4-BE49-F238E27FC236}">
                <a16:creationId xmlns:a16="http://schemas.microsoft.com/office/drawing/2014/main" id="{6A7613A3-9153-B2D7-8029-B7C4E104456E}"/>
              </a:ext>
            </a:extLst>
          </p:cNvPr>
          <p:cNvSpPr>
            <a:spLocks noGrp="1"/>
          </p:cNvSpPr>
          <p:nvPr>
            <p:ph type="sldNum" sz="quarter" idx="12"/>
          </p:nvPr>
        </p:nvSpPr>
        <p:spPr/>
        <p:txBody>
          <a:bodyPr/>
          <a:lstStyle/>
          <a:p>
            <a:pPr>
              <a:defRPr/>
            </a:pPr>
            <a:fld id="{3BCD043E-18EE-4329-B170-C1986EF343FC}" type="slidenum">
              <a:rPr lang="en-US" smtClean="0"/>
              <a:pPr>
                <a:defRPr/>
              </a:pPr>
              <a:t>116</a:t>
            </a:fld>
            <a:endParaRPr lang="en-US"/>
          </a:p>
        </p:txBody>
      </p:sp>
    </p:spTree>
    <p:extLst>
      <p:ext uri="{BB962C8B-B14F-4D97-AF65-F5344CB8AC3E}">
        <p14:creationId xmlns:p14="http://schemas.microsoft.com/office/powerpoint/2010/main" val="5312376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58F5DC1-913E-F052-7AA2-A30CA102A7F4}"/>
              </a:ext>
            </a:extLst>
          </p:cNvPr>
          <p:cNvSpPr>
            <a:spLocks noChangeArrowheads="1"/>
          </p:cNvSpPr>
          <p:nvPr/>
        </p:nvSpPr>
        <p:spPr bwMode="auto">
          <a:xfrm>
            <a:off x="1032198" y="2931268"/>
            <a:ext cx="2358313" cy="553998"/>
          </a:xfrm>
          <a:prstGeom prst="rect">
            <a:avLst/>
          </a:prstGeom>
          <a:solidFill>
            <a:srgbClr val="383B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a:r>
              <a:rPr kumimoji="0" lang="en-US" altLang="en-US" b="0" i="0" u="none" strike="noStrike" cap="none" normalizeH="0" baseline="0">
                <a:ln>
                  <a:noFill/>
                </a:ln>
                <a:solidFill>
                  <a:srgbClr val="E6C07B"/>
                </a:solidFill>
                <a:effectLst/>
                <a:latin typeface="Droid Sans Mono"/>
              </a:rPr>
              <a:t>std</a:t>
            </a:r>
            <a:r>
              <a:rPr kumimoji="0" lang="en-US" altLang="en-US" b="0" i="0" u="none" strike="noStrike" cap="none" normalizeH="0" baseline="0">
                <a:ln>
                  <a:noFill/>
                </a:ln>
                <a:solidFill>
                  <a:srgbClr val="D3D3D3"/>
                </a:solidFill>
                <a:effectLst/>
                <a:latin typeface="Droid Sans Mono"/>
              </a:rPr>
              <a:t>::</a:t>
            </a:r>
            <a:r>
              <a:rPr kumimoji="0" lang="en-US" altLang="en-US" b="0" i="0" u="none" strike="noStrike" cap="none" normalizeH="0" baseline="0">
                <a:ln>
                  <a:noFill/>
                </a:ln>
                <a:solidFill>
                  <a:srgbClr val="E6C07B"/>
                </a:solidFill>
                <a:effectLst/>
                <a:latin typeface="Droid Sans Mono"/>
              </a:rPr>
              <a:t>vector</a:t>
            </a:r>
            <a:r>
              <a:rPr kumimoji="0" lang="en-US" altLang="en-US" b="0" i="0" u="none" strike="noStrike" cap="none" normalizeH="0" baseline="0">
                <a:ln>
                  <a:noFill/>
                </a:ln>
                <a:solidFill>
                  <a:srgbClr val="D3D3D3"/>
                </a:solidFill>
                <a:effectLst/>
                <a:latin typeface="Droid Sans Mono"/>
              </a:rPr>
              <a:t>&lt;T&gt; </a:t>
            </a:r>
            <a:r>
              <a:rPr kumimoji="0" lang="en-US" altLang="en-US" b="0" i="0" u="none" strike="noStrike" cap="none" normalizeH="0" baseline="0" err="1">
                <a:ln>
                  <a:noFill/>
                </a:ln>
                <a:solidFill>
                  <a:srgbClr val="D3D3D3"/>
                </a:solidFill>
                <a:effectLst/>
                <a:latin typeface="Droid Sans Mono"/>
              </a:rPr>
              <a:t>vector_name</a:t>
            </a:r>
            <a:r>
              <a:rPr kumimoji="0" lang="en-US" altLang="en-US" b="0" i="0" u="none" strike="noStrike" cap="none" normalizeH="0" baseline="0">
                <a:ln>
                  <a:noFill/>
                </a:ln>
                <a:solidFill>
                  <a:srgbClr val="D3D3D3"/>
                </a:solidFill>
                <a:effectLst/>
                <a:latin typeface="Droid Sans Mono"/>
              </a:rPr>
              <a:t>;</a:t>
            </a:r>
            <a:r>
              <a:rPr lang="en-US" altLang="en-US" sz="1050"/>
              <a:t> </a:t>
            </a:r>
            <a:endParaRPr lang="en-US" altLang="en-US" sz="3000"/>
          </a:p>
        </p:txBody>
      </p:sp>
      <p:sp>
        <p:nvSpPr>
          <p:cNvPr id="5" name="TextBox 4">
            <a:extLst>
              <a:ext uri="{FF2B5EF4-FFF2-40B4-BE49-F238E27FC236}">
                <a16:creationId xmlns:a16="http://schemas.microsoft.com/office/drawing/2014/main" id="{81E63AA4-3E18-8A9B-692D-37EF9E547D0D}"/>
              </a:ext>
            </a:extLst>
          </p:cNvPr>
          <p:cNvSpPr txBox="1"/>
          <p:nvPr/>
        </p:nvSpPr>
        <p:spPr>
          <a:xfrm>
            <a:off x="531845" y="1527273"/>
            <a:ext cx="4842588" cy="415498"/>
          </a:xfrm>
          <a:prstGeom prst="rect">
            <a:avLst/>
          </a:prstGeom>
          <a:noFill/>
        </p:spPr>
        <p:txBody>
          <a:bodyPr wrap="square" rtlCol="0">
            <a:spAutoFit/>
          </a:bodyPr>
          <a:lstStyle/>
          <a:p>
            <a:r>
              <a:rPr lang="en-US" sz="2100" b="1"/>
              <a:t>Vector Declarations &amp; Initializations</a:t>
            </a:r>
          </a:p>
        </p:txBody>
      </p:sp>
      <p:sp>
        <p:nvSpPr>
          <p:cNvPr id="6" name="Rectangle 2">
            <a:extLst>
              <a:ext uri="{FF2B5EF4-FFF2-40B4-BE49-F238E27FC236}">
                <a16:creationId xmlns:a16="http://schemas.microsoft.com/office/drawing/2014/main" id="{37FEE70C-333F-A43B-2B37-9466917D3B07}"/>
              </a:ext>
            </a:extLst>
          </p:cNvPr>
          <p:cNvSpPr>
            <a:spLocks noChangeArrowheads="1"/>
          </p:cNvSpPr>
          <p:nvPr/>
        </p:nvSpPr>
        <p:spPr bwMode="auto">
          <a:xfrm>
            <a:off x="4753075" y="2931269"/>
            <a:ext cx="1721498" cy="553998"/>
          </a:xfrm>
          <a:prstGeom prst="rect">
            <a:avLst/>
          </a:prstGeom>
          <a:solidFill>
            <a:srgbClr val="383B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a:r>
              <a:rPr kumimoji="0" lang="en-US" altLang="en-US" b="0" i="0" u="none" strike="noStrike" cap="none" normalizeH="0" baseline="0">
                <a:ln>
                  <a:noFill/>
                </a:ln>
                <a:solidFill>
                  <a:srgbClr val="E6C07B"/>
                </a:solidFill>
                <a:effectLst/>
                <a:latin typeface="Droid Sans Mono"/>
              </a:rPr>
              <a:t>vector</a:t>
            </a:r>
            <a:r>
              <a:rPr kumimoji="0" lang="en-US" altLang="en-US" b="0" i="0" u="none" strike="noStrike" cap="none" normalizeH="0" baseline="0">
                <a:ln>
                  <a:noFill/>
                </a:ln>
                <a:solidFill>
                  <a:srgbClr val="D3D3D3"/>
                </a:solidFill>
                <a:effectLst/>
                <a:latin typeface="Droid Sans Mono"/>
              </a:rPr>
              <a:t>&lt;</a:t>
            </a:r>
            <a:r>
              <a:rPr kumimoji="0" lang="en-US" altLang="en-US" b="0" i="0" u="none" strike="noStrike" cap="none" normalizeH="0" baseline="0">
                <a:ln>
                  <a:noFill/>
                </a:ln>
                <a:solidFill>
                  <a:srgbClr val="C678DD"/>
                </a:solidFill>
                <a:effectLst/>
                <a:latin typeface="Droid Sans Mono"/>
              </a:rPr>
              <a:t>int</a:t>
            </a:r>
            <a:r>
              <a:rPr kumimoji="0" lang="en-US" altLang="en-US" b="0" i="0" u="none" strike="noStrike" cap="none" normalizeH="0" baseline="0">
                <a:ln>
                  <a:noFill/>
                </a:ln>
                <a:solidFill>
                  <a:srgbClr val="D3D3D3"/>
                </a:solidFill>
                <a:effectLst/>
                <a:latin typeface="Droid Sans Mono"/>
              </a:rPr>
              <a:t>&gt; num;</a:t>
            </a:r>
            <a:r>
              <a:rPr lang="en-US" altLang="en-US" sz="1050"/>
              <a:t> </a:t>
            </a:r>
            <a:endParaRPr lang="en-US" altLang="en-US" sz="3000"/>
          </a:p>
        </p:txBody>
      </p:sp>
      <p:pic>
        <p:nvPicPr>
          <p:cNvPr id="8" name="Picture 7">
            <a:extLst>
              <a:ext uri="{FF2B5EF4-FFF2-40B4-BE49-F238E27FC236}">
                <a16:creationId xmlns:a16="http://schemas.microsoft.com/office/drawing/2014/main" id="{BFC379BA-24F7-DADB-99C1-4A6439DDF4DD}"/>
              </a:ext>
            </a:extLst>
          </p:cNvPr>
          <p:cNvPicPr>
            <a:picLocks noChangeAspect="1"/>
          </p:cNvPicPr>
          <p:nvPr/>
        </p:nvPicPr>
        <p:blipFill>
          <a:blip r:embed="rId2"/>
          <a:stretch>
            <a:fillRect/>
          </a:stretch>
        </p:blipFill>
        <p:spPr>
          <a:xfrm>
            <a:off x="696295" y="3649733"/>
            <a:ext cx="3243263" cy="1464469"/>
          </a:xfrm>
          <a:prstGeom prst="rect">
            <a:avLst/>
          </a:prstGeom>
        </p:spPr>
      </p:pic>
      <p:pic>
        <p:nvPicPr>
          <p:cNvPr id="10" name="Picture 9">
            <a:extLst>
              <a:ext uri="{FF2B5EF4-FFF2-40B4-BE49-F238E27FC236}">
                <a16:creationId xmlns:a16="http://schemas.microsoft.com/office/drawing/2014/main" id="{8865F0B0-01A2-0437-440D-9ECFEF5FDD89}"/>
              </a:ext>
            </a:extLst>
          </p:cNvPr>
          <p:cNvPicPr>
            <a:picLocks noChangeAspect="1"/>
          </p:cNvPicPr>
          <p:nvPr/>
        </p:nvPicPr>
        <p:blipFill rotWithShape="1">
          <a:blip r:embed="rId3"/>
          <a:srcRect b="75762"/>
          <a:stretch/>
        </p:blipFill>
        <p:spPr>
          <a:xfrm>
            <a:off x="4753075" y="3649733"/>
            <a:ext cx="3550444" cy="554090"/>
          </a:xfrm>
          <a:prstGeom prst="rect">
            <a:avLst/>
          </a:prstGeom>
        </p:spPr>
      </p:pic>
      <p:pic>
        <p:nvPicPr>
          <p:cNvPr id="12" name="Picture 11">
            <a:extLst>
              <a:ext uri="{FF2B5EF4-FFF2-40B4-BE49-F238E27FC236}">
                <a16:creationId xmlns:a16="http://schemas.microsoft.com/office/drawing/2014/main" id="{B243BE45-895F-5CC4-D099-FD69DABEB732}"/>
              </a:ext>
            </a:extLst>
          </p:cNvPr>
          <p:cNvPicPr>
            <a:picLocks noChangeAspect="1"/>
          </p:cNvPicPr>
          <p:nvPr/>
        </p:nvPicPr>
        <p:blipFill rotWithShape="1">
          <a:blip r:embed="rId3"/>
          <a:srcRect t="75762"/>
          <a:stretch/>
        </p:blipFill>
        <p:spPr>
          <a:xfrm>
            <a:off x="4753075" y="4485763"/>
            <a:ext cx="3550444" cy="554090"/>
          </a:xfrm>
          <a:prstGeom prst="rect">
            <a:avLst/>
          </a:prstGeom>
        </p:spPr>
      </p:pic>
      <p:sp>
        <p:nvSpPr>
          <p:cNvPr id="2" name="Rectangle 1">
            <a:extLst>
              <a:ext uri="{FF2B5EF4-FFF2-40B4-BE49-F238E27FC236}">
                <a16:creationId xmlns:a16="http://schemas.microsoft.com/office/drawing/2014/main" id="{6F79496B-CB76-7E73-8A3C-A98FF2015835}"/>
              </a:ext>
            </a:extLst>
          </p:cNvPr>
          <p:cNvSpPr>
            <a:spLocks noChangeArrowheads="1"/>
          </p:cNvSpPr>
          <p:nvPr/>
        </p:nvSpPr>
        <p:spPr bwMode="auto">
          <a:xfrm>
            <a:off x="3223727" y="2337613"/>
            <a:ext cx="1870788" cy="276999"/>
          </a:xfrm>
          <a:prstGeom prst="rect">
            <a:avLst/>
          </a:prstGeom>
          <a:solidFill>
            <a:srgbClr val="383B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a:r>
              <a:rPr kumimoji="0" lang="en-US" altLang="en-US" b="0" i="0" u="none" strike="noStrike" cap="none" normalizeH="0" baseline="0">
                <a:ln>
                  <a:noFill/>
                </a:ln>
                <a:solidFill>
                  <a:srgbClr val="61AEEE"/>
                </a:solidFill>
                <a:effectLst/>
                <a:latin typeface="Droid Sans Mono"/>
              </a:rPr>
              <a:t>#include </a:t>
            </a:r>
            <a:r>
              <a:rPr kumimoji="0" lang="en-US" altLang="en-US" b="0" i="0" u="none" strike="noStrike" cap="none" normalizeH="0" baseline="0">
                <a:ln>
                  <a:noFill/>
                </a:ln>
                <a:solidFill>
                  <a:srgbClr val="98C379"/>
                </a:solidFill>
                <a:effectLst/>
                <a:latin typeface="Droid Sans Mono"/>
              </a:rPr>
              <a:t>&lt;vector&gt;</a:t>
            </a:r>
            <a:r>
              <a:rPr lang="en-US" altLang="en-US" sz="1050"/>
              <a:t> </a:t>
            </a:r>
            <a:endParaRPr lang="en-US" altLang="en-US" sz="3000"/>
          </a:p>
        </p:txBody>
      </p:sp>
      <p:sp>
        <p:nvSpPr>
          <p:cNvPr id="9" name="Title 8">
            <a:extLst>
              <a:ext uri="{FF2B5EF4-FFF2-40B4-BE49-F238E27FC236}">
                <a16:creationId xmlns:a16="http://schemas.microsoft.com/office/drawing/2014/main" id="{8D70FB9A-E302-A04F-8343-441356C01AA1}"/>
              </a:ext>
            </a:extLst>
          </p:cNvPr>
          <p:cNvSpPr>
            <a:spLocks noGrp="1"/>
          </p:cNvSpPr>
          <p:nvPr>
            <p:ph type="title"/>
          </p:nvPr>
        </p:nvSpPr>
        <p:spPr/>
        <p:txBody>
          <a:bodyPr/>
          <a:lstStyle/>
          <a:p>
            <a:endParaRPr lang="en-US"/>
          </a:p>
        </p:txBody>
      </p:sp>
      <p:sp>
        <p:nvSpPr>
          <p:cNvPr id="11" name="Content Placeholder 10">
            <a:extLst>
              <a:ext uri="{FF2B5EF4-FFF2-40B4-BE49-F238E27FC236}">
                <a16:creationId xmlns:a16="http://schemas.microsoft.com/office/drawing/2014/main" id="{07E98930-62D5-C281-899F-B1D9E72D5C19}"/>
              </a:ext>
            </a:extLst>
          </p:cNvPr>
          <p:cNvSpPr>
            <a:spLocks noGrp="1"/>
          </p:cNvSpPr>
          <p:nvPr>
            <p:ph idx="1"/>
          </p:nvPr>
        </p:nvSpPr>
        <p:spPr/>
        <p:txBody>
          <a:bodyPr/>
          <a:lstStyle/>
          <a:p>
            <a:endParaRPr lang="en-US"/>
          </a:p>
        </p:txBody>
      </p:sp>
      <p:sp>
        <p:nvSpPr>
          <p:cNvPr id="13" name="Slide Number Placeholder 12">
            <a:extLst>
              <a:ext uri="{FF2B5EF4-FFF2-40B4-BE49-F238E27FC236}">
                <a16:creationId xmlns:a16="http://schemas.microsoft.com/office/drawing/2014/main" id="{D2A2E79B-699B-85BB-B1F1-8C8848DA9129}"/>
              </a:ext>
            </a:extLst>
          </p:cNvPr>
          <p:cNvSpPr>
            <a:spLocks noGrp="1"/>
          </p:cNvSpPr>
          <p:nvPr>
            <p:ph type="sldNum" sz="quarter" idx="12"/>
          </p:nvPr>
        </p:nvSpPr>
        <p:spPr/>
        <p:txBody>
          <a:bodyPr/>
          <a:lstStyle/>
          <a:p>
            <a:pPr>
              <a:defRPr/>
            </a:pPr>
            <a:fld id="{3BCD043E-18EE-4329-B170-C1986EF343FC}" type="slidenum">
              <a:rPr lang="en-US" smtClean="0"/>
              <a:pPr>
                <a:defRPr/>
              </a:pPr>
              <a:t>117</a:t>
            </a:fld>
            <a:endParaRPr lang="en-US"/>
          </a:p>
        </p:txBody>
      </p:sp>
    </p:spTree>
    <p:extLst>
      <p:ext uri="{BB962C8B-B14F-4D97-AF65-F5344CB8AC3E}">
        <p14:creationId xmlns:p14="http://schemas.microsoft.com/office/powerpoint/2010/main" val="35650980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46C98EC6-0A3F-9D3A-0254-A0E1C157C632}"/>
              </a:ext>
            </a:extLst>
          </p:cNvPr>
          <p:cNvSpPr>
            <a:spLocks noChangeArrowheads="1"/>
          </p:cNvSpPr>
          <p:nvPr/>
        </p:nvSpPr>
        <p:spPr bwMode="auto">
          <a:xfrm>
            <a:off x="2231606" y="93110"/>
            <a:ext cx="5869877" cy="6647974"/>
          </a:xfrm>
          <a:prstGeom prst="rect">
            <a:avLst/>
          </a:prstGeom>
          <a:solidFill>
            <a:srgbClr val="383B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a:r>
              <a:rPr kumimoji="0" lang="en-US" altLang="en-US" b="0" i="0" u="none" strike="noStrike" cap="none" normalizeH="0" baseline="0">
                <a:ln>
                  <a:noFill/>
                </a:ln>
                <a:solidFill>
                  <a:srgbClr val="61AEEE"/>
                </a:solidFill>
                <a:effectLst/>
                <a:latin typeface="Droid Sans Mono"/>
              </a:rPr>
              <a:t>#include </a:t>
            </a:r>
            <a:r>
              <a:rPr kumimoji="0" lang="en-US" altLang="en-US" b="0" i="0" u="none" strike="noStrike" cap="none" normalizeH="0" baseline="0">
                <a:ln>
                  <a:noFill/>
                </a:ln>
                <a:solidFill>
                  <a:srgbClr val="98C379"/>
                </a:solidFill>
                <a:effectLst/>
                <a:latin typeface="Droid Sans Mono"/>
              </a:rPr>
              <a:t>&lt;iostream&gt;</a:t>
            </a:r>
          </a:p>
          <a:p>
            <a:pPr defTabSz="685800"/>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61AEEE"/>
                </a:solidFill>
                <a:effectLst/>
                <a:latin typeface="Droid Sans Mono"/>
              </a:rPr>
              <a:t>#include </a:t>
            </a:r>
            <a:r>
              <a:rPr kumimoji="0" lang="en-US" altLang="en-US" b="0" i="0" u="none" strike="noStrike" cap="none" normalizeH="0" baseline="0">
                <a:ln>
                  <a:noFill/>
                </a:ln>
                <a:solidFill>
                  <a:srgbClr val="98C379"/>
                </a:solidFill>
                <a:effectLst/>
                <a:latin typeface="Droid Sans Mono"/>
              </a:rPr>
              <a:t>&lt;vector&gt;</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a:ln>
                  <a:noFill/>
                </a:ln>
                <a:solidFill>
                  <a:srgbClr val="C678DD"/>
                </a:solidFill>
                <a:effectLst/>
                <a:latin typeface="Droid Sans Mono"/>
              </a:rPr>
              <a:t>using</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C678DD"/>
                </a:solidFill>
                <a:effectLst/>
                <a:latin typeface="Droid Sans Mono"/>
              </a:rPr>
              <a:t>namespace</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E6C07B"/>
                </a:solidFill>
                <a:effectLst/>
                <a:latin typeface="Droid Sans Mono"/>
              </a:rPr>
              <a:t>std</a:t>
            </a:r>
            <a:r>
              <a:rPr kumimoji="0" lang="en-US" altLang="en-US" b="0" i="0" u="none" strike="noStrike" cap="none" normalizeH="0" baseline="0">
                <a:ln>
                  <a:noFill/>
                </a:ln>
                <a:solidFill>
                  <a:srgbClr val="D3D3D3"/>
                </a:solidFill>
                <a:effectLst/>
                <a:latin typeface="Droid Sans Mono"/>
              </a:rPr>
              <a:t>; </a:t>
            </a:r>
          </a:p>
          <a:p>
            <a:pPr defTabSz="685800"/>
            <a:endParaRPr lang="en-US" altLang="en-US">
              <a:solidFill>
                <a:srgbClr val="D3D3D3"/>
              </a:solidFill>
              <a:latin typeface="Droid Sans Mono"/>
            </a:endParaRPr>
          </a:p>
          <a:p>
            <a:pPr defTabSz="685800"/>
            <a:r>
              <a:rPr kumimoji="0" lang="en-US" altLang="en-US" b="0" i="0" u="none" strike="noStrike" cap="none" normalizeH="0" baseline="0">
                <a:ln>
                  <a:noFill/>
                </a:ln>
                <a:solidFill>
                  <a:srgbClr val="C678DD"/>
                </a:solidFill>
                <a:effectLst/>
                <a:latin typeface="Droid Sans Mono"/>
              </a:rPr>
              <a:t>int</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61AEEE"/>
                </a:solidFill>
                <a:effectLst/>
                <a:latin typeface="Droid Sans Mono"/>
              </a:rPr>
              <a:t>main</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a:ln>
                  <a:noFill/>
                </a:ln>
                <a:solidFill>
                  <a:srgbClr val="E6C07B"/>
                </a:solidFill>
                <a:effectLst/>
                <a:latin typeface="Droid Sans Mono"/>
              </a:rPr>
              <a:t>vector</a:t>
            </a:r>
            <a:r>
              <a:rPr kumimoji="0" lang="en-US" altLang="en-US" b="0" i="0" u="none" strike="noStrike" cap="none" normalizeH="0" baseline="0">
                <a:ln>
                  <a:noFill/>
                </a:ln>
                <a:solidFill>
                  <a:srgbClr val="D3D3D3"/>
                </a:solidFill>
                <a:effectLst/>
                <a:latin typeface="Droid Sans Mono"/>
              </a:rPr>
              <a:t>&lt;</a:t>
            </a:r>
            <a:r>
              <a:rPr kumimoji="0" lang="en-US" altLang="en-US" b="0" i="0" u="none" strike="noStrike" cap="none" normalizeH="0" baseline="0">
                <a:ln>
                  <a:noFill/>
                </a:ln>
                <a:solidFill>
                  <a:srgbClr val="C678DD"/>
                </a:solidFill>
                <a:effectLst/>
                <a:latin typeface="Droid Sans Mono"/>
              </a:rPr>
              <a:t>int</a:t>
            </a:r>
            <a:r>
              <a:rPr kumimoji="0" lang="en-US" altLang="en-US" b="0" i="0" u="none" strike="noStrike" cap="none" normalizeH="0" baseline="0">
                <a:ln>
                  <a:noFill/>
                </a:ln>
                <a:solidFill>
                  <a:srgbClr val="D3D3D3"/>
                </a:solidFill>
                <a:effectLst/>
                <a:latin typeface="Droid Sans Mono"/>
              </a:rPr>
              <a:t>&gt; vector1 = {</a:t>
            </a:r>
            <a:r>
              <a:rPr kumimoji="0" lang="en-US" altLang="en-US" b="0" i="0" u="none" strike="noStrike" cap="none" normalizeH="0" baseline="0">
                <a:ln>
                  <a:noFill/>
                </a:ln>
                <a:solidFill>
                  <a:srgbClr val="D19A66"/>
                </a:solidFill>
                <a:effectLst/>
                <a:latin typeface="Droid Sans Mono"/>
              </a:rPr>
              <a:t>1</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D19A66"/>
                </a:solidFill>
                <a:effectLst/>
                <a:latin typeface="Droid Sans Mono"/>
              </a:rPr>
              <a:t>2</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D19A66"/>
                </a:solidFill>
                <a:effectLst/>
                <a:latin typeface="Droid Sans Mono"/>
              </a:rPr>
              <a:t>3</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D19A66"/>
                </a:solidFill>
                <a:effectLst/>
                <a:latin typeface="Droid Sans Mono"/>
              </a:rPr>
              <a:t>4</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D19A66"/>
                </a:solidFill>
                <a:effectLst/>
                <a:latin typeface="Droid Sans Mono"/>
              </a:rPr>
              <a:t>5</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FFDDBE"/>
                </a:solidFill>
                <a:effectLst/>
                <a:latin typeface="Droid Sans Mono"/>
              </a:rPr>
              <a:t>// initializer list</a:t>
            </a:r>
            <a:r>
              <a:rPr kumimoji="0" lang="en-US" altLang="en-US" b="0" i="0" u="none" strike="noStrike" cap="none" normalizeH="0" baseline="0">
                <a:ln>
                  <a:noFill/>
                </a:ln>
                <a:solidFill>
                  <a:srgbClr val="D3D3D3"/>
                </a:solidFill>
                <a:effectLst/>
                <a:latin typeface="Droid Sans Mono"/>
              </a:rPr>
              <a:t> </a:t>
            </a:r>
          </a:p>
          <a:p>
            <a:pPr eaLnBrk="0" fontAlgn="base" hangingPunct="0">
              <a:spcBef>
                <a:spcPct val="0"/>
              </a:spcBef>
              <a:spcAft>
                <a:spcPct val="0"/>
              </a:spcAft>
            </a:pPr>
            <a:r>
              <a:rPr kumimoji="0" lang="en-US" altLang="en-US" b="0" i="0" u="none" strike="noStrike" cap="none" normalizeH="0" baseline="0">
                <a:ln>
                  <a:noFill/>
                </a:ln>
                <a:solidFill>
                  <a:srgbClr val="E6C07B"/>
                </a:solidFill>
                <a:effectLst/>
                <a:latin typeface="Droid Sans Mono"/>
              </a:rPr>
              <a:t>vector</a:t>
            </a:r>
            <a:r>
              <a:rPr kumimoji="0" lang="en-US" altLang="en-US" b="0" i="0" u="none" strike="noStrike" cap="none" normalizeH="0" baseline="0">
                <a:ln>
                  <a:noFill/>
                </a:ln>
                <a:solidFill>
                  <a:srgbClr val="D3D3D3"/>
                </a:solidFill>
                <a:effectLst/>
                <a:latin typeface="Droid Sans Mono"/>
              </a:rPr>
              <a:t>&lt;</a:t>
            </a:r>
            <a:r>
              <a:rPr kumimoji="0" lang="en-US" altLang="en-US" b="0" i="0" u="none" strike="noStrike" cap="none" normalizeH="0" baseline="0">
                <a:ln>
                  <a:noFill/>
                </a:ln>
                <a:solidFill>
                  <a:srgbClr val="C678DD"/>
                </a:solidFill>
                <a:effectLst/>
                <a:latin typeface="Droid Sans Mono"/>
              </a:rPr>
              <a:t>int</a:t>
            </a:r>
            <a:r>
              <a:rPr kumimoji="0" lang="en-US" altLang="en-US" b="0" i="0" u="none" strike="noStrike" cap="none" normalizeH="0" baseline="0">
                <a:ln>
                  <a:noFill/>
                </a:ln>
                <a:solidFill>
                  <a:srgbClr val="D3D3D3"/>
                </a:solidFill>
                <a:effectLst/>
                <a:latin typeface="Droid Sans Mono"/>
              </a:rPr>
              <a:t>&gt; vector2{</a:t>
            </a:r>
            <a:r>
              <a:rPr kumimoji="0" lang="en-US" altLang="en-US" b="0" i="0" u="none" strike="noStrike" cap="none" normalizeH="0" baseline="0">
                <a:ln>
                  <a:noFill/>
                </a:ln>
                <a:solidFill>
                  <a:srgbClr val="D19A66"/>
                </a:solidFill>
                <a:effectLst/>
                <a:latin typeface="Droid Sans Mono"/>
              </a:rPr>
              <a:t>6</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D19A66"/>
                </a:solidFill>
                <a:effectLst/>
                <a:latin typeface="Droid Sans Mono"/>
              </a:rPr>
              <a:t>7</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D19A66"/>
                </a:solidFill>
                <a:effectLst/>
                <a:latin typeface="Droid Sans Mono"/>
              </a:rPr>
              <a:t>8</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D19A66"/>
                </a:solidFill>
                <a:effectLst/>
                <a:latin typeface="Droid Sans Mono"/>
              </a:rPr>
              <a:t>9</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D19A66"/>
                </a:solidFill>
                <a:effectLst/>
                <a:latin typeface="Droid Sans Mono"/>
              </a:rPr>
              <a:t>10</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FFDDBE"/>
                </a:solidFill>
                <a:effectLst/>
                <a:latin typeface="Droid Sans Mono"/>
              </a:rPr>
              <a:t>// uniform initialization</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a:ln>
                  <a:noFill/>
                </a:ln>
                <a:solidFill>
                  <a:srgbClr val="E6C07B"/>
                </a:solidFill>
                <a:effectLst/>
                <a:latin typeface="Droid Sans Mono"/>
              </a:rPr>
              <a:t>vector</a:t>
            </a:r>
            <a:r>
              <a:rPr kumimoji="0" lang="en-US" altLang="en-US" b="0" i="0" u="none" strike="noStrike" cap="none" normalizeH="0" baseline="0">
                <a:ln>
                  <a:noFill/>
                </a:ln>
                <a:solidFill>
                  <a:srgbClr val="D3D3D3"/>
                </a:solidFill>
                <a:effectLst/>
                <a:latin typeface="Droid Sans Mono"/>
              </a:rPr>
              <a:t>&lt;</a:t>
            </a:r>
            <a:r>
              <a:rPr kumimoji="0" lang="en-US" altLang="en-US" b="0" i="0" u="none" strike="noStrike" cap="none" normalizeH="0" baseline="0">
                <a:ln>
                  <a:noFill/>
                </a:ln>
                <a:solidFill>
                  <a:srgbClr val="C678DD"/>
                </a:solidFill>
                <a:effectLst/>
                <a:latin typeface="Droid Sans Mono"/>
              </a:rPr>
              <a:t>int</a:t>
            </a:r>
            <a:r>
              <a:rPr kumimoji="0" lang="en-US" altLang="en-US" b="0" i="0" u="none" strike="noStrike" cap="none" normalizeH="0" baseline="0">
                <a:ln>
                  <a:noFill/>
                </a:ln>
                <a:solidFill>
                  <a:srgbClr val="D3D3D3"/>
                </a:solidFill>
                <a:effectLst/>
                <a:latin typeface="Droid Sans Mono"/>
              </a:rPr>
              <a:t>&gt; </a:t>
            </a:r>
            <a:r>
              <a:rPr kumimoji="0" lang="en-US" altLang="en-US" b="0" i="0" u="none" strike="noStrike" cap="none" normalizeH="0" baseline="0">
                <a:ln>
                  <a:noFill/>
                </a:ln>
                <a:solidFill>
                  <a:srgbClr val="61AEEE"/>
                </a:solidFill>
                <a:effectLst/>
                <a:latin typeface="Droid Sans Mono"/>
              </a:rPr>
              <a:t>vector3</a:t>
            </a:r>
            <a:r>
              <a:rPr kumimoji="0" lang="en-US" altLang="en-US" b="0" i="0" u="none" strike="noStrike" cap="none" normalizeH="0" baseline="0">
                <a:ln>
                  <a:noFill/>
                </a:ln>
                <a:solidFill>
                  <a:srgbClr val="D3D3D3"/>
                </a:solidFill>
                <a:effectLst/>
                <a:latin typeface="Droid Sans Mono"/>
              </a:rPr>
              <a:t>(</a:t>
            </a:r>
            <a:r>
              <a:rPr kumimoji="0" lang="en-US" altLang="en-US" b="0" i="0" u="none" strike="noStrike" cap="none" normalizeH="0" baseline="0">
                <a:ln>
                  <a:noFill/>
                </a:ln>
                <a:solidFill>
                  <a:srgbClr val="D19A66"/>
                </a:solidFill>
                <a:effectLst/>
                <a:latin typeface="Droid Sans Mono"/>
              </a:rPr>
              <a:t>5</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D19A66"/>
                </a:solidFill>
                <a:effectLst/>
                <a:latin typeface="Droid Sans Mono"/>
              </a:rPr>
              <a:t>12</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FFDDBE"/>
                </a:solidFill>
                <a:effectLst/>
                <a:latin typeface="Droid Sans Mono"/>
              </a:rPr>
              <a:t>// method 3</a:t>
            </a:r>
          </a:p>
          <a:p>
            <a:pPr defTabSz="685800"/>
            <a:endParaRPr kumimoji="0" lang="en-US" altLang="en-US" b="0" i="0" u="none" strike="noStrike" cap="none" normalizeH="0" baseline="0">
              <a:ln>
                <a:noFill/>
              </a:ln>
              <a:solidFill>
                <a:srgbClr val="FFDDBE"/>
              </a:solidFill>
              <a:effectLst/>
              <a:latin typeface="Droid Sans Mono"/>
            </a:endParaRPr>
          </a:p>
          <a:p>
            <a:pPr defTabSz="685800"/>
            <a:r>
              <a:rPr kumimoji="0" lang="en-US" altLang="en-US" b="0" i="0" u="none" strike="noStrike" cap="none" normalizeH="0" baseline="0" err="1">
                <a:ln>
                  <a:noFill/>
                </a:ln>
                <a:solidFill>
                  <a:srgbClr val="E6C07B"/>
                </a:solidFill>
                <a:effectLst/>
                <a:latin typeface="Droid Sans Mono"/>
              </a:rPr>
              <a:t>cout</a:t>
            </a:r>
            <a:r>
              <a:rPr kumimoji="0" lang="en-US" altLang="en-US" b="0" i="0" u="none" strike="noStrike" cap="none" normalizeH="0" baseline="0">
                <a:ln>
                  <a:noFill/>
                </a:ln>
                <a:solidFill>
                  <a:srgbClr val="D3D3D3"/>
                </a:solidFill>
                <a:effectLst/>
                <a:latin typeface="Droid Sans Mono"/>
              </a:rPr>
              <a:t> &lt;&lt; </a:t>
            </a:r>
            <a:r>
              <a:rPr kumimoji="0" lang="en-US" altLang="en-US" b="0" i="0" u="none" strike="noStrike" cap="none" normalizeH="0" baseline="0">
                <a:ln>
                  <a:noFill/>
                </a:ln>
                <a:solidFill>
                  <a:srgbClr val="98C379"/>
                </a:solidFill>
                <a:effectLst/>
                <a:latin typeface="Droid Sans Mono"/>
              </a:rPr>
              <a:t>"vector1 = "</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a:ln>
                  <a:noFill/>
                </a:ln>
                <a:solidFill>
                  <a:srgbClr val="FFDDBE"/>
                </a:solidFill>
                <a:effectLst/>
                <a:latin typeface="Droid Sans Mono"/>
              </a:rPr>
              <a:t>// ranged loop</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a:ln>
                  <a:noFill/>
                </a:ln>
                <a:solidFill>
                  <a:srgbClr val="C678DD"/>
                </a:solidFill>
                <a:effectLst/>
                <a:latin typeface="Droid Sans Mono"/>
              </a:rPr>
              <a:t>for</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C678DD"/>
                </a:solidFill>
                <a:effectLst/>
                <a:latin typeface="Droid Sans Mono"/>
              </a:rPr>
              <a:t>int</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err="1">
                <a:ln>
                  <a:noFill/>
                </a:ln>
                <a:solidFill>
                  <a:srgbClr val="D3D3D3"/>
                </a:solidFill>
                <a:effectLst/>
                <a:latin typeface="Droid Sans Mono"/>
              </a:rPr>
              <a:t>i</a:t>
            </a:r>
            <a:r>
              <a:rPr kumimoji="0" lang="en-US" altLang="en-US" b="0" i="0" u="none" strike="noStrike" cap="none" normalizeH="0" baseline="0">
                <a:ln>
                  <a:noFill/>
                </a:ln>
                <a:solidFill>
                  <a:srgbClr val="D3D3D3"/>
                </a:solidFill>
                <a:effectLst/>
                <a:latin typeface="Droid Sans Mono"/>
              </a:rPr>
              <a:t> : vector1) </a:t>
            </a:r>
          </a:p>
          <a:p>
            <a:pPr defTabSz="685800"/>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err="1">
                <a:ln>
                  <a:noFill/>
                </a:ln>
                <a:solidFill>
                  <a:srgbClr val="E6C07B"/>
                </a:solidFill>
                <a:effectLst/>
                <a:latin typeface="Droid Sans Mono"/>
              </a:rPr>
              <a:t>cout</a:t>
            </a:r>
            <a:r>
              <a:rPr kumimoji="0" lang="en-US" altLang="en-US" b="0" i="0" u="none" strike="noStrike" cap="none" normalizeH="0" baseline="0">
                <a:ln>
                  <a:noFill/>
                </a:ln>
                <a:solidFill>
                  <a:srgbClr val="D3D3D3"/>
                </a:solidFill>
                <a:effectLst/>
                <a:latin typeface="Droid Sans Mono"/>
              </a:rPr>
              <a:t> &lt;&lt; </a:t>
            </a:r>
            <a:r>
              <a:rPr kumimoji="0" lang="en-US" altLang="en-US" b="0" i="0" u="none" strike="noStrike" cap="none" normalizeH="0" baseline="0" err="1">
                <a:ln>
                  <a:noFill/>
                </a:ln>
                <a:solidFill>
                  <a:srgbClr val="D3D3D3"/>
                </a:solidFill>
                <a:effectLst/>
                <a:latin typeface="Droid Sans Mono"/>
              </a:rPr>
              <a:t>i</a:t>
            </a:r>
            <a:r>
              <a:rPr kumimoji="0" lang="en-US" altLang="en-US" b="0" i="0" u="none" strike="noStrike" cap="none" normalizeH="0" baseline="0">
                <a:ln>
                  <a:noFill/>
                </a:ln>
                <a:solidFill>
                  <a:srgbClr val="D3D3D3"/>
                </a:solidFill>
                <a:effectLst/>
                <a:latin typeface="Droid Sans Mono"/>
              </a:rPr>
              <a:t> &lt;&lt; </a:t>
            </a:r>
            <a:r>
              <a:rPr kumimoji="0" lang="en-US" altLang="en-US" b="0" i="0" u="none" strike="noStrike" cap="none" normalizeH="0" baseline="0">
                <a:ln>
                  <a:noFill/>
                </a:ln>
                <a:solidFill>
                  <a:srgbClr val="98C379"/>
                </a:solidFill>
                <a:effectLst/>
                <a:latin typeface="Droid Sans Mono"/>
              </a:rPr>
              <a:t>" "</a:t>
            </a:r>
            <a:r>
              <a:rPr kumimoji="0" lang="en-US" altLang="en-US" b="0" i="0" u="none" strike="noStrike" cap="none" normalizeH="0" baseline="0">
                <a:ln>
                  <a:noFill/>
                </a:ln>
                <a:solidFill>
                  <a:srgbClr val="D3D3D3"/>
                </a:solidFill>
                <a:effectLst/>
                <a:latin typeface="Droid Sans Mono"/>
              </a:rPr>
              <a:t>; }</a:t>
            </a:r>
          </a:p>
          <a:p>
            <a:pPr defTabSz="685800"/>
            <a:endParaRPr kumimoji="0" lang="en-US" altLang="en-US" b="0" i="0" u="none" strike="noStrike" cap="none" normalizeH="0" baseline="0">
              <a:ln>
                <a:noFill/>
              </a:ln>
              <a:solidFill>
                <a:srgbClr val="D3D3D3"/>
              </a:solidFill>
              <a:effectLst/>
              <a:latin typeface="Droid Sans Mono"/>
            </a:endParaRPr>
          </a:p>
          <a:p>
            <a:pPr defTabSz="685800"/>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err="1">
                <a:ln>
                  <a:noFill/>
                </a:ln>
                <a:solidFill>
                  <a:srgbClr val="E6C07B"/>
                </a:solidFill>
                <a:effectLst/>
                <a:latin typeface="Droid Sans Mono"/>
              </a:rPr>
              <a:t>cout</a:t>
            </a:r>
            <a:r>
              <a:rPr kumimoji="0" lang="en-US" altLang="en-US" b="0" i="0" u="none" strike="noStrike" cap="none" normalizeH="0" baseline="0">
                <a:ln>
                  <a:noFill/>
                </a:ln>
                <a:solidFill>
                  <a:srgbClr val="D3D3D3"/>
                </a:solidFill>
                <a:effectLst/>
                <a:latin typeface="Droid Sans Mono"/>
              </a:rPr>
              <a:t> &lt;&lt; </a:t>
            </a:r>
            <a:r>
              <a:rPr kumimoji="0" lang="en-US" altLang="en-US" b="0" i="0" u="none" strike="noStrike" cap="none" normalizeH="0" baseline="0">
                <a:ln>
                  <a:noFill/>
                </a:ln>
                <a:solidFill>
                  <a:srgbClr val="98C379"/>
                </a:solidFill>
                <a:effectLst/>
                <a:latin typeface="Droid Sans Mono"/>
              </a:rPr>
              <a:t>"\nvector2 = "</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a:ln>
                  <a:noFill/>
                </a:ln>
                <a:solidFill>
                  <a:srgbClr val="FFDDBE"/>
                </a:solidFill>
                <a:effectLst/>
                <a:latin typeface="Droid Sans Mono"/>
              </a:rPr>
              <a:t>// ranged loop</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a:ln>
                  <a:noFill/>
                </a:ln>
                <a:solidFill>
                  <a:srgbClr val="C678DD"/>
                </a:solidFill>
                <a:effectLst/>
                <a:latin typeface="Droid Sans Mono"/>
              </a:rPr>
              <a:t>for</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C678DD"/>
                </a:solidFill>
                <a:effectLst/>
                <a:latin typeface="Droid Sans Mono"/>
              </a:rPr>
              <a:t>int</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err="1">
                <a:ln>
                  <a:noFill/>
                </a:ln>
                <a:solidFill>
                  <a:srgbClr val="D3D3D3"/>
                </a:solidFill>
                <a:effectLst/>
                <a:latin typeface="Droid Sans Mono"/>
              </a:rPr>
              <a:t>i</a:t>
            </a:r>
            <a:r>
              <a:rPr kumimoji="0" lang="en-US" altLang="en-US" b="0" i="0" u="none" strike="noStrike" cap="none" normalizeH="0" baseline="0">
                <a:ln>
                  <a:noFill/>
                </a:ln>
                <a:solidFill>
                  <a:srgbClr val="D3D3D3"/>
                </a:solidFill>
                <a:effectLst/>
                <a:latin typeface="Droid Sans Mono"/>
              </a:rPr>
              <a:t> : vector2) </a:t>
            </a:r>
          </a:p>
          <a:p>
            <a:pPr defTabSz="685800"/>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err="1">
                <a:ln>
                  <a:noFill/>
                </a:ln>
                <a:solidFill>
                  <a:srgbClr val="E6C07B"/>
                </a:solidFill>
                <a:effectLst/>
                <a:latin typeface="Droid Sans Mono"/>
              </a:rPr>
              <a:t>cout</a:t>
            </a:r>
            <a:r>
              <a:rPr kumimoji="0" lang="en-US" altLang="en-US" b="0" i="0" u="none" strike="noStrike" cap="none" normalizeH="0" baseline="0">
                <a:ln>
                  <a:noFill/>
                </a:ln>
                <a:solidFill>
                  <a:srgbClr val="D3D3D3"/>
                </a:solidFill>
                <a:effectLst/>
                <a:latin typeface="Droid Sans Mono"/>
              </a:rPr>
              <a:t> &lt;&lt; </a:t>
            </a:r>
            <a:r>
              <a:rPr kumimoji="0" lang="en-US" altLang="en-US" b="0" i="0" u="none" strike="noStrike" cap="none" normalizeH="0" baseline="0" err="1">
                <a:ln>
                  <a:noFill/>
                </a:ln>
                <a:solidFill>
                  <a:srgbClr val="D3D3D3"/>
                </a:solidFill>
                <a:effectLst/>
                <a:latin typeface="Droid Sans Mono"/>
              </a:rPr>
              <a:t>i</a:t>
            </a:r>
            <a:r>
              <a:rPr kumimoji="0" lang="en-US" altLang="en-US" b="0" i="0" u="none" strike="noStrike" cap="none" normalizeH="0" baseline="0">
                <a:ln>
                  <a:noFill/>
                </a:ln>
                <a:solidFill>
                  <a:srgbClr val="D3D3D3"/>
                </a:solidFill>
                <a:effectLst/>
                <a:latin typeface="Droid Sans Mono"/>
              </a:rPr>
              <a:t> &lt;&lt; </a:t>
            </a:r>
            <a:r>
              <a:rPr kumimoji="0" lang="en-US" altLang="en-US" b="0" i="0" u="none" strike="noStrike" cap="none" normalizeH="0" baseline="0">
                <a:ln>
                  <a:noFill/>
                </a:ln>
                <a:solidFill>
                  <a:srgbClr val="98C379"/>
                </a:solidFill>
                <a:effectLst/>
                <a:latin typeface="Droid Sans Mono"/>
              </a:rPr>
              <a:t>" "</a:t>
            </a:r>
            <a:r>
              <a:rPr kumimoji="0" lang="en-US" altLang="en-US" b="0" i="0" u="none" strike="noStrike" cap="none" normalizeH="0" baseline="0">
                <a:ln>
                  <a:noFill/>
                </a:ln>
                <a:solidFill>
                  <a:srgbClr val="D3D3D3"/>
                </a:solidFill>
                <a:effectLst/>
                <a:latin typeface="Droid Sans Mono"/>
              </a:rPr>
              <a:t>; } </a:t>
            </a:r>
          </a:p>
          <a:p>
            <a:pPr defTabSz="685800"/>
            <a:endParaRPr lang="en-US" altLang="en-US">
              <a:solidFill>
                <a:srgbClr val="D3D3D3"/>
              </a:solidFill>
              <a:latin typeface="Droid Sans Mono"/>
            </a:endParaRPr>
          </a:p>
          <a:p>
            <a:pPr defTabSz="685800"/>
            <a:r>
              <a:rPr kumimoji="0" lang="en-US" altLang="en-US" b="0" i="0" u="none" strike="noStrike" cap="none" normalizeH="0" baseline="0" err="1">
                <a:ln>
                  <a:noFill/>
                </a:ln>
                <a:solidFill>
                  <a:srgbClr val="E6C07B"/>
                </a:solidFill>
                <a:effectLst/>
                <a:latin typeface="Droid Sans Mono"/>
              </a:rPr>
              <a:t>cout</a:t>
            </a:r>
            <a:r>
              <a:rPr kumimoji="0" lang="en-US" altLang="en-US" b="0" i="0" u="none" strike="noStrike" cap="none" normalizeH="0" baseline="0">
                <a:ln>
                  <a:noFill/>
                </a:ln>
                <a:solidFill>
                  <a:srgbClr val="D3D3D3"/>
                </a:solidFill>
                <a:effectLst/>
                <a:latin typeface="Droid Sans Mono"/>
              </a:rPr>
              <a:t> &lt;&lt; </a:t>
            </a:r>
            <a:r>
              <a:rPr kumimoji="0" lang="en-US" altLang="en-US" b="0" i="0" u="none" strike="noStrike" cap="none" normalizeH="0" baseline="0">
                <a:ln>
                  <a:noFill/>
                </a:ln>
                <a:solidFill>
                  <a:srgbClr val="98C379"/>
                </a:solidFill>
                <a:effectLst/>
                <a:latin typeface="Droid Sans Mono"/>
              </a:rPr>
              <a:t>"\nvector3 = "</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a:ln>
                  <a:noFill/>
                </a:ln>
                <a:solidFill>
                  <a:srgbClr val="FFDDBE"/>
                </a:solidFill>
                <a:effectLst/>
                <a:latin typeface="Droid Sans Mono"/>
              </a:rPr>
              <a:t>// ranged loop</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a:ln>
                  <a:noFill/>
                </a:ln>
                <a:solidFill>
                  <a:srgbClr val="C678DD"/>
                </a:solidFill>
                <a:effectLst/>
                <a:latin typeface="Droid Sans Mono"/>
              </a:rPr>
              <a:t>for</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C678DD"/>
                </a:solidFill>
                <a:effectLst/>
                <a:latin typeface="Droid Sans Mono"/>
              </a:rPr>
              <a:t>int</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err="1">
                <a:ln>
                  <a:noFill/>
                </a:ln>
                <a:solidFill>
                  <a:srgbClr val="D3D3D3"/>
                </a:solidFill>
                <a:effectLst/>
                <a:latin typeface="Droid Sans Mono"/>
              </a:rPr>
              <a:t>i</a:t>
            </a:r>
            <a:r>
              <a:rPr kumimoji="0" lang="en-US" altLang="en-US" b="0" i="0" u="none" strike="noStrike" cap="none" normalizeH="0" baseline="0">
                <a:ln>
                  <a:noFill/>
                </a:ln>
                <a:solidFill>
                  <a:srgbClr val="D3D3D3"/>
                </a:solidFill>
                <a:effectLst/>
                <a:latin typeface="Droid Sans Mono"/>
              </a:rPr>
              <a:t> : vector3) </a:t>
            </a:r>
          </a:p>
          <a:p>
            <a:pPr defTabSz="685800"/>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err="1">
                <a:ln>
                  <a:noFill/>
                </a:ln>
                <a:solidFill>
                  <a:srgbClr val="E6C07B"/>
                </a:solidFill>
                <a:effectLst/>
                <a:latin typeface="Droid Sans Mono"/>
              </a:rPr>
              <a:t>cout</a:t>
            </a:r>
            <a:r>
              <a:rPr kumimoji="0" lang="en-US" altLang="en-US" b="0" i="0" u="none" strike="noStrike" cap="none" normalizeH="0" baseline="0">
                <a:ln>
                  <a:noFill/>
                </a:ln>
                <a:solidFill>
                  <a:srgbClr val="D3D3D3"/>
                </a:solidFill>
                <a:effectLst/>
                <a:latin typeface="Droid Sans Mono"/>
              </a:rPr>
              <a:t> &lt;&lt; </a:t>
            </a:r>
            <a:r>
              <a:rPr kumimoji="0" lang="en-US" altLang="en-US" b="0" i="0" u="none" strike="noStrike" cap="none" normalizeH="0" baseline="0" err="1">
                <a:ln>
                  <a:noFill/>
                </a:ln>
                <a:solidFill>
                  <a:srgbClr val="D3D3D3"/>
                </a:solidFill>
                <a:effectLst/>
                <a:latin typeface="Droid Sans Mono"/>
              </a:rPr>
              <a:t>i</a:t>
            </a:r>
            <a:r>
              <a:rPr kumimoji="0" lang="en-US" altLang="en-US" b="0" i="0" u="none" strike="noStrike" cap="none" normalizeH="0" baseline="0">
                <a:ln>
                  <a:noFill/>
                </a:ln>
                <a:solidFill>
                  <a:srgbClr val="D3D3D3"/>
                </a:solidFill>
                <a:effectLst/>
                <a:latin typeface="Droid Sans Mono"/>
              </a:rPr>
              <a:t> &lt;&lt; </a:t>
            </a:r>
            <a:r>
              <a:rPr kumimoji="0" lang="en-US" altLang="en-US" b="0" i="0" u="none" strike="noStrike" cap="none" normalizeH="0" baseline="0">
                <a:ln>
                  <a:noFill/>
                </a:ln>
                <a:solidFill>
                  <a:srgbClr val="98C379"/>
                </a:solidFill>
                <a:effectLst/>
                <a:latin typeface="Droid Sans Mono"/>
              </a:rPr>
              <a:t>" "</a:t>
            </a:r>
            <a:r>
              <a:rPr kumimoji="0" lang="en-US" altLang="en-US" b="0" i="0" u="none" strike="noStrike" cap="none" normalizeH="0" baseline="0">
                <a:ln>
                  <a:noFill/>
                </a:ln>
                <a:solidFill>
                  <a:srgbClr val="D3D3D3"/>
                </a:solidFill>
                <a:effectLst/>
                <a:latin typeface="Droid Sans Mono"/>
              </a:rPr>
              <a:t>; } </a:t>
            </a:r>
          </a:p>
          <a:p>
            <a:pPr defTabSz="685800"/>
            <a:r>
              <a:rPr kumimoji="0" lang="en-US" altLang="en-US" b="0" i="0" u="none" strike="noStrike" cap="none" normalizeH="0" baseline="0">
                <a:ln>
                  <a:noFill/>
                </a:ln>
                <a:solidFill>
                  <a:srgbClr val="C678DD"/>
                </a:solidFill>
                <a:effectLst/>
                <a:latin typeface="Droid Sans Mono"/>
              </a:rPr>
              <a:t>return</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D19A66"/>
                </a:solidFill>
                <a:effectLst/>
                <a:latin typeface="Droid Sans Mono"/>
              </a:rPr>
              <a:t>0</a:t>
            </a:r>
            <a:r>
              <a:rPr kumimoji="0" lang="en-US" altLang="en-US" b="0" i="0" u="none" strike="noStrike" cap="none" normalizeH="0" baseline="0">
                <a:ln>
                  <a:noFill/>
                </a:ln>
                <a:solidFill>
                  <a:srgbClr val="D3D3D3"/>
                </a:solidFill>
                <a:effectLst/>
                <a:latin typeface="Droid Sans Mono"/>
              </a:rPr>
              <a:t>; }</a:t>
            </a:r>
            <a:r>
              <a:rPr lang="en-US" altLang="en-US" sz="1050"/>
              <a:t> </a:t>
            </a:r>
            <a:endParaRPr lang="en-US" altLang="en-US" sz="3000"/>
          </a:p>
        </p:txBody>
      </p:sp>
      <p:sp>
        <p:nvSpPr>
          <p:cNvPr id="3" name="Title 2">
            <a:extLst>
              <a:ext uri="{FF2B5EF4-FFF2-40B4-BE49-F238E27FC236}">
                <a16:creationId xmlns:a16="http://schemas.microsoft.com/office/drawing/2014/main" id="{F7934DB7-3EB4-2E36-6225-88506EF04C1A}"/>
              </a:ext>
            </a:extLst>
          </p:cNvPr>
          <p:cNvSpPr>
            <a:spLocks noGrp="1"/>
          </p:cNvSpPr>
          <p:nvPr>
            <p:ph type="title"/>
          </p:nvPr>
        </p:nvSpPr>
        <p:spPr/>
        <p:txBody>
          <a:bodyPr/>
          <a:lstStyle/>
          <a:p>
            <a:endParaRPr lang="en-US"/>
          </a:p>
        </p:txBody>
      </p:sp>
      <p:sp>
        <p:nvSpPr>
          <p:cNvPr id="7" name="Subtitle 2">
            <a:extLst>
              <a:ext uri="{FF2B5EF4-FFF2-40B4-BE49-F238E27FC236}">
                <a16:creationId xmlns:a16="http://schemas.microsoft.com/office/drawing/2014/main" id="{212578B7-A46B-7295-BFA1-4782F353B2CF}"/>
              </a:ext>
            </a:extLst>
          </p:cNvPr>
          <p:cNvSpPr>
            <a:spLocks noGrp="1"/>
          </p:cNvSpPr>
          <p:nvPr>
            <p:ph idx="1"/>
          </p:nvPr>
        </p:nvSpPr>
        <p:spPr/>
        <p:txBody>
          <a:bodyPr>
            <a:normAutofit/>
          </a:bodyPr>
          <a:lstStyle/>
          <a:p>
            <a:r>
              <a:rPr lang="en-US" b="1"/>
              <a:t>Initialize &amp; print Elements of a vector</a:t>
            </a:r>
          </a:p>
        </p:txBody>
      </p:sp>
      <p:sp>
        <p:nvSpPr>
          <p:cNvPr id="4" name="Slide Number Placeholder 3">
            <a:extLst>
              <a:ext uri="{FF2B5EF4-FFF2-40B4-BE49-F238E27FC236}">
                <a16:creationId xmlns:a16="http://schemas.microsoft.com/office/drawing/2014/main" id="{B3E38C56-AD10-0B96-FCF2-2E95542E50CB}"/>
              </a:ext>
            </a:extLst>
          </p:cNvPr>
          <p:cNvSpPr>
            <a:spLocks noGrp="1"/>
          </p:cNvSpPr>
          <p:nvPr>
            <p:ph type="sldNum" sz="quarter" idx="12"/>
          </p:nvPr>
        </p:nvSpPr>
        <p:spPr/>
        <p:txBody>
          <a:bodyPr/>
          <a:lstStyle/>
          <a:p>
            <a:pPr>
              <a:defRPr/>
            </a:pPr>
            <a:fld id="{3BCD043E-18EE-4329-B170-C1986EF343FC}" type="slidenum">
              <a:rPr lang="en-US" smtClean="0"/>
              <a:pPr>
                <a:defRPr/>
              </a:pPr>
              <a:t>118</a:t>
            </a:fld>
            <a:endParaRPr lang="en-US"/>
          </a:p>
        </p:txBody>
      </p:sp>
    </p:spTree>
    <p:extLst>
      <p:ext uri="{BB962C8B-B14F-4D97-AF65-F5344CB8AC3E}">
        <p14:creationId xmlns:p14="http://schemas.microsoft.com/office/powerpoint/2010/main" val="16837943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AE61D3-F73A-ADCE-278A-42A388C88476}"/>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AB74BD87-A921-3E54-E1F4-04D89B5F2ED7}"/>
              </a:ext>
            </a:extLst>
          </p:cNvPr>
          <p:cNvSpPr>
            <a:spLocks noGrp="1"/>
          </p:cNvSpPr>
          <p:nvPr>
            <p:ph idx="1"/>
          </p:nvPr>
        </p:nvSpPr>
        <p:spPr/>
        <p:txBody>
          <a:bodyPr>
            <a:normAutofit/>
          </a:bodyPr>
          <a:lstStyle/>
          <a:p>
            <a:r>
              <a:rPr lang="en-US" b="1"/>
              <a:t>Add &amp; Access Elements to &amp; from a vector</a:t>
            </a:r>
          </a:p>
        </p:txBody>
      </p:sp>
      <p:sp>
        <p:nvSpPr>
          <p:cNvPr id="4" name="Rectangle 1">
            <a:extLst>
              <a:ext uri="{FF2B5EF4-FFF2-40B4-BE49-F238E27FC236}">
                <a16:creationId xmlns:a16="http://schemas.microsoft.com/office/drawing/2014/main" id="{A07BF546-AFC1-EC73-4C79-C26125690B58}"/>
              </a:ext>
            </a:extLst>
          </p:cNvPr>
          <p:cNvSpPr>
            <a:spLocks noChangeArrowheads="1"/>
          </p:cNvSpPr>
          <p:nvPr/>
        </p:nvSpPr>
        <p:spPr bwMode="auto">
          <a:xfrm>
            <a:off x="1619656" y="922437"/>
            <a:ext cx="3471078" cy="5078313"/>
          </a:xfrm>
          <a:prstGeom prst="rect">
            <a:avLst/>
          </a:prstGeom>
          <a:solidFill>
            <a:srgbClr val="383B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a:r>
              <a:rPr lang="en-US" altLang="en-US" sz="1500">
                <a:solidFill>
                  <a:srgbClr val="61AEEE"/>
                </a:solidFill>
                <a:latin typeface="Droid Sans Mono"/>
              </a:rPr>
              <a:t>#include </a:t>
            </a:r>
            <a:r>
              <a:rPr lang="en-US" altLang="en-US" sz="1500">
                <a:solidFill>
                  <a:srgbClr val="98C379"/>
                </a:solidFill>
                <a:latin typeface="Droid Sans Mono"/>
              </a:rPr>
              <a:t>&lt;iostream&gt;</a:t>
            </a:r>
            <a:r>
              <a:rPr lang="en-US" altLang="en-US" sz="1500">
                <a:solidFill>
                  <a:srgbClr val="D3D3D3"/>
                </a:solidFill>
                <a:latin typeface="Droid Sans Mono"/>
              </a:rPr>
              <a:t> </a:t>
            </a:r>
          </a:p>
          <a:p>
            <a:pPr defTabSz="685800"/>
            <a:r>
              <a:rPr lang="en-US" altLang="en-US" sz="1500">
                <a:solidFill>
                  <a:srgbClr val="61AEEE"/>
                </a:solidFill>
                <a:latin typeface="Droid Sans Mono"/>
              </a:rPr>
              <a:t>#include </a:t>
            </a:r>
            <a:r>
              <a:rPr lang="en-US" altLang="en-US" sz="1500">
                <a:solidFill>
                  <a:srgbClr val="98C379"/>
                </a:solidFill>
                <a:latin typeface="Droid Sans Mono"/>
              </a:rPr>
              <a:t>&lt;vector&gt;</a:t>
            </a:r>
            <a:r>
              <a:rPr lang="en-US" altLang="en-US" sz="1500">
                <a:solidFill>
                  <a:srgbClr val="D3D3D3"/>
                </a:solidFill>
                <a:latin typeface="Droid Sans Mono"/>
              </a:rPr>
              <a:t> </a:t>
            </a:r>
          </a:p>
          <a:p>
            <a:pPr defTabSz="685800"/>
            <a:r>
              <a:rPr lang="en-US" altLang="en-US" sz="1500">
                <a:solidFill>
                  <a:srgbClr val="C678DD"/>
                </a:solidFill>
                <a:latin typeface="Droid Sans Mono"/>
              </a:rPr>
              <a:t>using</a:t>
            </a:r>
            <a:r>
              <a:rPr lang="en-US" altLang="en-US" sz="1500">
                <a:solidFill>
                  <a:srgbClr val="D3D3D3"/>
                </a:solidFill>
                <a:latin typeface="Droid Sans Mono"/>
              </a:rPr>
              <a:t> </a:t>
            </a:r>
            <a:r>
              <a:rPr lang="en-US" altLang="en-US" sz="1500">
                <a:solidFill>
                  <a:srgbClr val="C678DD"/>
                </a:solidFill>
                <a:latin typeface="Droid Sans Mono"/>
              </a:rPr>
              <a:t>namespace</a:t>
            </a:r>
            <a:r>
              <a:rPr lang="en-US" altLang="en-US" sz="1500">
                <a:solidFill>
                  <a:srgbClr val="D3D3D3"/>
                </a:solidFill>
                <a:latin typeface="Droid Sans Mono"/>
              </a:rPr>
              <a:t> </a:t>
            </a:r>
            <a:r>
              <a:rPr lang="en-US" altLang="en-US" sz="1500">
                <a:solidFill>
                  <a:srgbClr val="E6C07B"/>
                </a:solidFill>
                <a:latin typeface="Droid Sans Mono"/>
              </a:rPr>
              <a:t>std</a:t>
            </a:r>
            <a:r>
              <a:rPr lang="en-US" altLang="en-US" sz="1500">
                <a:solidFill>
                  <a:srgbClr val="D3D3D3"/>
                </a:solidFill>
                <a:latin typeface="Droid Sans Mono"/>
              </a:rPr>
              <a:t>;</a:t>
            </a:r>
          </a:p>
          <a:p>
            <a:pPr defTabSz="685800"/>
            <a:endParaRPr lang="en-US" altLang="en-US" sz="1500">
              <a:solidFill>
                <a:srgbClr val="D3D3D3"/>
              </a:solidFill>
              <a:latin typeface="Droid Sans Mono"/>
            </a:endParaRPr>
          </a:p>
          <a:p>
            <a:pPr defTabSz="685800"/>
            <a:r>
              <a:rPr lang="en-US" altLang="en-US" sz="1500">
                <a:solidFill>
                  <a:srgbClr val="C678DD"/>
                </a:solidFill>
                <a:latin typeface="Droid Sans Mono"/>
              </a:rPr>
              <a:t>int</a:t>
            </a:r>
            <a:r>
              <a:rPr lang="en-US" altLang="en-US" sz="1500">
                <a:solidFill>
                  <a:srgbClr val="D3D3D3"/>
                </a:solidFill>
                <a:latin typeface="Droid Sans Mono"/>
              </a:rPr>
              <a:t> </a:t>
            </a:r>
            <a:r>
              <a:rPr lang="en-US" altLang="en-US" sz="1500">
                <a:solidFill>
                  <a:srgbClr val="61AEEE"/>
                </a:solidFill>
                <a:latin typeface="Droid Sans Mono"/>
              </a:rPr>
              <a:t>main</a:t>
            </a:r>
            <a:r>
              <a:rPr lang="en-US" altLang="en-US" sz="1500">
                <a:solidFill>
                  <a:srgbClr val="D3D3D3"/>
                </a:solidFill>
                <a:latin typeface="Droid Sans Mono"/>
              </a:rPr>
              <a:t>() </a:t>
            </a:r>
          </a:p>
          <a:p>
            <a:pPr defTabSz="685800"/>
            <a:r>
              <a:rPr lang="en-US" altLang="en-US" sz="1500">
                <a:solidFill>
                  <a:srgbClr val="D3D3D3"/>
                </a:solidFill>
                <a:latin typeface="Droid Sans Mono"/>
              </a:rPr>
              <a:t>{</a:t>
            </a:r>
          </a:p>
          <a:p>
            <a:pPr defTabSz="685800"/>
            <a:r>
              <a:rPr lang="en-US" altLang="en-US" sz="1500">
                <a:solidFill>
                  <a:srgbClr val="D3D3D3"/>
                </a:solidFill>
                <a:latin typeface="Droid Sans Mono"/>
              </a:rPr>
              <a:t> </a:t>
            </a:r>
            <a:r>
              <a:rPr lang="en-US" altLang="en-US" sz="1500">
                <a:solidFill>
                  <a:srgbClr val="E6C07B"/>
                </a:solidFill>
                <a:latin typeface="Droid Sans Mono"/>
              </a:rPr>
              <a:t>vector</a:t>
            </a:r>
            <a:r>
              <a:rPr lang="en-US" altLang="en-US" sz="1500">
                <a:solidFill>
                  <a:srgbClr val="D3D3D3"/>
                </a:solidFill>
                <a:latin typeface="Droid Sans Mono"/>
              </a:rPr>
              <a:t>&lt;</a:t>
            </a:r>
            <a:r>
              <a:rPr lang="en-US" altLang="en-US" sz="1500">
                <a:solidFill>
                  <a:srgbClr val="C678DD"/>
                </a:solidFill>
                <a:latin typeface="Droid Sans Mono"/>
              </a:rPr>
              <a:t>int</a:t>
            </a:r>
            <a:r>
              <a:rPr lang="en-US" altLang="en-US" sz="1500">
                <a:solidFill>
                  <a:srgbClr val="D3D3D3"/>
                </a:solidFill>
                <a:latin typeface="Droid Sans Mono"/>
              </a:rPr>
              <a:t>&gt; num {</a:t>
            </a:r>
            <a:r>
              <a:rPr lang="en-US" altLang="en-US" sz="1500">
                <a:solidFill>
                  <a:srgbClr val="D19A66"/>
                </a:solidFill>
                <a:latin typeface="Droid Sans Mono"/>
              </a:rPr>
              <a:t>1</a:t>
            </a:r>
            <a:r>
              <a:rPr lang="en-US" altLang="en-US" sz="1500">
                <a:solidFill>
                  <a:srgbClr val="D3D3D3"/>
                </a:solidFill>
                <a:latin typeface="Droid Sans Mono"/>
              </a:rPr>
              <a:t>, </a:t>
            </a:r>
            <a:r>
              <a:rPr lang="en-US" altLang="en-US" sz="1500">
                <a:solidFill>
                  <a:srgbClr val="D19A66"/>
                </a:solidFill>
                <a:latin typeface="Droid Sans Mono"/>
              </a:rPr>
              <a:t>2</a:t>
            </a:r>
            <a:r>
              <a:rPr lang="en-US" altLang="en-US" sz="1500">
                <a:solidFill>
                  <a:srgbClr val="D3D3D3"/>
                </a:solidFill>
                <a:latin typeface="Droid Sans Mono"/>
              </a:rPr>
              <a:t>, </a:t>
            </a:r>
            <a:r>
              <a:rPr lang="en-US" altLang="en-US" sz="1500">
                <a:solidFill>
                  <a:srgbClr val="D19A66"/>
                </a:solidFill>
                <a:latin typeface="Droid Sans Mono"/>
              </a:rPr>
              <a:t>3</a:t>
            </a:r>
            <a:r>
              <a:rPr lang="en-US" altLang="en-US" sz="1500">
                <a:solidFill>
                  <a:srgbClr val="D3D3D3"/>
                </a:solidFill>
                <a:latin typeface="Droid Sans Mono"/>
              </a:rPr>
              <a:t>, </a:t>
            </a:r>
            <a:r>
              <a:rPr lang="en-US" altLang="en-US" sz="1500">
                <a:solidFill>
                  <a:srgbClr val="D19A66"/>
                </a:solidFill>
                <a:latin typeface="Droid Sans Mono"/>
              </a:rPr>
              <a:t>4</a:t>
            </a:r>
            <a:r>
              <a:rPr lang="en-US" altLang="en-US" sz="1500">
                <a:solidFill>
                  <a:srgbClr val="D3D3D3"/>
                </a:solidFill>
                <a:latin typeface="Droid Sans Mono"/>
              </a:rPr>
              <a:t>, </a:t>
            </a:r>
            <a:r>
              <a:rPr lang="en-US" altLang="en-US" sz="1500">
                <a:solidFill>
                  <a:srgbClr val="D19A66"/>
                </a:solidFill>
                <a:latin typeface="Droid Sans Mono"/>
              </a:rPr>
              <a:t>5</a:t>
            </a:r>
            <a:r>
              <a:rPr lang="en-US" altLang="en-US" sz="1500">
                <a:solidFill>
                  <a:srgbClr val="D3D3D3"/>
                </a:solidFill>
                <a:latin typeface="Droid Sans Mono"/>
              </a:rPr>
              <a:t>}; </a:t>
            </a:r>
          </a:p>
          <a:p>
            <a:pPr defTabSz="685800"/>
            <a:endParaRPr lang="en-US" altLang="en-US" sz="1500">
              <a:solidFill>
                <a:srgbClr val="D3D3D3"/>
              </a:solidFill>
              <a:latin typeface="Droid Sans Mono"/>
            </a:endParaRPr>
          </a:p>
          <a:p>
            <a:pPr defTabSz="685800"/>
            <a:r>
              <a:rPr lang="en-US" altLang="en-US" sz="1500" err="1">
                <a:solidFill>
                  <a:srgbClr val="E6C07B"/>
                </a:solidFill>
                <a:latin typeface="Droid Sans Mono"/>
              </a:rPr>
              <a:t>cout</a:t>
            </a:r>
            <a:r>
              <a:rPr lang="en-US" altLang="en-US" sz="1500">
                <a:solidFill>
                  <a:srgbClr val="D3D3D3"/>
                </a:solidFill>
                <a:latin typeface="Droid Sans Mono"/>
              </a:rPr>
              <a:t> &lt;&lt; </a:t>
            </a:r>
            <a:r>
              <a:rPr lang="en-US" altLang="en-US" sz="1500">
                <a:solidFill>
                  <a:srgbClr val="98C379"/>
                </a:solidFill>
                <a:latin typeface="Droid Sans Mono"/>
              </a:rPr>
              <a:t>"Initial Vector: "</a:t>
            </a:r>
            <a:r>
              <a:rPr lang="en-US" altLang="en-US" sz="1500">
                <a:solidFill>
                  <a:srgbClr val="D3D3D3"/>
                </a:solidFill>
                <a:latin typeface="Droid Sans Mono"/>
              </a:rPr>
              <a:t>; </a:t>
            </a:r>
          </a:p>
          <a:p>
            <a:pPr defTabSz="685800"/>
            <a:r>
              <a:rPr lang="en-US" altLang="en-US" sz="1500">
                <a:solidFill>
                  <a:srgbClr val="C678DD"/>
                </a:solidFill>
                <a:latin typeface="Droid Sans Mono"/>
              </a:rPr>
              <a:t>for</a:t>
            </a:r>
            <a:r>
              <a:rPr lang="en-US" altLang="en-US" sz="1500">
                <a:solidFill>
                  <a:srgbClr val="D3D3D3"/>
                </a:solidFill>
                <a:latin typeface="Droid Sans Mono"/>
              </a:rPr>
              <a:t> (</a:t>
            </a:r>
            <a:r>
              <a:rPr lang="en-US" altLang="en-US" sz="1500">
                <a:solidFill>
                  <a:srgbClr val="C678DD"/>
                </a:solidFill>
                <a:latin typeface="Droid Sans Mono"/>
              </a:rPr>
              <a:t>int</a:t>
            </a:r>
            <a:r>
              <a:rPr lang="en-US" altLang="en-US" sz="1500">
                <a:solidFill>
                  <a:srgbClr val="D3D3D3"/>
                </a:solidFill>
                <a:latin typeface="Droid Sans Mono"/>
              </a:rPr>
              <a:t> </a:t>
            </a:r>
            <a:r>
              <a:rPr lang="en-US" altLang="en-US" sz="1500" err="1">
                <a:solidFill>
                  <a:srgbClr val="D3D3D3"/>
                </a:solidFill>
                <a:latin typeface="Droid Sans Mono"/>
              </a:rPr>
              <a:t>i</a:t>
            </a:r>
            <a:r>
              <a:rPr lang="en-US" altLang="en-US" sz="1500">
                <a:solidFill>
                  <a:srgbClr val="D3D3D3"/>
                </a:solidFill>
                <a:latin typeface="Droid Sans Mono"/>
              </a:rPr>
              <a:t> : num) </a:t>
            </a:r>
          </a:p>
          <a:p>
            <a:pPr defTabSz="685800"/>
            <a:r>
              <a:rPr lang="en-US" altLang="en-US" sz="1500">
                <a:solidFill>
                  <a:srgbClr val="D3D3D3"/>
                </a:solidFill>
                <a:latin typeface="Droid Sans Mono"/>
              </a:rPr>
              <a:t>{ </a:t>
            </a:r>
            <a:r>
              <a:rPr lang="en-US" altLang="en-US" sz="1500" err="1">
                <a:solidFill>
                  <a:srgbClr val="E6C07B"/>
                </a:solidFill>
                <a:latin typeface="Droid Sans Mono"/>
              </a:rPr>
              <a:t>cout</a:t>
            </a:r>
            <a:r>
              <a:rPr lang="en-US" altLang="en-US" sz="1500">
                <a:solidFill>
                  <a:srgbClr val="D3D3D3"/>
                </a:solidFill>
                <a:latin typeface="Droid Sans Mono"/>
              </a:rPr>
              <a:t> &lt;&lt; </a:t>
            </a:r>
            <a:r>
              <a:rPr lang="en-US" altLang="en-US" sz="1500" err="1">
                <a:solidFill>
                  <a:srgbClr val="D3D3D3"/>
                </a:solidFill>
                <a:latin typeface="Droid Sans Mono"/>
              </a:rPr>
              <a:t>i</a:t>
            </a:r>
            <a:r>
              <a:rPr lang="en-US" altLang="en-US" sz="1500">
                <a:solidFill>
                  <a:srgbClr val="D3D3D3"/>
                </a:solidFill>
                <a:latin typeface="Droid Sans Mono"/>
              </a:rPr>
              <a:t> &lt;&lt; </a:t>
            </a:r>
            <a:r>
              <a:rPr lang="en-US" altLang="en-US" sz="1500">
                <a:solidFill>
                  <a:srgbClr val="98C379"/>
                </a:solidFill>
                <a:latin typeface="Droid Sans Mono"/>
              </a:rPr>
              <a:t>" "</a:t>
            </a:r>
            <a:r>
              <a:rPr lang="en-US" altLang="en-US" sz="1500">
                <a:solidFill>
                  <a:srgbClr val="D3D3D3"/>
                </a:solidFill>
                <a:latin typeface="Droid Sans Mono"/>
              </a:rPr>
              <a:t>; } </a:t>
            </a:r>
          </a:p>
          <a:p>
            <a:pPr defTabSz="685800"/>
            <a:endParaRPr lang="en-US" altLang="en-US" sz="1500">
              <a:solidFill>
                <a:srgbClr val="D3D3D3"/>
              </a:solidFill>
              <a:latin typeface="Droid Sans Mono"/>
            </a:endParaRPr>
          </a:p>
          <a:p>
            <a:pPr defTabSz="685800"/>
            <a:r>
              <a:rPr lang="en-US" altLang="en-US" sz="1500">
                <a:solidFill>
                  <a:srgbClr val="FFDDBE"/>
                </a:solidFill>
                <a:latin typeface="Droid Sans Mono"/>
              </a:rPr>
              <a:t>// add the integers 6 and 7 to the vector</a:t>
            </a:r>
            <a:r>
              <a:rPr lang="en-US" altLang="en-US" sz="1500">
                <a:solidFill>
                  <a:srgbClr val="D3D3D3"/>
                </a:solidFill>
                <a:latin typeface="Droid Sans Mono"/>
              </a:rPr>
              <a:t> </a:t>
            </a:r>
          </a:p>
          <a:p>
            <a:pPr defTabSz="685800"/>
            <a:r>
              <a:rPr lang="en-US" altLang="en-US" sz="1500" err="1">
                <a:solidFill>
                  <a:srgbClr val="D3D3D3"/>
                </a:solidFill>
                <a:latin typeface="Droid Sans Mono"/>
              </a:rPr>
              <a:t>num.push_back</a:t>
            </a:r>
            <a:r>
              <a:rPr lang="en-US" altLang="en-US" sz="1500">
                <a:solidFill>
                  <a:srgbClr val="D3D3D3"/>
                </a:solidFill>
                <a:latin typeface="Droid Sans Mono"/>
              </a:rPr>
              <a:t>(</a:t>
            </a:r>
            <a:r>
              <a:rPr lang="en-US" altLang="en-US" sz="1500">
                <a:solidFill>
                  <a:srgbClr val="D19A66"/>
                </a:solidFill>
                <a:latin typeface="Droid Sans Mono"/>
              </a:rPr>
              <a:t>6</a:t>
            </a:r>
            <a:r>
              <a:rPr lang="en-US" altLang="en-US" sz="1500">
                <a:solidFill>
                  <a:srgbClr val="D3D3D3"/>
                </a:solidFill>
                <a:latin typeface="Droid Sans Mono"/>
              </a:rPr>
              <a:t>); </a:t>
            </a:r>
          </a:p>
          <a:p>
            <a:pPr defTabSz="685800"/>
            <a:r>
              <a:rPr lang="en-US" altLang="en-US" sz="1500" err="1">
                <a:solidFill>
                  <a:srgbClr val="D3D3D3"/>
                </a:solidFill>
                <a:latin typeface="Droid Sans Mono"/>
              </a:rPr>
              <a:t>num.push_back</a:t>
            </a:r>
            <a:r>
              <a:rPr lang="en-US" altLang="en-US" sz="1500">
                <a:solidFill>
                  <a:srgbClr val="D3D3D3"/>
                </a:solidFill>
                <a:latin typeface="Droid Sans Mono"/>
              </a:rPr>
              <a:t>(</a:t>
            </a:r>
            <a:r>
              <a:rPr lang="en-US" altLang="en-US" sz="1500">
                <a:solidFill>
                  <a:srgbClr val="D19A66"/>
                </a:solidFill>
                <a:latin typeface="Droid Sans Mono"/>
              </a:rPr>
              <a:t>7</a:t>
            </a:r>
            <a:r>
              <a:rPr lang="en-US" altLang="en-US" sz="1500">
                <a:solidFill>
                  <a:srgbClr val="D3D3D3"/>
                </a:solidFill>
                <a:latin typeface="Droid Sans Mono"/>
              </a:rPr>
              <a:t>); </a:t>
            </a:r>
          </a:p>
          <a:p>
            <a:pPr defTabSz="685800"/>
            <a:endParaRPr lang="en-US" altLang="en-US" sz="1500">
              <a:solidFill>
                <a:srgbClr val="D3D3D3"/>
              </a:solidFill>
              <a:latin typeface="Droid Sans Mono"/>
            </a:endParaRPr>
          </a:p>
          <a:p>
            <a:pPr defTabSz="685800"/>
            <a:r>
              <a:rPr lang="en-US" altLang="en-US" sz="1500" err="1">
                <a:solidFill>
                  <a:srgbClr val="E6C07B"/>
                </a:solidFill>
                <a:latin typeface="Droid Sans Mono"/>
              </a:rPr>
              <a:t>cout</a:t>
            </a:r>
            <a:r>
              <a:rPr lang="en-US" altLang="en-US" sz="1500">
                <a:solidFill>
                  <a:srgbClr val="D3D3D3"/>
                </a:solidFill>
                <a:latin typeface="Droid Sans Mono"/>
              </a:rPr>
              <a:t> &lt;&lt; </a:t>
            </a:r>
            <a:r>
              <a:rPr lang="en-US" altLang="en-US" sz="1500">
                <a:solidFill>
                  <a:srgbClr val="98C379"/>
                </a:solidFill>
                <a:latin typeface="Droid Sans Mono"/>
              </a:rPr>
              <a:t>"\</a:t>
            </a:r>
            <a:r>
              <a:rPr lang="en-US" altLang="en-US" sz="1500" err="1">
                <a:solidFill>
                  <a:srgbClr val="98C379"/>
                </a:solidFill>
                <a:latin typeface="Droid Sans Mono"/>
              </a:rPr>
              <a:t>nUpdated</a:t>
            </a:r>
            <a:r>
              <a:rPr lang="en-US" altLang="en-US" sz="1500">
                <a:solidFill>
                  <a:srgbClr val="98C379"/>
                </a:solidFill>
                <a:latin typeface="Droid Sans Mono"/>
              </a:rPr>
              <a:t> Vector: "</a:t>
            </a:r>
            <a:r>
              <a:rPr lang="en-US" altLang="en-US" sz="1500">
                <a:solidFill>
                  <a:srgbClr val="D3D3D3"/>
                </a:solidFill>
                <a:latin typeface="Droid Sans Mono"/>
              </a:rPr>
              <a:t>; </a:t>
            </a:r>
          </a:p>
          <a:p>
            <a:pPr defTabSz="685800"/>
            <a:r>
              <a:rPr lang="en-US" altLang="en-US" sz="1500">
                <a:solidFill>
                  <a:srgbClr val="C678DD"/>
                </a:solidFill>
                <a:latin typeface="Droid Sans Mono"/>
              </a:rPr>
              <a:t>for</a:t>
            </a:r>
            <a:r>
              <a:rPr lang="en-US" altLang="en-US" sz="1500">
                <a:solidFill>
                  <a:srgbClr val="D3D3D3"/>
                </a:solidFill>
                <a:latin typeface="Droid Sans Mono"/>
              </a:rPr>
              <a:t> (</a:t>
            </a:r>
            <a:r>
              <a:rPr lang="en-US" altLang="en-US" sz="1500">
                <a:solidFill>
                  <a:srgbClr val="C678DD"/>
                </a:solidFill>
                <a:latin typeface="Droid Sans Mono"/>
              </a:rPr>
              <a:t>int</a:t>
            </a:r>
            <a:r>
              <a:rPr lang="en-US" altLang="en-US" sz="1500">
                <a:solidFill>
                  <a:srgbClr val="D3D3D3"/>
                </a:solidFill>
                <a:latin typeface="Droid Sans Mono"/>
              </a:rPr>
              <a:t> </a:t>
            </a:r>
            <a:r>
              <a:rPr lang="en-US" altLang="en-US" sz="1500" err="1">
                <a:solidFill>
                  <a:srgbClr val="D3D3D3"/>
                </a:solidFill>
                <a:latin typeface="Droid Sans Mono"/>
              </a:rPr>
              <a:t>i</a:t>
            </a:r>
            <a:r>
              <a:rPr lang="en-US" altLang="en-US" sz="1500">
                <a:solidFill>
                  <a:srgbClr val="D3D3D3"/>
                </a:solidFill>
                <a:latin typeface="Droid Sans Mono"/>
              </a:rPr>
              <a:t> : num) </a:t>
            </a:r>
          </a:p>
          <a:p>
            <a:pPr defTabSz="685800"/>
            <a:r>
              <a:rPr lang="en-US" altLang="en-US" sz="1500">
                <a:solidFill>
                  <a:srgbClr val="D3D3D3"/>
                </a:solidFill>
                <a:latin typeface="Droid Sans Mono"/>
              </a:rPr>
              <a:t>{ </a:t>
            </a:r>
            <a:r>
              <a:rPr lang="en-US" altLang="en-US" sz="1500" err="1">
                <a:solidFill>
                  <a:srgbClr val="E6C07B"/>
                </a:solidFill>
                <a:latin typeface="Droid Sans Mono"/>
              </a:rPr>
              <a:t>cout</a:t>
            </a:r>
            <a:r>
              <a:rPr lang="en-US" altLang="en-US" sz="1500">
                <a:solidFill>
                  <a:srgbClr val="D3D3D3"/>
                </a:solidFill>
                <a:latin typeface="Droid Sans Mono"/>
              </a:rPr>
              <a:t> &lt;&lt; </a:t>
            </a:r>
            <a:r>
              <a:rPr lang="en-US" altLang="en-US" sz="1500" err="1">
                <a:solidFill>
                  <a:srgbClr val="D3D3D3"/>
                </a:solidFill>
                <a:latin typeface="Droid Sans Mono"/>
              </a:rPr>
              <a:t>i</a:t>
            </a:r>
            <a:r>
              <a:rPr lang="en-US" altLang="en-US" sz="1500">
                <a:solidFill>
                  <a:srgbClr val="D3D3D3"/>
                </a:solidFill>
                <a:latin typeface="Droid Sans Mono"/>
              </a:rPr>
              <a:t> &lt;&lt; </a:t>
            </a:r>
            <a:r>
              <a:rPr lang="en-US" altLang="en-US" sz="1500">
                <a:solidFill>
                  <a:srgbClr val="98C379"/>
                </a:solidFill>
                <a:latin typeface="Droid Sans Mono"/>
              </a:rPr>
              <a:t>" "</a:t>
            </a:r>
            <a:r>
              <a:rPr lang="en-US" altLang="en-US" sz="1500">
                <a:solidFill>
                  <a:srgbClr val="D3D3D3"/>
                </a:solidFill>
                <a:latin typeface="Droid Sans Mono"/>
              </a:rPr>
              <a:t>; } </a:t>
            </a:r>
          </a:p>
          <a:p>
            <a:pPr defTabSz="685800"/>
            <a:endParaRPr lang="en-US" altLang="en-US" sz="1500">
              <a:solidFill>
                <a:srgbClr val="D3D3D3"/>
              </a:solidFill>
              <a:latin typeface="Droid Sans Mono"/>
            </a:endParaRPr>
          </a:p>
          <a:p>
            <a:pPr defTabSz="685800"/>
            <a:r>
              <a:rPr lang="en-US" altLang="en-US" sz="1500">
                <a:solidFill>
                  <a:srgbClr val="C678DD"/>
                </a:solidFill>
                <a:latin typeface="Droid Sans Mono"/>
              </a:rPr>
              <a:t>return</a:t>
            </a:r>
            <a:r>
              <a:rPr lang="en-US" altLang="en-US" sz="1500">
                <a:solidFill>
                  <a:srgbClr val="D3D3D3"/>
                </a:solidFill>
                <a:latin typeface="Droid Sans Mono"/>
              </a:rPr>
              <a:t> </a:t>
            </a:r>
            <a:r>
              <a:rPr lang="en-US" altLang="en-US" sz="1500">
                <a:solidFill>
                  <a:srgbClr val="D19A66"/>
                </a:solidFill>
                <a:latin typeface="Droid Sans Mono"/>
              </a:rPr>
              <a:t>0</a:t>
            </a:r>
            <a:r>
              <a:rPr lang="en-US" altLang="en-US" sz="1500">
                <a:solidFill>
                  <a:srgbClr val="D3D3D3"/>
                </a:solidFill>
                <a:latin typeface="Droid Sans Mono"/>
              </a:rPr>
              <a:t>; </a:t>
            </a:r>
          </a:p>
          <a:p>
            <a:pPr defTabSz="685800"/>
            <a:r>
              <a:rPr lang="en-US" altLang="en-US" sz="1500">
                <a:solidFill>
                  <a:srgbClr val="D3D3D3"/>
                </a:solidFill>
                <a:latin typeface="Droid Sans Mono"/>
              </a:rPr>
              <a:t>}</a:t>
            </a:r>
            <a:r>
              <a:rPr lang="en-US" altLang="en-US" sz="1200"/>
              <a:t> </a:t>
            </a:r>
            <a:endParaRPr lang="en-US" altLang="en-US" sz="3300"/>
          </a:p>
        </p:txBody>
      </p:sp>
      <p:sp>
        <p:nvSpPr>
          <p:cNvPr id="5" name="Rectangle 2">
            <a:extLst>
              <a:ext uri="{FF2B5EF4-FFF2-40B4-BE49-F238E27FC236}">
                <a16:creationId xmlns:a16="http://schemas.microsoft.com/office/drawing/2014/main" id="{7A63696B-2360-633D-3E78-DF2023C38F81}"/>
              </a:ext>
            </a:extLst>
          </p:cNvPr>
          <p:cNvSpPr>
            <a:spLocks noChangeArrowheads="1"/>
          </p:cNvSpPr>
          <p:nvPr/>
        </p:nvSpPr>
        <p:spPr bwMode="auto">
          <a:xfrm>
            <a:off x="5161398" y="825062"/>
            <a:ext cx="5222584" cy="4708981"/>
          </a:xfrm>
          <a:prstGeom prst="rect">
            <a:avLst/>
          </a:prstGeom>
          <a:solidFill>
            <a:srgbClr val="383B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a:r>
              <a:rPr kumimoji="0" lang="en-US" altLang="en-US" b="0" i="0" u="none" strike="noStrike" cap="none" normalizeH="0" baseline="0">
                <a:ln>
                  <a:noFill/>
                </a:ln>
                <a:solidFill>
                  <a:srgbClr val="61AEEE"/>
                </a:solidFill>
                <a:effectLst/>
                <a:latin typeface="Droid Sans Mono"/>
              </a:rPr>
              <a:t>#include </a:t>
            </a:r>
            <a:r>
              <a:rPr kumimoji="0" lang="en-US" altLang="en-US" b="0" i="0" u="none" strike="noStrike" cap="none" normalizeH="0" baseline="0">
                <a:ln>
                  <a:noFill/>
                </a:ln>
                <a:solidFill>
                  <a:srgbClr val="98C379"/>
                </a:solidFill>
                <a:effectLst/>
                <a:latin typeface="Droid Sans Mono"/>
              </a:rPr>
              <a:t>&lt;iostream&gt;</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a:ln>
                  <a:noFill/>
                </a:ln>
                <a:solidFill>
                  <a:srgbClr val="61AEEE"/>
                </a:solidFill>
                <a:effectLst/>
                <a:latin typeface="Droid Sans Mono"/>
              </a:rPr>
              <a:t>#include </a:t>
            </a:r>
            <a:r>
              <a:rPr kumimoji="0" lang="en-US" altLang="en-US" b="0" i="0" u="none" strike="noStrike" cap="none" normalizeH="0" baseline="0">
                <a:ln>
                  <a:noFill/>
                </a:ln>
                <a:solidFill>
                  <a:srgbClr val="98C379"/>
                </a:solidFill>
                <a:effectLst/>
                <a:latin typeface="Droid Sans Mono"/>
              </a:rPr>
              <a:t>&lt;vector&gt;</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a:ln>
                  <a:noFill/>
                </a:ln>
                <a:solidFill>
                  <a:srgbClr val="C678DD"/>
                </a:solidFill>
                <a:effectLst/>
                <a:latin typeface="Droid Sans Mono"/>
              </a:rPr>
              <a:t>using</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C678DD"/>
                </a:solidFill>
                <a:effectLst/>
                <a:latin typeface="Droid Sans Mono"/>
              </a:rPr>
              <a:t>namespace</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E6C07B"/>
                </a:solidFill>
                <a:effectLst/>
                <a:latin typeface="Droid Sans Mono"/>
              </a:rPr>
              <a:t>std</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a:ln>
                  <a:noFill/>
                </a:ln>
                <a:solidFill>
                  <a:srgbClr val="C678DD"/>
                </a:solidFill>
                <a:effectLst/>
                <a:latin typeface="Droid Sans Mono"/>
              </a:rPr>
              <a:t>int</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61AEEE"/>
                </a:solidFill>
                <a:effectLst/>
                <a:latin typeface="Droid Sans Mono"/>
              </a:rPr>
              <a:t>main</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E6C07B"/>
                </a:solidFill>
                <a:effectLst/>
                <a:latin typeface="Droid Sans Mono"/>
              </a:rPr>
              <a:t>vector</a:t>
            </a:r>
            <a:r>
              <a:rPr kumimoji="0" lang="en-US" altLang="en-US" b="0" i="0" u="none" strike="noStrike" cap="none" normalizeH="0" baseline="0">
                <a:ln>
                  <a:noFill/>
                </a:ln>
                <a:solidFill>
                  <a:srgbClr val="D3D3D3"/>
                </a:solidFill>
                <a:effectLst/>
                <a:latin typeface="Droid Sans Mono"/>
              </a:rPr>
              <a:t>&lt;</a:t>
            </a:r>
            <a:r>
              <a:rPr kumimoji="0" lang="en-US" altLang="en-US" b="0" i="0" u="none" strike="noStrike" cap="none" normalizeH="0" baseline="0">
                <a:ln>
                  <a:noFill/>
                </a:ln>
                <a:solidFill>
                  <a:srgbClr val="C678DD"/>
                </a:solidFill>
                <a:effectLst/>
                <a:latin typeface="Droid Sans Mono"/>
              </a:rPr>
              <a:t>int</a:t>
            </a:r>
            <a:r>
              <a:rPr kumimoji="0" lang="en-US" altLang="en-US" b="0" i="0" u="none" strike="noStrike" cap="none" normalizeH="0" baseline="0">
                <a:ln>
                  <a:noFill/>
                </a:ln>
                <a:solidFill>
                  <a:srgbClr val="D3D3D3"/>
                </a:solidFill>
                <a:effectLst/>
                <a:latin typeface="Droid Sans Mono"/>
              </a:rPr>
              <a:t>&gt; num {</a:t>
            </a:r>
            <a:r>
              <a:rPr kumimoji="0" lang="en-US" altLang="en-US" b="0" i="0" u="none" strike="noStrike" cap="none" normalizeH="0" baseline="0">
                <a:ln>
                  <a:noFill/>
                </a:ln>
                <a:solidFill>
                  <a:srgbClr val="D19A66"/>
                </a:solidFill>
                <a:effectLst/>
                <a:latin typeface="Droid Sans Mono"/>
              </a:rPr>
              <a:t>1</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D19A66"/>
                </a:solidFill>
                <a:effectLst/>
                <a:latin typeface="Droid Sans Mono"/>
              </a:rPr>
              <a:t>2</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D19A66"/>
                </a:solidFill>
                <a:effectLst/>
                <a:latin typeface="Droid Sans Mono"/>
              </a:rPr>
              <a:t>3</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D19A66"/>
                </a:solidFill>
                <a:effectLst/>
                <a:latin typeface="Droid Sans Mono"/>
              </a:rPr>
              <a:t>4</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D19A66"/>
                </a:solidFill>
                <a:effectLst/>
                <a:latin typeface="Droid Sans Mono"/>
              </a:rPr>
              <a:t>5</a:t>
            </a:r>
            <a:r>
              <a:rPr kumimoji="0" lang="en-US" altLang="en-US" b="0" i="0" u="none" strike="noStrike" cap="none" normalizeH="0" baseline="0">
                <a:ln>
                  <a:noFill/>
                </a:ln>
                <a:solidFill>
                  <a:srgbClr val="D3D3D3"/>
                </a:solidFill>
                <a:effectLst/>
                <a:latin typeface="Droid Sans Mono"/>
              </a:rPr>
              <a:t>};</a:t>
            </a:r>
          </a:p>
          <a:p>
            <a:pPr defTabSz="685800"/>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err="1">
                <a:ln>
                  <a:noFill/>
                </a:ln>
                <a:solidFill>
                  <a:srgbClr val="E6C07B"/>
                </a:solidFill>
                <a:effectLst/>
                <a:latin typeface="Droid Sans Mono"/>
              </a:rPr>
              <a:t>cout</a:t>
            </a:r>
            <a:r>
              <a:rPr kumimoji="0" lang="en-US" altLang="en-US" b="0" i="0" u="none" strike="noStrike" cap="none" normalizeH="0" baseline="0">
                <a:ln>
                  <a:noFill/>
                </a:ln>
                <a:solidFill>
                  <a:srgbClr val="D3D3D3"/>
                </a:solidFill>
                <a:effectLst/>
                <a:latin typeface="Droid Sans Mono"/>
              </a:rPr>
              <a:t>&lt;&lt;</a:t>
            </a:r>
            <a:r>
              <a:rPr kumimoji="0" lang="en-US" altLang="en-US" b="0" i="0" u="none" strike="noStrike" cap="none" normalizeH="0" baseline="0">
                <a:ln>
                  <a:noFill/>
                </a:ln>
                <a:solidFill>
                  <a:srgbClr val="98C379"/>
                </a:solidFill>
                <a:effectLst/>
                <a:latin typeface="Droid Sans Mono"/>
              </a:rPr>
              <a:t>"Element at Index 0: "</a:t>
            </a:r>
            <a:r>
              <a:rPr kumimoji="0" lang="en-US" altLang="en-US" b="0" i="0" u="none" strike="noStrike" cap="none" normalizeH="0" baseline="0">
                <a:ln>
                  <a:noFill/>
                </a:ln>
                <a:solidFill>
                  <a:srgbClr val="D3D3D3"/>
                </a:solidFill>
                <a:effectLst/>
                <a:latin typeface="Droid Sans Mono"/>
              </a:rPr>
              <a:t>&lt;&lt;num.at(</a:t>
            </a:r>
            <a:r>
              <a:rPr kumimoji="0" lang="en-US" altLang="en-US" b="0" i="0" u="none" strike="noStrike" cap="none" normalizeH="0" baseline="0">
                <a:ln>
                  <a:noFill/>
                </a:ln>
                <a:solidFill>
                  <a:srgbClr val="D19A66"/>
                </a:solidFill>
                <a:effectLst/>
                <a:latin typeface="Droid Sans Mono"/>
              </a:rPr>
              <a:t>0</a:t>
            </a:r>
            <a:r>
              <a:rPr kumimoji="0" lang="en-US" altLang="en-US" b="0" i="0" u="none" strike="noStrike" cap="none" normalizeH="0" baseline="0">
                <a:ln>
                  <a:noFill/>
                </a:ln>
                <a:solidFill>
                  <a:srgbClr val="D3D3D3"/>
                </a:solidFill>
                <a:effectLst/>
                <a:latin typeface="Droid Sans Mono"/>
              </a:rPr>
              <a:t>) &lt;&lt; </a:t>
            </a:r>
            <a:r>
              <a:rPr kumimoji="0" lang="en-US" altLang="en-US" b="0" i="0" u="none" strike="noStrike" cap="none" normalizeH="0" baseline="0" err="1">
                <a:ln>
                  <a:noFill/>
                </a:ln>
                <a:solidFill>
                  <a:srgbClr val="E6C07B"/>
                </a:solidFill>
                <a:effectLst/>
                <a:latin typeface="Droid Sans Mono"/>
              </a:rPr>
              <a:t>endl</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err="1">
                <a:ln>
                  <a:noFill/>
                </a:ln>
                <a:solidFill>
                  <a:srgbClr val="E6C07B"/>
                </a:solidFill>
                <a:effectLst/>
                <a:latin typeface="Droid Sans Mono"/>
              </a:rPr>
              <a:t>cout</a:t>
            </a:r>
            <a:r>
              <a:rPr kumimoji="0" lang="en-US" altLang="en-US" b="0" i="0" u="none" strike="noStrike" cap="none" normalizeH="0" baseline="0">
                <a:ln>
                  <a:noFill/>
                </a:ln>
                <a:solidFill>
                  <a:srgbClr val="D3D3D3"/>
                </a:solidFill>
                <a:effectLst/>
                <a:latin typeface="Droid Sans Mono"/>
              </a:rPr>
              <a:t>&lt;&lt;</a:t>
            </a:r>
            <a:r>
              <a:rPr kumimoji="0" lang="en-US" altLang="en-US" b="0" i="0" u="none" strike="noStrike" cap="none" normalizeH="0" baseline="0">
                <a:ln>
                  <a:noFill/>
                </a:ln>
                <a:solidFill>
                  <a:srgbClr val="98C379"/>
                </a:solidFill>
                <a:effectLst/>
                <a:latin typeface="Droid Sans Mono"/>
              </a:rPr>
              <a:t>"Element at Index 2: "</a:t>
            </a:r>
            <a:r>
              <a:rPr kumimoji="0" lang="en-US" altLang="en-US" b="0" i="0" u="none" strike="noStrike" cap="none" normalizeH="0" baseline="0">
                <a:ln>
                  <a:noFill/>
                </a:ln>
                <a:solidFill>
                  <a:srgbClr val="D3D3D3"/>
                </a:solidFill>
                <a:effectLst/>
                <a:latin typeface="Droid Sans Mono"/>
              </a:rPr>
              <a:t>&lt;&lt;num.at(</a:t>
            </a:r>
            <a:r>
              <a:rPr kumimoji="0" lang="en-US" altLang="en-US" b="0" i="0" u="none" strike="noStrike" cap="none" normalizeH="0" baseline="0">
                <a:ln>
                  <a:noFill/>
                </a:ln>
                <a:solidFill>
                  <a:srgbClr val="D19A66"/>
                </a:solidFill>
                <a:effectLst/>
                <a:latin typeface="Droid Sans Mono"/>
              </a:rPr>
              <a:t>2</a:t>
            </a:r>
            <a:r>
              <a:rPr kumimoji="0" lang="en-US" altLang="en-US" b="0" i="0" u="none" strike="noStrike" cap="none" normalizeH="0" baseline="0">
                <a:ln>
                  <a:noFill/>
                </a:ln>
                <a:solidFill>
                  <a:srgbClr val="D3D3D3"/>
                </a:solidFill>
                <a:effectLst/>
                <a:latin typeface="Droid Sans Mono"/>
              </a:rPr>
              <a:t>) &lt;&lt; </a:t>
            </a:r>
            <a:r>
              <a:rPr kumimoji="0" lang="en-US" altLang="en-US" b="0" i="0" u="none" strike="noStrike" cap="none" normalizeH="0" baseline="0" err="1">
                <a:ln>
                  <a:noFill/>
                </a:ln>
                <a:solidFill>
                  <a:srgbClr val="E6C07B"/>
                </a:solidFill>
                <a:effectLst/>
                <a:latin typeface="Droid Sans Mono"/>
              </a:rPr>
              <a:t>endl</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err="1">
                <a:ln>
                  <a:noFill/>
                </a:ln>
                <a:solidFill>
                  <a:srgbClr val="E6C07B"/>
                </a:solidFill>
                <a:effectLst/>
                <a:latin typeface="Droid Sans Mono"/>
              </a:rPr>
              <a:t>cout</a:t>
            </a:r>
            <a:r>
              <a:rPr kumimoji="0" lang="en-US" altLang="en-US" b="0" i="0" u="none" strike="noStrike" cap="none" normalizeH="0" baseline="0">
                <a:ln>
                  <a:noFill/>
                </a:ln>
                <a:solidFill>
                  <a:srgbClr val="D3D3D3"/>
                </a:solidFill>
                <a:effectLst/>
                <a:latin typeface="Droid Sans Mono"/>
              </a:rPr>
              <a:t>&lt;&lt;</a:t>
            </a:r>
            <a:r>
              <a:rPr kumimoji="0" lang="en-US" altLang="en-US" b="0" i="0" u="none" strike="noStrike" cap="none" normalizeH="0" baseline="0">
                <a:ln>
                  <a:noFill/>
                </a:ln>
                <a:solidFill>
                  <a:srgbClr val="98C379"/>
                </a:solidFill>
                <a:effectLst/>
                <a:latin typeface="Droid Sans Mono"/>
              </a:rPr>
              <a:t>"Element at Index 4: "</a:t>
            </a:r>
            <a:r>
              <a:rPr kumimoji="0" lang="en-US" altLang="en-US" b="0" i="0" u="none" strike="noStrike" cap="none" normalizeH="0" baseline="0">
                <a:ln>
                  <a:noFill/>
                </a:ln>
                <a:solidFill>
                  <a:srgbClr val="D3D3D3"/>
                </a:solidFill>
                <a:effectLst/>
                <a:latin typeface="Droid Sans Mono"/>
              </a:rPr>
              <a:t>&lt;&lt;num.at(</a:t>
            </a:r>
            <a:r>
              <a:rPr kumimoji="0" lang="en-US" altLang="en-US" b="0" i="0" u="none" strike="noStrike" cap="none" normalizeH="0" baseline="0">
                <a:ln>
                  <a:noFill/>
                </a:ln>
                <a:solidFill>
                  <a:srgbClr val="D19A66"/>
                </a:solidFill>
                <a:effectLst/>
                <a:latin typeface="Droid Sans Mono"/>
              </a:rPr>
              <a:t>4</a:t>
            </a:r>
            <a:r>
              <a:rPr kumimoji="0" lang="en-US" altLang="en-US" b="0" i="0" u="none" strike="noStrike" cap="none" normalizeH="0" baseline="0">
                <a:ln>
                  <a:noFill/>
                </a:ln>
                <a:solidFill>
                  <a:srgbClr val="D3D3D3"/>
                </a:solidFill>
                <a:effectLst/>
                <a:latin typeface="Droid Sans Mono"/>
              </a:rPr>
              <a:t>) &lt;&lt; </a:t>
            </a:r>
            <a:r>
              <a:rPr kumimoji="0" lang="en-US" altLang="en-US" b="0" i="0" u="none" strike="noStrike" cap="none" normalizeH="0" baseline="0" err="1">
                <a:ln>
                  <a:noFill/>
                </a:ln>
                <a:solidFill>
                  <a:srgbClr val="D3D3D3"/>
                </a:solidFill>
                <a:effectLst/>
                <a:latin typeface="Droid Sans Mono"/>
              </a:rPr>
              <a:t>endl</a:t>
            </a:r>
            <a:r>
              <a:rPr kumimoji="0" lang="en-US" altLang="en-US" b="0" i="0" u="none" strike="noStrike" cap="none" normalizeH="0" baseline="0">
                <a:ln>
                  <a:noFill/>
                </a:ln>
                <a:solidFill>
                  <a:srgbClr val="D3D3D3"/>
                </a:solidFill>
                <a:effectLst/>
                <a:latin typeface="Droid Sans Mono"/>
              </a:rPr>
              <a:t>;</a:t>
            </a:r>
          </a:p>
          <a:p>
            <a:pPr defTabSz="685800"/>
            <a:endParaRPr lang="en-US" altLang="en-US">
              <a:solidFill>
                <a:srgbClr val="D3D3D3"/>
              </a:solidFill>
              <a:latin typeface="Droid Sans Mono"/>
            </a:endParaRPr>
          </a:p>
          <a:p>
            <a:pPr defTabSz="685800"/>
            <a:r>
              <a:rPr kumimoji="0" lang="en-US" altLang="en-US" b="0" i="0" u="none" strike="noStrike" cap="none" normalizeH="0" baseline="0" err="1">
                <a:ln>
                  <a:noFill/>
                </a:ln>
                <a:solidFill>
                  <a:srgbClr val="E6C07B"/>
                </a:solidFill>
                <a:effectLst/>
                <a:latin typeface="Droid Sans Mono"/>
              </a:rPr>
              <a:t>cout</a:t>
            </a:r>
            <a:r>
              <a:rPr kumimoji="0" lang="en-US" altLang="en-US" b="0" i="0" u="none" strike="noStrike" cap="none" normalizeH="0" baseline="0">
                <a:ln>
                  <a:noFill/>
                </a:ln>
                <a:solidFill>
                  <a:srgbClr val="D3D3D3"/>
                </a:solidFill>
                <a:effectLst/>
                <a:latin typeface="Droid Sans Mono"/>
              </a:rPr>
              <a:t>&lt;&lt;</a:t>
            </a:r>
            <a:r>
              <a:rPr kumimoji="0" lang="en-US" altLang="en-US" b="0" i="0" u="none" strike="noStrike" cap="none" normalizeH="0" baseline="0">
                <a:ln>
                  <a:noFill/>
                </a:ln>
                <a:solidFill>
                  <a:srgbClr val="98C379"/>
                </a:solidFill>
                <a:effectLst/>
                <a:latin typeface="Droid Sans Mono"/>
              </a:rPr>
              <a:t>"Element at Index 0: "</a:t>
            </a:r>
            <a:r>
              <a:rPr kumimoji="0" lang="en-US" altLang="en-US" b="0" i="0" u="none" strike="noStrike" cap="none" normalizeH="0" baseline="0">
                <a:ln>
                  <a:noFill/>
                </a:ln>
                <a:solidFill>
                  <a:srgbClr val="D3D3D3"/>
                </a:solidFill>
                <a:effectLst/>
                <a:latin typeface="Droid Sans Mono"/>
              </a:rPr>
              <a:t>&lt;&lt;num[</a:t>
            </a:r>
            <a:r>
              <a:rPr kumimoji="0" lang="en-US" altLang="en-US" b="0" i="0" u="none" strike="noStrike" cap="none" normalizeH="0" baseline="0">
                <a:ln>
                  <a:noFill/>
                </a:ln>
                <a:solidFill>
                  <a:srgbClr val="D19A66"/>
                </a:solidFill>
                <a:effectLst/>
                <a:latin typeface="Droid Sans Mono"/>
              </a:rPr>
              <a:t>0]</a:t>
            </a:r>
            <a:r>
              <a:rPr kumimoji="0" lang="en-US" altLang="en-US" b="0" i="0" u="none" strike="noStrike" cap="none" normalizeH="0" baseline="0">
                <a:ln>
                  <a:noFill/>
                </a:ln>
                <a:solidFill>
                  <a:srgbClr val="D3D3D3"/>
                </a:solidFill>
                <a:effectLst/>
                <a:latin typeface="Droid Sans Mono"/>
              </a:rPr>
              <a:t> &lt;&lt; </a:t>
            </a:r>
            <a:r>
              <a:rPr kumimoji="0" lang="en-US" altLang="en-US" b="0" i="0" u="none" strike="noStrike" cap="none" normalizeH="0" baseline="0" err="1">
                <a:ln>
                  <a:noFill/>
                </a:ln>
                <a:solidFill>
                  <a:srgbClr val="E6C07B"/>
                </a:solidFill>
                <a:effectLst/>
                <a:latin typeface="Droid Sans Mono"/>
              </a:rPr>
              <a:t>endl</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err="1">
                <a:ln>
                  <a:noFill/>
                </a:ln>
                <a:solidFill>
                  <a:srgbClr val="E6C07B"/>
                </a:solidFill>
                <a:effectLst/>
                <a:latin typeface="Droid Sans Mono"/>
              </a:rPr>
              <a:t>cout</a:t>
            </a:r>
            <a:r>
              <a:rPr kumimoji="0" lang="en-US" altLang="en-US" b="0" i="0" u="none" strike="noStrike" cap="none" normalizeH="0" baseline="0">
                <a:ln>
                  <a:noFill/>
                </a:ln>
                <a:solidFill>
                  <a:srgbClr val="D3D3D3"/>
                </a:solidFill>
                <a:effectLst/>
                <a:latin typeface="Droid Sans Mono"/>
              </a:rPr>
              <a:t>&lt;&lt;</a:t>
            </a:r>
            <a:r>
              <a:rPr kumimoji="0" lang="en-US" altLang="en-US" b="0" i="0" u="none" strike="noStrike" cap="none" normalizeH="0" baseline="0">
                <a:ln>
                  <a:noFill/>
                </a:ln>
                <a:solidFill>
                  <a:srgbClr val="98C379"/>
                </a:solidFill>
                <a:effectLst/>
                <a:latin typeface="Droid Sans Mono"/>
              </a:rPr>
              <a:t>"Element at Index 2: "</a:t>
            </a:r>
            <a:r>
              <a:rPr kumimoji="0" lang="en-US" altLang="en-US" b="0" i="0" u="none" strike="noStrike" cap="none" normalizeH="0" baseline="0">
                <a:ln>
                  <a:noFill/>
                </a:ln>
                <a:solidFill>
                  <a:srgbClr val="D3D3D3"/>
                </a:solidFill>
                <a:effectLst/>
                <a:latin typeface="Droid Sans Mono"/>
              </a:rPr>
              <a:t>&lt;&lt;num[</a:t>
            </a:r>
            <a:r>
              <a:rPr kumimoji="0" lang="en-US" altLang="en-US" b="0" i="0" u="none" strike="noStrike" cap="none" normalizeH="0" baseline="0">
                <a:ln>
                  <a:noFill/>
                </a:ln>
                <a:solidFill>
                  <a:srgbClr val="D19A66"/>
                </a:solidFill>
                <a:effectLst/>
                <a:latin typeface="Droid Sans Mono"/>
              </a:rPr>
              <a:t>2]</a:t>
            </a:r>
            <a:r>
              <a:rPr kumimoji="0" lang="en-US" altLang="en-US" b="0" i="0" u="none" strike="noStrike" cap="none" normalizeH="0" baseline="0">
                <a:ln>
                  <a:noFill/>
                </a:ln>
                <a:solidFill>
                  <a:srgbClr val="D3D3D3"/>
                </a:solidFill>
                <a:effectLst/>
                <a:latin typeface="Droid Sans Mono"/>
              </a:rPr>
              <a:t> &lt;&lt; </a:t>
            </a:r>
            <a:r>
              <a:rPr kumimoji="0" lang="en-US" altLang="en-US" b="0" i="0" u="none" strike="noStrike" cap="none" normalizeH="0" baseline="0" err="1">
                <a:ln>
                  <a:noFill/>
                </a:ln>
                <a:solidFill>
                  <a:srgbClr val="E6C07B"/>
                </a:solidFill>
                <a:effectLst/>
                <a:latin typeface="Droid Sans Mono"/>
              </a:rPr>
              <a:t>endl</a:t>
            </a:r>
            <a:r>
              <a:rPr kumimoji="0" lang="en-US" altLang="en-US" b="0" i="0" u="none" strike="noStrike" cap="none" normalizeH="0" baseline="0">
                <a:ln>
                  <a:noFill/>
                </a:ln>
                <a:solidFill>
                  <a:srgbClr val="D3D3D3"/>
                </a:solidFill>
                <a:effectLst/>
                <a:latin typeface="Droid Sans Mono"/>
              </a:rPr>
              <a:t>; </a:t>
            </a:r>
          </a:p>
          <a:p>
            <a:pPr eaLnBrk="0" fontAlgn="base" hangingPunct="0">
              <a:spcBef>
                <a:spcPct val="0"/>
              </a:spcBef>
              <a:spcAft>
                <a:spcPct val="0"/>
              </a:spcAft>
            </a:pPr>
            <a:r>
              <a:rPr kumimoji="0" lang="en-US" altLang="en-US" b="0" i="0" u="none" strike="noStrike" cap="none" normalizeH="0" baseline="0" err="1">
                <a:ln>
                  <a:noFill/>
                </a:ln>
                <a:solidFill>
                  <a:srgbClr val="E6C07B"/>
                </a:solidFill>
                <a:effectLst/>
                <a:latin typeface="Droid Sans Mono"/>
              </a:rPr>
              <a:t>cout</a:t>
            </a:r>
            <a:r>
              <a:rPr kumimoji="0" lang="en-US" altLang="en-US" b="0" i="0" u="none" strike="noStrike" cap="none" normalizeH="0" baseline="0">
                <a:ln>
                  <a:noFill/>
                </a:ln>
                <a:solidFill>
                  <a:srgbClr val="D3D3D3"/>
                </a:solidFill>
                <a:effectLst/>
                <a:latin typeface="Droid Sans Mono"/>
              </a:rPr>
              <a:t>&lt;&lt;</a:t>
            </a:r>
            <a:r>
              <a:rPr kumimoji="0" lang="en-US" altLang="en-US" b="0" i="0" u="none" strike="noStrike" cap="none" normalizeH="0" baseline="0">
                <a:ln>
                  <a:noFill/>
                </a:ln>
                <a:solidFill>
                  <a:srgbClr val="98C379"/>
                </a:solidFill>
                <a:effectLst/>
                <a:latin typeface="Droid Sans Mono"/>
              </a:rPr>
              <a:t>"Element at Index 4: "</a:t>
            </a:r>
            <a:r>
              <a:rPr kumimoji="0" lang="en-US" altLang="en-US" b="0" i="0" u="none" strike="noStrike" cap="none" normalizeH="0" baseline="0">
                <a:ln>
                  <a:noFill/>
                </a:ln>
                <a:solidFill>
                  <a:srgbClr val="D3D3D3"/>
                </a:solidFill>
                <a:effectLst/>
                <a:latin typeface="Droid Sans Mono"/>
              </a:rPr>
              <a:t>&lt;&lt;num[</a:t>
            </a:r>
            <a:r>
              <a:rPr kumimoji="0" lang="en-US" altLang="en-US" b="0" i="0" u="none" strike="noStrike" cap="none" normalizeH="0" baseline="0">
                <a:ln>
                  <a:noFill/>
                </a:ln>
                <a:solidFill>
                  <a:srgbClr val="D19A66"/>
                </a:solidFill>
                <a:effectLst/>
                <a:latin typeface="Droid Sans Mono"/>
              </a:rPr>
              <a:t>4] &lt;&lt; </a:t>
            </a:r>
            <a:r>
              <a:rPr kumimoji="0" lang="en-US" altLang="en-US" b="0" i="0" u="none" strike="noStrike" cap="none" normalizeH="0" baseline="0" err="1">
                <a:ln>
                  <a:noFill/>
                </a:ln>
                <a:solidFill>
                  <a:srgbClr val="D3D3D3"/>
                </a:solidFill>
                <a:effectLst/>
                <a:latin typeface="Droid Sans Mono"/>
              </a:rPr>
              <a:t>endl</a:t>
            </a:r>
            <a:r>
              <a:rPr kumimoji="0" lang="en-US" altLang="en-US" b="0" i="0" u="none" strike="noStrike" cap="none" normalizeH="0" baseline="0">
                <a:ln>
                  <a:noFill/>
                </a:ln>
                <a:solidFill>
                  <a:srgbClr val="D3D3D3"/>
                </a:solidFill>
                <a:effectLst/>
                <a:latin typeface="Droid Sans Mono"/>
              </a:rPr>
              <a:t>;</a:t>
            </a:r>
          </a:p>
          <a:p>
            <a:pPr defTabSz="685800"/>
            <a:endParaRPr kumimoji="0" lang="en-US" altLang="en-US" b="0" i="0" u="none" strike="noStrike" cap="none" normalizeH="0" baseline="0">
              <a:ln>
                <a:noFill/>
              </a:ln>
              <a:solidFill>
                <a:srgbClr val="D3D3D3"/>
              </a:solidFill>
              <a:effectLst/>
              <a:latin typeface="Droid Sans Mono"/>
            </a:endParaRPr>
          </a:p>
          <a:p>
            <a:pPr defTabSz="685800"/>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a:ln>
                  <a:noFill/>
                </a:ln>
                <a:solidFill>
                  <a:srgbClr val="C678DD"/>
                </a:solidFill>
                <a:effectLst/>
                <a:latin typeface="Droid Sans Mono"/>
              </a:rPr>
              <a:t>return</a:t>
            </a:r>
            <a:r>
              <a:rPr kumimoji="0" lang="en-US" altLang="en-US" b="0" i="0" u="none" strike="noStrike" cap="none" normalizeH="0" baseline="0">
                <a:ln>
                  <a:noFill/>
                </a:ln>
                <a:solidFill>
                  <a:srgbClr val="D3D3D3"/>
                </a:solidFill>
                <a:effectLst/>
                <a:latin typeface="Droid Sans Mono"/>
              </a:rPr>
              <a:t> </a:t>
            </a:r>
            <a:r>
              <a:rPr kumimoji="0" lang="en-US" altLang="en-US" b="0" i="0" u="none" strike="noStrike" cap="none" normalizeH="0" baseline="0">
                <a:ln>
                  <a:noFill/>
                </a:ln>
                <a:solidFill>
                  <a:srgbClr val="D19A66"/>
                </a:solidFill>
                <a:effectLst/>
                <a:latin typeface="Droid Sans Mono"/>
              </a:rPr>
              <a:t>0</a:t>
            </a:r>
            <a:r>
              <a:rPr kumimoji="0" lang="en-US" altLang="en-US" b="0" i="0" u="none" strike="noStrike" cap="none" normalizeH="0" baseline="0">
                <a:ln>
                  <a:noFill/>
                </a:ln>
                <a:solidFill>
                  <a:srgbClr val="D3D3D3"/>
                </a:solidFill>
                <a:effectLst/>
                <a:latin typeface="Droid Sans Mono"/>
              </a:rPr>
              <a:t>; </a:t>
            </a:r>
          </a:p>
          <a:p>
            <a:pPr defTabSz="685800"/>
            <a:r>
              <a:rPr kumimoji="0" lang="en-US" altLang="en-US" b="0" i="0" u="none" strike="noStrike" cap="none" normalizeH="0" baseline="0">
                <a:ln>
                  <a:noFill/>
                </a:ln>
                <a:solidFill>
                  <a:srgbClr val="D3D3D3"/>
                </a:solidFill>
                <a:effectLst/>
                <a:latin typeface="Droid Sans Mono"/>
              </a:rPr>
              <a:t>}</a:t>
            </a:r>
            <a:r>
              <a:rPr lang="en-US" altLang="en-US" sz="1050"/>
              <a:t> </a:t>
            </a:r>
            <a:endParaRPr lang="en-US" altLang="en-US" sz="3000"/>
          </a:p>
        </p:txBody>
      </p:sp>
      <p:sp>
        <p:nvSpPr>
          <p:cNvPr id="7" name="Slide Number Placeholder 6">
            <a:extLst>
              <a:ext uri="{FF2B5EF4-FFF2-40B4-BE49-F238E27FC236}">
                <a16:creationId xmlns:a16="http://schemas.microsoft.com/office/drawing/2014/main" id="{6B589EB3-3FCC-B7DA-1BAD-F5524010357D}"/>
              </a:ext>
            </a:extLst>
          </p:cNvPr>
          <p:cNvSpPr>
            <a:spLocks noGrp="1"/>
          </p:cNvSpPr>
          <p:nvPr>
            <p:ph type="sldNum" sz="quarter" idx="12"/>
          </p:nvPr>
        </p:nvSpPr>
        <p:spPr/>
        <p:txBody>
          <a:bodyPr/>
          <a:lstStyle/>
          <a:p>
            <a:pPr>
              <a:defRPr/>
            </a:pPr>
            <a:fld id="{3BCD043E-18EE-4329-B170-C1986EF343FC}" type="slidenum">
              <a:rPr lang="en-US" smtClean="0"/>
              <a:pPr>
                <a:defRPr/>
              </a:pPr>
              <a:t>119</a:t>
            </a:fld>
            <a:endParaRPr lang="en-US"/>
          </a:p>
        </p:txBody>
      </p:sp>
    </p:spTree>
    <p:extLst>
      <p:ext uri="{BB962C8B-B14F-4D97-AF65-F5344CB8AC3E}">
        <p14:creationId xmlns:p14="http://schemas.microsoft.com/office/powerpoint/2010/main" val="247990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CB06E11-EF17-82BB-23BD-BA83698140AC}"/>
              </a:ext>
            </a:extLst>
          </p:cNvPr>
          <p:cNvSpPr>
            <a:spLocks noGrp="1" noChangeArrowheads="1"/>
          </p:cNvSpPr>
          <p:nvPr>
            <p:ph type="title"/>
          </p:nvPr>
        </p:nvSpPr>
        <p:spPr/>
        <p:txBody>
          <a:bodyPr/>
          <a:lstStyle/>
          <a:p>
            <a:pPr eaLnBrk="1" hangingPunct="1"/>
            <a:r>
              <a:rPr lang="en-US" altLang="en-US"/>
              <a:t>7.3 Introduction to Classes</a:t>
            </a:r>
          </a:p>
        </p:txBody>
      </p:sp>
      <p:sp>
        <p:nvSpPr>
          <p:cNvPr id="37891" name="Rectangle 3">
            <a:extLst>
              <a:ext uri="{FF2B5EF4-FFF2-40B4-BE49-F238E27FC236}">
                <a16:creationId xmlns:a16="http://schemas.microsoft.com/office/drawing/2014/main" id="{630B3FEF-47FA-44BD-E581-1FB476C1511E}"/>
              </a:ext>
            </a:extLst>
          </p:cNvPr>
          <p:cNvSpPr>
            <a:spLocks noGrp="1" noChangeArrowheads="1"/>
          </p:cNvSpPr>
          <p:nvPr>
            <p:ph idx="1"/>
          </p:nvPr>
        </p:nvSpPr>
        <p:spPr/>
        <p:txBody>
          <a:bodyPr/>
          <a:lstStyle/>
          <a:p>
            <a:pPr eaLnBrk="1" hangingPunct="1">
              <a:lnSpc>
                <a:spcPct val="80000"/>
              </a:lnSpc>
            </a:pPr>
            <a:r>
              <a:rPr lang="en-US" altLang="en-US" b="1">
                <a:solidFill>
                  <a:schemeClr val="accent2"/>
                </a:solidFill>
              </a:rPr>
              <a:t>Class</a:t>
            </a:r>
            <a:r>
              <a:rPr lang="en-US" altLang="en-US"/>
              <a:t>: a programmer-defined data type used to define objects</a:t>
            </a:r>
          </a:p>
          <a:p>
            <a:pPr eaLnBrk="1" hangingPunct="1">
              <a:lnSpc>
                <a:spcPct val="80000"/>
              </a:lnSpc>
              <a:spcBef>
                <a:spcPct val="30000"/>
              </a:spcBef>
            </a:pPr>
            <a:r>
              <a:rPr lang="en-US" altLang="en-US"/>
              <a:t>It is a pattern for creating objects</a:t>
            </a:r>
          </a:p>
          <a:p>
            <a:pPr eaLnBrk="1" hangingPunct="1">
              <a:lnSpc>
                <a:spcPct val="80000"/>
              </a:lnSpc>
              <a:buFontTx/>
              <a:buNone/>
            </a:pPr>
            <a:r>
              <a:rPr lang="en-US" altLang="en-US" sz="2800" b="1">
                <a:latin typeface="Courier New" panose="02070309020205020404" pitchFamily="49" charset="0"/>
              </a:rPr>
              <a:t>  </a:t>
            </a:r>
            <a:r>
              <a:rPr lang="en-US" altLang="en-US" sz="2800"/>
              <a:t>ex:  </a:t>
            </a:r>
          </a:p>
          <a:p>
            <a:pPr eaLnBrk="1" hangingPunct="1">
              <a:lnSpc>
                <a:spcPct val="80000"/>
              </a:lnSpc>
              <a:buFontTx/>
              <a:buNone/>
            </a:pPr>
            <a:r>
              <a:rPr lang="en-US" altLang="en-US" sz="2800" b="1">
                <a:latin typeface="Courier New" panose="02070309020205020404" pitchFamily="49" charset="0"/>
              </a:rPr>
              <a:t>	string fName, lName;</a:t>
            </a:r>
          </a:p>
          <a:p>
            <a:pPr eaLnBrk="1" hangingPunct="1">
              <a:lnSpc>
                <a:spcPct val="80000"/>
              </a:lnSpc>
              <a:buFontTx/>
              <a:buNone/>
            </a:pPr>
            <a:endParaRPr lang="en-US" altLang="en-US" sz="2800" b="1">
              <a:latin typeface="Courier New" panose="02070309020205020404" pitchFamily="49" charset="0"/>
            </a:endParaRPr>
          </a:p>
          <a:p>
            <a:pPr eaLnBrk="1" hangingPunct="1">
              <a:lnSpc>
                <a:spcPct val="80000"/>
              </a:lnSpc>
              <a:buFontTx/>
              <a:buNone/>
            </a:pPr>
            <a:r>
              <a:rPr lang="en-US" altLang="en-US" sz="2800"/>
              <a:t>	This creates two objects of the </a:t>
            </a:r>
            <a:r>
              <a:rPr lang="en-US" altLang="en-US" sz="2800" b="1">
                <a:latin typeface="Courier New" panose="02070309020205020404" pitchFamily="49" charset="0"/>
                <a:cs typeface="Courier New" panose="02070309020205020404" pitchFamily="49" charset="0"/>
              </a:rPr>
              <a:t>string</a:t>
            </a:r>
            <a:r>
              <a:rPr lang="en-US" altLang="en-US" sz="2800"/>
              <a:t> class</a:t>
            </a:r>
            <a:r>
              <a:rPr lang="en-US" altLang="en-US" sz="2800" b="1">
                <a:latin typeface="Courier New" panose="02070309020205020404" pitchFamily="49" charset="0"/>
              </a:rPr>
              <a:t>    </a:t>
            </a:r>
            <a:endParaRPr lang="en-US" altLang="en-US" sz="2800" b="1"/>
          </a:p>
        </p:txBody>
      </p:sp>
      <p:sp>
        <p:nvSpPr>
          <p:cNvPr id="37892" name="Slide Number Placeholder 3">
            <a:extLst>
              <a:ext uri="{FF2B5EF4-FFF2-40B4-BE49-F238E27FC236}">
                <a16:creationId xmlns:a16="http://schemas.microsoft.com/office/drawing/2014/main" id="{DE1015C6-FE32-DD2C-D110-82E7D95D7B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F508D60A-B658-406E-A69B-16A96594EA0B}" type="slidenum">
              <a:rPr lang="en-US" altLang="en-US" sz="1200" smtClean="0"/>
              <a:pPr>
                <a:spcBef>
                  <a:spcPct val="0"/>
                </a:spcBef>
                <a:buFontTx/>
                <a:buNone/>
              </a:pPr>
              <a:t>12</a:t>
            </a:fld>
            <a:endParaRPr lang="en-US" altLang="en-US" sz="12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243805-28DA-E7A2-9377-9A4017F54E94}"/>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AB74BD87-A921-3E54-E1F4-04D89B5F2ED7}"/>
              </a:ext>
            </a:extLst>
          </p:cNvPr>
          <p:cNvSpPr>
            <a:spLocks noGrp="1"/>
          </p:cNvSpPr>
          <p:nvPr>
            <p:ph idx="1"/>
          </p:nvPr>
        </p:nvSpPr>
        <p:spPr/>
        <p:txBody>
          <a:bodyPr>
            <a:normAutofit/>
          </a:bodyPr>
          <a:lstStyle/>
          <a:p>
            <a:r>
              <a:rPr lang="en-US" b="1"/>
              <a:t>Change &amp; delete the vector Elements</a:t>
            </a:r>
          </a:p>
        </p:txBody>
      </p:sp>
      <p:sp>
        <p:nvSpPr>
          <p:cNvPr id="2" name="Rectangle 1">
            <a:extLst>
              <a:ext uri="{FF2B5EF4-FFF2-40B4-BE49-F238E27FC236}">
                <a16:creationId xmlns:a16="http://schemas.microsoft.com/office/drawing/2014/main" id="{35E6FAEC-8B71-D49A-5579-2755877A07BF}"/>
              </a:ext>
            </a:extLst>
          </p:cNvPr>
          <p:cNvSpPr>
            <a:spLocks noChangeArrowheads="1"/>
          </p:cNvSpPr>
          <p:nvPr/>
        </p:nvSpPr>
        <p:spPr bwMode="auto">
          <a:xfrm>
            <a:off x="1714499" y="1629302"/>
            <a:ext cx="3002125" cy="3877985"/>
          </a:xfrm>
          <a:prstGeom prst="rect">
            <a:avLst/>
          </a:prstGeom>
          <a:solidFill>
            <a:srgbClr val="383B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a:r>
              <a:rPr lang="en-US" altLang="en-US" sz="1200">
                <a:solidFill>
                  <a:srgbClr val="61AEEE"/>
                </a:solidFill>
                <a:latin typeface="Droid Sans Mono"/>
              </a:rPr>
              <a:t>#include </a:t>
            </a:r>
            <a:r>
              <a:rPr lang="en-US" altLang="en-US" sz="1200">
                <a:solidFill>
                  <a:srgbClr val="98C379"/>
                </a:solidFill>
                <a:latin typeface="Droid Sans Mono"/>
              </a:rPr>
              <a:t>&lt;iostream&gt;</a:t>
            </a:r>
          </a:p>
          <a:p>
            <a:pPr defTabSz="685800"/>
            <a:r>
              <a:rPr lang="en-US" altLang="en-US" sz="1200">
                <a:solidFill>
                  <a:srgbClr val="D3D3D3"/>
                </a:solidFill>
                <a:latin typeface="Droid Sans Mono"/>
              </a:rPr>
              <a:t> </a:t>
            </a:r>
            <a:r>
              <a:rPr lang="en-US" altLang="en-US" sz="1200">
                <a:solidFill>
                  <a:srgbClr val="61AEEE"/>
                </a:solidFill>
                <a:latin typeface="Droid Sans Mono"/>
              </a:rPr>
              <a:t>#include </a:t>
            </a:r>
            <a:r>
              <a:rPr lang="en-US" altLang="en-US" sz="1200">
                <a:solidFill>
                  <a:srgbClr val="98C379"/>
                </a:solidFill>
                <a:latin typeface="Droid Sans Mono"/>
              </a:rPr>
              <a:t>&lt;vector&gt;</a:t>
            </a:r>
            <a:r>
              <a:rPr lang="en-US" altLang="en-US" sz="1200">
                <a:solidFill>
                  <a:srgbClr val="D3D3D3"/>
                </a:solidFill>
                <a:latin typeface="Droid Sans Mono"/>
              </a:rPr>
              <a:t> </a:t>
            </a:r>
          </a:p>
          <a:p>
            <a:pPr defTabSz="685800"/>
            <a:r>
              <a:rPr lang="en-US" altLang="en-US" sz="1200">
                <a:solidFill>
                  <a:srgbClr val="C678DD"/>
                </a:solidFill>
                <a:latin typeface="Droid Sans Mono"/>
              </a:rPr>
              <a:t>using</a:t>
            </a:r>
            <a:r>
              <a:rPr lang="en-US" altLang="en-US" sz="1200">
                <a:solidFill>
                  <a:srgbClr val="D3D3D3"/>
                </a:solidFill>
                <a:latin typeface="Droid Sans Mono"/>
              </a:rPr>
              <a:t> </a:t>
            </a:r>
            <a:r>
              <a:rPr lang="en-US" altLang="en-US" sz="1200">
                <a:solidFill>
                  <a:srgbClr val="C678DD"/>
                </a:solidFill>
                <a:latin typeface="Droid Sans Mono"/>
              </a:rPr>
              <a:t>namespace</a:t>
            </a:r>
            <a:r>
              <a:rPr lang="en-US" altLang="en-US" sz="1200">
                <a:solidFill>
                  <a:srgbClr val="D3D3D3"/>
                </a:solidFill>
                <a:latin typeface="Droid Sans Mono"/>
              </a:rPr>
              <a:t> </a:t>
            </a:r>
            <a:r>
              <a:rPr lang="en-US" altLang="en-US" sz="1200">
                <a:solidFill>
                  <a:srgbClr val="E6C07B"/>
                </a:solidFill>
                <a:latin typeface="Droid Sans Mono"/>
              </a:rPr>
              <a:t>std</a:t>
            </a:r>
            <a:r>
              <a:rPr lang="en-US" altLang="en-US" sz="1200">
                <a:solidFill>
                  <a:srgbClr val="D3D3D3"/>
                </a:solidFill>
                <a:latin typeface="Droid Sans Mono"/>
              </a:rPr>
              <a:t>; </a:t>
            </a:r>
          </a:p>
          <a:p>
            <a:pPr defTabSz="685800"/>
            <a:endParaRPr lang="en-US" altLang="en-US" sz="1200">
              <a:solidFill>
                <a:srgbClr val="D3D3D3"/>
              </a:solidFill>
              <a:latin typeface="Droid Sans Mono"/>
            </a:endParaRPr>
          </a:p>
          <a:p>
            <a:pPr defTabSz="685800"/>
            <a:r>
              <a:rPr lang="en-US" altLang="en-US" sz="1200">
                <a:solidFill>
                  <a:srgbClr val="C678DD"/>
                </a:solidFill>
                <a:latin typeface="Droid Sans Mono"/>
              </a:rPr>
              <a:t>int</a:t>
            </a:r>
            <a:r>
              <a:rPr lang="en-US" altLang="en-US" sz="1200">
                <a:solidFill>
                  <a:srgbClr val="D3D3D3"/>
                </a:solidFill>
                <a:latin typeface="Droid Sans Mono"/>
              </a:rPr>
              <a:t> </a:t>
            </a:r>
            <a:r>
              <a:rPr lang="en-US" altLang="en-US" sz="1200">
                <a:solidFill>
                  <a:srgbClr val="61AEEE"/>
                </a:solidFill>
                <a:latin typeface="Droid Sans Mono"/>
              </a:rPr>
              <a:t>main</a:t>
            </a:r>
            <a:r>
              <a:rPr lang="en-US" altLang="en-US" sz="1200">
                <a:solidFill>
                  <a:srgbClr val="D3D3D3"/>
                </a:solidFill>
                <a:latin typeface="Droid Sans Mono"/>
              </a:rPr>
              <a:t>() { </a:t>
            </a:r>
          </a:p>
          <a:p>
            <a:pPr defTabSz="685800"/>
            <a:r>
              <a:rPr lang="en-US" altLang="en-US" sz="1200">
                <a:solidFill>
                  <a:srgbClr val="E6C07B"/>
                </a:solidFill>
                <a:latin typeface="Droid Sans Mono"/>
              </a:rPr>
              <a:t>vector</a:t>
            </a:r>
            <a:r>
              <a:rPr lang="en-US" altLang="en-US" sz="1200">
                <a:solidFill>
                  <a:srgbClr val="D3D3D3"/>
                </a:solidFill>
                <a:latin typeface="Droid Sans Mono"/>
              </a:rPr>
              <a:t>&lt;</a:t>
            </a:r>
            <a:r>
              <a:rPr lang="en-US" altLang="en-US" sz="1200">
                <a:solidFill>
                  <a:srgbClr val="C678DD"/>
                </a:solidFill>
                <a:latin typeface="Droid Sans Mono"/>
              </a:rPr>
              <a:t>int</a:t>
            </a:r>
            <a:r>
              <a:rPr lang="en-US" altLang="en-US" sz="1200">
                <a:solidFill>
                  <a:srgbClr val="D3D3D3"/>
                </a:solidFill>
                <a:latin typeface="Droid Sans Mono"/>
              </a:rPr>
              <a:t>&gt; num {</a:t>
            </a:r>
            <a:r>
              <a:rPr lang="en-US" altLang="en-US" sz="1200">
                <a:solidFill>
                  <a:srgbClr val="D19A66"/>
                </a:solidFill>
                <a:latin typeface="Droid Sans Mono"/>
              </a:rPr>
              <a:t>1</a:t>
            </a:r>
            <a:r>
              <a:rPr lang="en-US" altLang="en-US" sz="1200">
                <a:solidFill>
                  <a:srgbClr val="D3D3D3"/>
                </a:solidFill>
                <a:latin typeface="Droid Sans Mono"/>
              </a:rPr>
              <a:t>, </a:t>
            </a:r>
            <a:r>
              <a:rPr lang="en-US" altLang="en-US" sz="1200">
                <a:solidFill>
                  <a:srgbClr val="D19A66"/>
                </a:solidFill>
                <a:latin typeface="Droid Sans Mono"/>
              </a:rPr>
              <a:t>2</a:t>
            </a:r>
            <a:r>
              <a:rPr lang="en-US" altLang="en-US" sz="1200">
                <a:solidFill>
                  <a:srgbClr val="D3D3D3"/>
                </a:solidFill>
                <a:latin typeface="Droid Sans Mono"/>
              </a:rPr>
              <a:t>, </a:t>
            </a:r>
            <a:r>
              <a:rPr lang="en-US" altLang="en-US" sz="1200">
                <a:solidFill>
                  <a:srgbClr val="D19A66"/>
                </a:solidFill>
                <a:latin typeface="Droid Sans Mono"/>
              </a:rPr>
              <a:t>3</a:t>
            </a:r>
            <a:r>
              <a:rPr lang="en-US" altLang="en-US" sz="1200">
                <a:solidFill>
                  <a:srgbClr val="D3D3D3"/>
                </a:solidFill>
                <a:latin typeface="Droid Sans Mono"/>
              </a:rPr>
              <a:t>, </a:t>
            </a:r>
            <a:r>
              <a:rPr lang="en-US" altLang="en-US" sz="1200">
                <a:solidFill>
                  <a:srgbClr val="D19A66"/>
                </a:solidFill>
                <a:latin typeface="Droid Sans Mono"/>
              </a:rPr>
              <a:t>4</a:t>
            </a:r>
            <a:r>
              <a:rPr lang="en-US" altLang="en-US" sz="1200">
                <a:solidFill>
                  <a:srgbClr val="D3D3D3"/>
                </a:solidFill>
                <a:latin typeface="Droid Sans Mono"/>
              </a:rPr>
              <a:t>, </a:t>
            </a:r>
            <a:r>
              <a:rPr lang="en-US" altLang="en-US" sz="1200">
                <a:solidFill>
                  <a:srgbClr val="D19A66"/>
                </a:solidFill>
                <a:latin typeface="Droid Sans Mono"/>
              </a:rPr>
              <a:t>5</a:t>
            </a:r>
            <a:r>
              <a:rPr lang="en-US" altLang="en-US" sz="1200">
                <a:solidFill>
                  <a:srgbClr val="D3D3D3"/>
                </a:solidFill>
                <a:latin typeface="Droid Sans Mono"/>
              </a:rPr>
              <a:t>}; </a:t>
            </a:r>
          </a:p>
          <a:p>
            <a:pPr defTabSz="685800"/>
            <a:endParaRPr lang="en-US" altLang="en-US" sz="1200">
              <a:solidFill>
                <a:srgbClr val="D3D3D3"/>
              </a:solidFill>
              <a:latin typeface="Droid Sans Mono"/>
            </a:endParaRPr>
          </a:p>
          <a:p>
            <a:pPr defTabSz="685800"/>
            <a:r>
              <a:rPr lang="en-US" altLang="en-US" sz="1200" err="1">
                <a:solidFill>
                  <a:srgbClr val="E6C07B"/>
                </a:solidFill>
                <a:latin typeface="Droid Sans Mono"/>
              </a:rPr>
              <a:t>cout</a:t>
            </a:r>
            <a:r>
              <a:rPr lang="en-US" altLang="en-US" sz="1200">
                <a:solidFill>
                  <a:srgbClr val="D3D3D3"/>
                </a:solidFill>
                <a:latin typeface="Droid Sans Mono"/>
              </a:rPr>
              <a:t> &lt;&lt; </a:t>
            </a:r>
            <a:r>
              <a:rPr lang="en-US" altLang="en-US" sz="1200">
                <a:solidFill>
                  <a:srgbClr val="98C379"/>
                </a:solidFill>
                <a:latin typeface="Droid Sans Mono"/>
              </a:rPr>
              <a:t>"Initial Vector: "</a:t>
            </a:r>
            <a:r>
              <a:rPr lang="en-US" altLang="en-US" sz="1200">
                <a:solidFill>
                  <a:srgbClr val="D3D3D3"/>
                </a:solidFill>
                <a:latin typeface="Droid Sans Mono"/>
              </a:rPr>
              <a:t>; </a:t>
            </a:r>
          </a:p>
          <a:p>
            <a:pPr defTabSz="685800"/>
            <a:r>
              <a:rPr lang="en-US" altLang="en-US" sz="1200">
                <a:solidFill>
                  <a:srgbClr val="C678DD"/>
                </a:solidFill>
                <a:latin typeface="Droid Sans Mono"/>
              </a:rPr>
              <a:t>for</a:t>
            </a:r>
            <a:r>
              <a:rPr lang="en-US" altLang="en-US" sz="1200">
                <a:solidFill>
                  <a:srgbClr val="D3D3D3"/>
                </a:solidFill>
                <a:latin typeface="Droid Sans Mono"/>
              </a:rPr>
              <a:t> (</a:t>
            </a:r>
            <a:r>
              <a:rPr lang="en-US" altLang="en-US" sz="1200">
                <a:solidFill>
                  <a:srgbClr val="C678DD"/>
                </a:solidFill>
                <a:latin typeface="Droid Sans Mono"/>
              </a:rPr>
              <a:t>int</a:t>
            </a:r>
            <a:r>
              <a:rPr lang="en-US" altLang="en-US" sz="1200">
                <a:solidFill>
                  <a:srgbClr val="D3D3D3"/>
                </a:solidFill>
                <a:latin typeface="Droid Sans Mono"/>
              </a:rPr>
              <a:t> </a:t>
            </a:r>
            <a:r>
              <a:rPr lang="en-US" altLang="en-US" sz="1200" err="1">
                <a:solidFill>
                  <a:srgbClr val="D3D3D3"/>
                </a:solidFill>
                <a:latin typeface="Droid Sans Mono"/>
              </a:rPr>
              <a:t>i</a:t>
            </a:r>
            <a:r>
              <a:rPr lang="en-US" altLang="en-US" sz="1200">
                <a:solidFill>
                  <a:srgbClr val="D3D3D3"/>
                </a:solidFill>
                <a:latin typeface="Droid Sans Mono"/>
              </a:rPr>
              <a:t> : num) </a:t>
            </a:r>
          </a:p>
          <a:p>
            <a:pPr defTabSz="685800"/>
            <a:r>
              <a:rPr lang="en-US" altLang="en-US" sz="1200">
                <a:solidFill>
                  <a:srgbClr val="D3D3D3"/>
                </a:solidFill>
                <a:latin typeface="Droid Sans Mono"/>
              </a:rPr>
              <a:t>{ </a:t>
            </a:r>
            <a:r>
              <a:rPr lang="en-US" altLang="en-US" sz="1200" err="1">
                <a:solidFill>
                  <a:srgbClr val="E6C07B"/>
                </a:solidFill>
                <a:latin typeface="Droid Sans Mono"/>
              </a:rPr>
              <a:t>cout</a:t>
            </a:r>
            <a:r>
              <a:rPr lang="en-US" altLang="en-US" sz="1200">
                <a:solidFill>
                  <a:srgbClr val="D3D3D3"/>
                </a:solidFill>
                <a:latin typeface="Droid Sans Mono"/>
              </a:rPr>
              <a:t> &lt;&lt; </a:t>
            </a:r>
            <a:r>
              <a:rPr lang="en-US" altLang="en-US" sz="1200" err="1">
                <a:solidFill>
                  <a:srgbClr val="D3D3D3"/>
                </a:solidFill>
                <a:latin typeface="Droid Sans Mono"/>
              </a:rPr>
              <a:t>i</a:t>
            </a:r>
            <a:r>
              <a:rPr lang="en-US" altLang="en-US" sz="1200">
                <a:solidFill>
                  <a:srgbClr val="D3D3D3"/>
                </a:solidFill>
                <a:latin typeface="Droid Sans Mono"/>
              </a:rPr>
              <a:t> &lt;&lt; </a:t>
            </a:r>
            <a:r>
              <a:rPr lang="en-US" altLang="en-US" sz="1200">
                <a:solidFill>
                  <a:srgbClr val="98C379"/>
                </a:solidFill>
                <a:latin typeface="Droid Sans Mono"/>
              </a:rPr>
              <a:t>" "</a:t>
            </a:r>
            <a:r>
              <a:rPr lang="en-US" altLang="en-US" sz="1200">
                <a:solidFill>
                  <a:srgbClr val="D3D3D3"/>
                </a:solidFill>
                <a:latin typeface="Droid Sans Mono"/>
              </a:rPr>
              <a:t>; } </a:t>
            </a:r>
          </a:p>
          <a:p>
            <a:pPr defTabSz="685800"/>
            <a:endParaRPr lang="en-US" altLang="en-US" sz="1200">
              <a:solidFill>
                <a:srgbClr val="D3D3D3"/>
              </a:solidFill>
              <a:latin typeface="Droid Sans Mono"/>
            </a:endParaRPr>
          </a:p>
          <a:p>
            <a:pPr defTabSz="685800"/>
            <a:r>
              <a:rPr lang="en-US" altLang="en-US" sz="1200">
                <a:solidFill>
                  <a:srgbClr val="FFDDBE"/>
                </a:solidFill>
                <a:latin typeface="Droid Sans Mono"/>
              </a:rPr>
              <a:t>// change elements at indexes 1 and 4</a:t>
            </a:r>
            <a:r>
              <a:rPr lang="en-US" altLang="en-US" sz="1200">
                <a:solidFill>
                  <a:srgbClr val="D3D3D3"/>
                </a:solidFill>
                <a:latin typeface="Droid Sans Mono"/>
              </a:rPr>
              <a:t> </a:t>
            </a:r>
          </a:p>
          <a:p>
            <a:pPr defTabSz="685800"/>
            <a:r>
              <a:rPr lang="en-US" altLang="en-US" sz="1200">
                <a:solidFill>
                  <a:srgbClr val="D3D3D3"/>
                </a:solidFill>
                <a:latin typeface="Droid Sans Mono"/>
              </a:rPr>
              <a:t>num.at(</a:t>
            </a:r>
            <a:r>
              <a:rPr lang="en-US" altLang="en-US" sz="1200">
                <a:solidFill>
                  <a:srgbClr val="D19A66"/>
                </a:solidFill>
                <a:latin typeface="Droid Sans Mono"/>
              </a:rPr>
              <a:t>1</a:t>
            </a:r>
            <a:r>
              <a:rPr lang="en-US" altLang="en-US" sz="1200">
                <a:solidFill>
                  <a:srgbClr val="D3D3D3"/>
                </a:solidFill>
                <a:latin typeface="Droid Sans Mono"/>
              </a:rPr>
              <a:t>) = </a:t>
            </a:r>
            <a:r>
              <a:rPr lang="en-US" altLang="en-US" sz="1200">
                <a:solidFill>
                  <a:srgbClr val="D19A66"/>
                </a:solidFill>
                <a:latin typeface="Droid Sans Mono"/>
              </a:rPr>
              <a:t>9</a:t>
            </a:r>
            <a:r>
              <a:rPr lang="en-US" altLang="en-US" sz="1200">
                <a:solidFill>
                  <a:srgbClr val="D3D3D3"/>
                </a:solidFill>
                <a:latin typeface="Droid Sans Mono"/>
              </a:rPr>
              <a:t>; </a:t>
            </a:r>
          </a:p>
          <a:p>
            <a:pPr defTabSz="685800"/>
            <a:r>
              <a:rPr lang="en-US" altLang="en-US" sz="1200">
                <a:solidFill>
                  <a:srgbClr val="D3D3D3"/>
                </a:solidFill>
                <a:latin typeface="Droid Sans Mono"/>
              </a:rPr>
              <a:t>num.at(</a:t>
            </a:r>
            <a:r>
              <a:rPr lang="en-US" altLang="en-US" sz="1200">
                <a:solidFill>
                  <a:srgbClr val="D19A66"/>
                </a:solidFill>
                <a:latin typeface="Droid Sans Mono"/>
              </a:rPr>
              <a:t>4</a:t>
            </a:r>
            <a:r>
              <a:rPr lang="en-US" altLang="en-US" sz="1200">
                <a:solidFill>
                  <a:srgbClr val="D3D3D3"/>
                </a:solidFill>
                <a:latin typeface="Droid Sans Mono"/>
              </a:rPr>
              <a:t>) = </a:t>
            </a:r>
            <a:r>
              <a:rPr lang="en-US" altLang="en-US" sz="1200">
                <a:solidFill>
                  <a:srgbClr val="D19A66"/>
                </a:solidFill>
                <a:latin typeface="Droid Sans Mono"/>
              </a:rPr>
              <a:t>7</a:t>
            </a:r>
            <a:r>
              <a:rPr lang="en-US" altLang="en-US" sz="1200">
                <a:solidFill>
                  <a:srgbClr val="D3D3D3"/>
                </a:solidFill>
                <a:latin typeface="Droid Sans Mono"/>
              </a:rPr>
              <a:t>; </a:t>
            </a:r>
          </a:p>
          <a:p>
            <a:pPr defTabSz="685800"/>
            <a:endParaRPr lang="en-US" altLang="en-US" sz="1200">
              <a:solidFill>
                <a:srgbClr val="D3D3D3"/>
              </a:solidFill>
              <a:latin typeface="Droid Sans Mono"/>
            </a:endParaRPr>
          </a:p>
          <a:p>
            <a:pPr defTabSz="685800"/>
            <a:r>
              <a:rPr lang="en-US" altLang="en-US" sz="1200" err="1">
                <a:solidFill>
                  <a:srgbClr val="E6C07B"/>
                </a:solidFill>
                <a:latin typeface="Droid Sans Mono"/>
              </a:rPr>
              <a:t>cout</a:t>
            </a:r>
            <a:r>
              <a:rPr lang="en-US" altLang="en-US" sz="1200">
                <a:solidFill>
                  <a:srgbClr val="D3D3D3"/>
                </a:solidFill>
                <a:latin typeface="Droid Sans Mono"/>
              </a:rPr>
              <a:t> &lt;&lt; </a:t>
            </a:r>
            <a:r>
              <a:rPr lang="en-US" altLang="en-US" sz="1200">
                <a:solidFill>
                  <a:srgbClr val="98C379"/>
                </a:solidFill>
                <a:latin typeface="Droid Sans Mono"/>
              </a:rPr>
              <a:t>"\</a:t>
            </a:r>
            <a:r>
              <a:rPr lang="en-US" altLang="en-US" sz="1200" err="1">
                <a:solidFill>
                  <a:srgbClr val="98C379"/>
                </a:solidFill>
                <a:latin typeface="Droid Sans Mono"/>
              </a:rPr>
              <a:t>nUpdated</a:t>
            </a:r>
            <a:r>
              <a:rPr lang="en-US" altLang="en-US" sz="1200">
                <a:solidFill>
                  <a:srgbClr val="98C379"/>
                </a:solidFill>
                <a:latin typeface="Droid Sans Mono"/>
              </a:rPr>
              <a:t> Vector: "</a:t>
            </a:r>
            <a:r>
              <a:rPr lang="en-US" altLang="en-US" sz="1200">
                <a:solidFill>
                  <a:srgbClr val="D3D3D3"/>
                </a:solidFill>
                <a:latin typeface="Droid Sans Mono"/>
              </a:rPr>
              <a:t>; </a:t>
            </a:r>
          </a:p>
          <a:p>
            <a:pPr defTabSz="685800"/>
            <a:r>
              <a:rPr lang="en-US" altLang="en-US" sz="1200">
                <a:solidFill>
                  <a:srgbClr val="C678DD"/>
                </a:solidFill>
                <a:latin typeface="Droid Sans Mono"/>
              </a:rPr>
              <a:t>for</a:t>
            </a:r>
            <a:r>
              <a:rPr lang="en-US" altLang="en-US" sz="1200">
                <a:solidFill>
                  <a:srgbClr val="D3D3D3"/>
                </a:solidFill>
                <a:latin typeface="Droid Sans Mono"/>
              </a:rPr>
              <a:t> (</a:t>
            </a:r>
            <a:r>
              <a:rPr lang="en-US" altLang="en-US" sz="1200">
                <a:solidFill>
                  <a:srgbClr val="C678DD"/>
                </a:solidFill>
                <a:latin typeface="Droid Sans Mono"/>
              </a:rPr>
              <a:t>int</a:t>
            </a:r>
            <a:r>
              <a:rPr lang="en-US" altLang="en-US" sz="1200">
                <a:solidFill>
                  <a:srgbClr val="D3D3D3"/>
                </a:solidFill>
                <a:latin typeface="Droid Sans Mono"/>
              </a:rPr>
              <a:t> </a:t>
            </a:r>
            <a:r>
              <a:rPr lang="en-US" altLang="en-US" sz="1200" err="1">
                <a:solidFill>
                  <a:srgbClr val="D3D3D3"/>
                </a:solidFill>
                <a:latin typeface="Droid Sans Mono"/>
              </a:rPr>
              <a:t>i</a:t>
            </a:r>
            <a:r>
              <a:rPr lang="en-US" altLang="en-US" sz="1200">
                <a:solidFill>
                  <a:srgbClr val="D3D3D3"/>
                </a:solidFill>
                <a:latin typeface="Droid Sans Mono"/>
              </a:rPr>
              <a:t> : num) </a:t>
            </a:r>
          </a:p>
          <a:p>
            <a:pPr defTabSz="685800"/>
            <a:r>
              <a:rPr lang="en-US" altLang="en-US" sz="1200">
                <a:solidFill>
                  <a:srgbClr val="D3D3D3"/>
                </a:solidFill>
                <a:latin typeface="Droid Sans Mono"/>
              </a:rPr>
              <a:t>{ </a:t>
            </a:r>
            <a:r>
              <a:rPr lang="en-US" altLang="en-US" sz="1200" err="1">
                <a:solidFill>
                  <a:srgbClr val="E6C07B"/>
                </a:solidFill>
                <a:latin typeface="Droid Sans Mono"/>
              </a:rPr>
              <a:t>cout</a:t>
            </a:r>
            <a:r>
              <a:rPr lang="en-US" altLang="en-US" sz="1200">
                <a:solidFill>
                  <a:srgbClr val="D3D3D3"/>
                </a:solidFill>
                <a:latin typeface="Droid Sans Mono"/>
              </a:rPr>
              <a:t> &lt;&lt; </a:t>
            </a:r>
            <a:r>
              <a:rPr lang="en-US" altLang="en-US" sz="1200" err="1">
                <a:solidFill>
                  <a:srgbClr val="D3D3D3"/>
                </a:solidFill>
                <a:latin typeface="Droid Sans Mono"/>
              </a:rPr>
              <a:t>i</a:t>
            </a:r>
            <a:r>
              <a:rPr lang="en-US" altLang="en-US" sz="1200">
                <a:solidFill>
                  <a:srgbClr val="D3D3D3"/>
                </a:solidFill>
                <a:latin typeface="Droid Sans Mono"/>
              </a:rPr>
              <a:t> &lt;&lt; </a:t>
            </a:r>
            <a:r>
              <a:rPr lang="en-US" altLang="en-US" sz="1200">
                <a:solidFill>
                  <a:srgbClr val="98C379"/>
                </a:solidFill>
                <a:latin typeface="Droid Sans Mono"/>
              </a:rPr>
              <a:t>" "</a:t>
            </a:r>
            <a:r>
              <a:rPr lang="en-US" altLang="en-US" sz="1200">
                <a:solidFill>
                  <a:srgbClr val="D3D3D3"/>
                </a:solidFill>
                <a:latin typeface="Droid Sans Mono"/>
              </a:rPr>
              <a:t>; } </a:t>
            </a:r>
          </a:p>
          <a:p>
            <a:pPr defTabSz="685800"/>
            <a:endParaRPr lang="en-US" altLang="en-US" sz="1200">
              <a:solidFill>
                <a:srgbClr val="D3D3D3"/>
              </a:solidFill>
              <a:latin typeface="Droid Sans Mono"/>
            </a:endParaRPr>
          </a:p>
          <a:p>
            <a:pPr defTabSz="685800"/>
            <a:r>
              <a:rPr lang="en-US" altLang="en-US" sz="1200">
                <a:solidFill>
                  <a:srgbClr val="C678DD"/>
                </a:solidFill>
                <a:latin typeface="Droid Sans Mono"/>
              </a:rPr>
              <a:t>return</a:t>
            </a:r>
            <a:r>
              <a:rPr lang="en-US" altLang="en-US" sz="1200">
                <a:solidFill>
                  <a:srgbClr val="D3D3D3"/>
                </a:solidFill>
                <a:latin typeface="Droid Sans Mono"/>
              </a:rPr>
              <a:t> </a:t>
            </a:r>
            <a:r>
              <a:rPr lang="en-US" altLang="en-US" sz="1200">
                <a:solidFill>
                  <a:srgbClr val="D19A66"/>
                </a:solidFill>
                <a:latin typeface="Droid Sans Mono"/>
              </a:rPr>
              <a:t>0</a:t>
            </a:r>
            <a:r>
              <a:rPr lang="en-US" altLang="en-US" sz="1200">
                <a:solidFill>
                  <a:srgbClr val="D3D3D3"/>
                </a:solidFill>
                <a:latin typeface="Droid Sans Mono"/>
              </a:rPr>
              <a:t>;</a:t>
            </a:r>
          </a:p>
          <a:p>
            <a:pPr defTabSz="685800"/>
            <a:r>
              <a:rPr lang="en-US" altLang="en-US" sz="1200">
                <a:solidFill>
                  <a:srgbClr val="D3D3D3"/>
                </a:solidFill>
                <a:latin typeface="Droid Sans Mono"/>
              </a:rPr>
              <a:t> }</a:t>
            </a:r>
            <a:r>
              <a:rPr lang="en-US" altLang="en-US" sz="900"/>
              <a:t> </a:t>
            </a:r>
            <a:endParaRPr lang="en-US" altLang="en-US" sz="2700"/>
          </a:p>
        </p:txBody>
      </p:sp>
      <p:sp>
        <p:nvSpPr>
          <p:cNvPr id="6" name="Rectangle 2">
            <a:extLst>
              <a:ext uri="{FF2B5EF4-FFF2-40B4-BE49-F238E27FC236}">
                <a16:creationId xmlns:a16="http://schemas.microsoft.com/office/drawing/2014/main" id="{BCA1A60B-C52D-2029-2960-4F676F69D884}"/>
              </a:ext>
            </a:extLst>
          </p:cNvPr>
          <p:cNvSpPr>
            <a:spLocks noChangeArrowheads="1"/>
          </p:cNvSpPr>
          <p:nvPr/>
        </p:nvSpPr>
        <p:spPr bwMode="auto">
          <a:xfrm>
            <a:off x="5640355" y="1629301"/>
            <a:ext cx="2669513" cy="3877985"/>
          </a:xfrm>
          <a:prstGeom prst="rect">
            <a:avLst/>
          </a:prstGeom>
          <a:solidFill>
            <a:srgbClr val="383B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a:r>
              <a:rPr lang="en-US" altLang="en-US" sz="1200">
                <a:solidFill>
                  <a:srgbClr val="61AEEE"/>
                </a:solidFill>
                <a:latin typeface="Droid Sans Mono"/>
              </a:rPr>
              <a:t>#include </a:t>
            </a:r>
            <a:r>
              <a:rPr lang="en-US" altLang="en-US" sz="1200">
                <a:solidFill>
                  <a:srgbClr val="98C379"/>
                </a:solidFill>
                <a:latin typeface="Droid Sans Mono"/>
              </a:rPr>
              <a:t>&lt;iostream&gt;</a:t>
            </a:r>
            <a:r>
              <a:rPr lang="en-US" altLang="en-US" sz="1200">
                <a:solidFill>
                  <a:srgbClr val="D3D3D3"/>
                </a:solidFill>
                <a:latin typeface="Droid Sans Mono"/>
              </a:rPr>
              <a:t> </a:t>
            </a:r>
          </a:p>
          <a:p>
            <a:pPr defTabSz="685800"/>
            <a:r>
              <a:rPr lang="en-US" altLang="en-US" sz="1200">
                <a:solidFill>
                  <a:srgbClr val="61AEEE"/>
                </a:solidFill>
                <a:latin typeface="Droid Sans Mono"/>
              </a:rPr>
              <a:t>#include </a:t>
            </a:r>
            <a:r>
              <a:rPr lang="en-US" altLang="en-US" sz="1200">
                <a:solidFill>
                  <a:srgbClr val="98C379"/>
                </a:solidFill>
                <a:latin typeface="Droid Sans Mono"/>
              </a:rPr>
              <a:t>&lt;vector&gt;</a:t>
            </a:r>
            <a:r>
              <a:rPr lang="en-US" altLang="en-US" sz="1200">
                <a:solidFill>
                  <a:srgbClr val="D3D3D3"/>
                </a:solidFill>
                <a:latin typeface="Droid Sans Mono"/>
              </a:rPr>
              <a:t> </a:t>
            </a:r>
          </a:p>
          <a:p>
            <a:pPr defTabSz="685800"/>
            <a:r>
              <a:rPr lang="en-US" altLang="en-US" sz="1200">
                <a:solidFill>
                  <a:srgbClr val="C678DD"/>
                </a:solidFill>
                <a:latin typeface="Droid Sans Mono"/>
              </a:rPr>
              <a:t>using</a:t>
            </a:r>
            <a:r>
              <a:rPr lang="en-US" altLang="en-US" sz="1200">
                <a:solidFill>
                  <a:srgbClr val="D3D3D3"/>
                </a:solidFill>
                <a:latin typeface="Droid Sans Mono"/>
              </a:rPr>
              <a:t> </a:t>
            </a:r>
            <a:r>
              <a:rPr lang="en-US" altLang="en-US" sz="1200">
                <a:solidFill>
                  <a:srgbClr val="C678DD"/>
                </a:solidFill>
                <a:latin typeface="Droid Sans Mono"/>
              </a:rPr>
              <a:t>namespace</a:t>
            </a:r>
            <a:r>
              <a:rPr lang="en-US" altLang="en-US" sz="1200">
                <a:solidFill>
                  <a:srgbClr val="D3D3D3"/>
                </a:solidFill>
                <a:latin typeface="Droid Sans Mono"/>
              </a:rPr>
              <a:t> </a:t>
            </a:r>
            <a:r>
              <a:rPr lang="en-US" altLang="en-US" sz="1200">
                <a:solidFill>
                  <a:srgbClr val="E6C07B"/>
                </a:solidFill>
                <a:latin typeface="Droid Sans Mono"/>
              </a:rPr>
              <a:t>std</a:t>
            </a:r>
            <a:r>
              <a:rPr lang="en-US" altLang="en-US" sz="1200">
                <a:solidFill>
                  <a:srgbClr val="D3D3D3"/>
                </a:solidFill>
                <a:latin typeface="Droid Sans Mono"/>
              </a:rPr>
              <a:t>; </a:t>
            </a:r>
          </a:p>
          <a:p>
            <a:pPr defTabSz="685800"/>
            <a:endParaRPr lang="en-US" altLang="en-US" sz="1200">
              <a:solidFill>
                <a:srgbClr val="D3D3D3"/>
              </a:solidFill>
              <a:latin typeface="Droid Sans Mono"/>
            </a:endParaRPr>
          </a:p>
          <a:p>
            <a:pPr defTabSz="685800"/>
            <a:r>
              <a:rPr lang="en-US" altLang="en-US" sz="1200">
                <a:solidFill>
                  <a:srgbClr val="C678DD"/>
                </a:solidFill>
                <a:latin typeface="Droid Sans Mono"/>
              </a:rPr>
              <a:t>int</a:t>
            </a:r>
            <a:r>
              <a:rPr lang="en-US" altLang="en-US" sz="1200">
                <a:solidFill>
                  <a:srgbClr val="D3D3D3"/>
                </a:solidFill>
                <a:latin typeface="Droid Sans Mono"/>
              </a:rPr>
              <a:t> </a:t>
            </a:r>
            <a:r>
              <a:rPr lang="en-US" altLang="en-US" sz="1200">
                <a:solidFill>
                  <a:srgbClr val="61AEEE"/>
                </a:solidFill>
                <a:latin typeface="Droid Sans Mono"/>
              </a:rPr>
              <a:t>main</a:t>
            </a:r>
            <a:r>
              <a:rPr lang="en-US" altLang="en-US" sz="1200">
                <a:solidFill>
                  <a:srgbClr val="D3D3D3"/>
                </a:solidFill>
                <a:latin typeface="Droid Sans Mono"/>
              </a:rPr>
              <a:t>() {</a:t>
            </a:r>
          </a:p>
          <a:p>
            <a:pPr defTabSz="685800"/>
            <a:r>
              <a:rPr lang="en-US" altLang="en-US" sz="1200">
                <a:solidFill>
                  <a:srgbClr val="D3D3D3"/>
                </a:solidFill>
                <a:latin typeface="Droid Sans Mono"/>
              </a:rPr>
              <a:t> </a:t>
            </a:r>
            <a:r>
              <a:rPr lang="en-US" altLang="en-US" sz="1200">
                <a:solidFill>
                  <a:srgbClr val="E6C07B"/>
                </a:solidFill>
                <a:latin typeface="Droid Sans Mono"/>
              </a:rPr>
              <a:t>vector</a:t>
            </a:r>
            <a:r>
              <a:rPr lang="en-US" altLang="en-US" sz="1200">
                <a:solidFill>
                  <a:srgbClr val="D3D3D3"/>
                </a:solidFill>
                <a:latin typeface="Droid Sans Mono"/>
              </a:rPr>
              <a:t>&lt;</a:t>
            </a:r>
            <a:r>
              <a:rPr lang="en-US" altLang="en-US" sz="1200">
                <a:solidFill>
                  <a:srgbClr val="C678DD"/>
                </a:solidFill>
                <a:latin typeface="Droid Sans Mono"/>
              </a:rPr>
              <a:t>int</a:t>
            </a:r>
            <a:r>
              <a:rPr lang="en-US" altLang="en-US" sz="1200">
                <a:solidFill>
                  <a:srgbClr val="D3D3D3"/>
                </a:solidFill>
                <a:latin typeface="Droid Sans Mono"/>
              </a:rPr>
              <a:t>&gt; </a:t>
            </a:r>
            <a:r>
              <a:rPr lang="en-US" altLang="en-US" sz="1200" err="1">
                <a:solidFill>
                  <a:srgbClr val="D3D3D3"/>
                </a:solidFill>
                <a:latin typeface="Droid Sans Mono"/>
              </a:rPr>
              <a:t>prime_numbers</a:t>
            </a:r>
            <a:r>
              <a:rPr lang="en-US" altLang="en-US" sz="1200">
                <a:solidFill>
                  <a:srgbClr val="D3D3D3"/>
                </a:solidFill>
                <a:latin typeface="Droid Sans Mono"/>
              </a:rPr>
              <a:t>{</a:t>
            </a:r>
            <a:r>
              <a:rPr lang="en-US" altLang="en-US" sz="1200">
                <a:solidFill>
                  <a:srgbClr val="D19A66"/>
                </a:solidFill>
                <a:latin typeface="Droid Sans Mono"/>
              </a:rPr>
              <a:t>2</a:t>
            </a:r>
            <a:r>
              <a:rPr lang="en-US" altLang="en-US" sz="1200">
                <a:solidFill>
                  <a:srgbClr val="D3D3D3"/>
                </a:solidFill>
                <a:latin typeface="Droid Sans Mono"/>
              </a:rPr>
              <a:t>, </a:t>
            </a:r>
            <a:r>
              <a:rPr lang="en-US" altLang="en-US" sz="1200">
                <a:solidFill>
                  <a:srgbClr val="D19A66"/>
                </a:solidFill>
                <a:latin typeface="Droid Sans Mono"/>
              </a:rPr>
              <a:t>3</a:t>
            </a:r>
            <a:r>
              <a:rPr lang="en-US" altLang="en-US" sz="1200">
                <a:solidFill>
                  <a:srgbClr val="D3D3D3"/>
                </a:solidFill>
                <a:latin typeface="Droid Sans Mono"/>
              </a:rPr>
              <a:t>, </a:t>
            </a:r>
            <a:r>
              <a:rPr lang="en-US" altLang="en-US" sz="1200">
                <a:solidFill>
                  <a:srgbClr val="D19A66"/>
                </a:solidFill>
                <a:latin typeface="Droid Sans Mono"/>
              </a:rPr>
              <a:t>5</a:t>
            </a:r>
            <a:r>
              <a:rPr lang="en-US" altLang="en-US" sz="1200">
                <a:solidFill>
                  <a:srgbClr val="D3D3D3"/>
                </a:solidFill>
                <a:latin typeface="Droid Sans Mono"/>
              </a:rPr>
              <a:t>, </a:t>
            </a:r>
            <a:r>
              <a:rPr lang="en-US" altLang="en-US" sz="1200">
                <a:solidFill>
                  <a:srgbClr val="D19A66"/>
                </a:solidFill>
                <a:latin typeface="Droid Sans Mono"/>
              </a:rPr>
              <a:t>7</a:t>
            </a:r>
            <a:r>
              <a:rPr lang="en-US" altLang="en-US" sz="1200">
                <a:solidFill>
                  <a:srgbClr val="D3D3D3"/>
                </a:solidFill>
                <a:latin typeface="Droid Sans Mono"/>
              </a:rPr>
              <a:t>}; </a:t>
            </a:r>
          </a:p>
          <a:p>
            <a:pPr defTabSz="685800"/>
            <a:endParaRPr lang="en-US" altLang="en-US" sz="1200">
              <a:solidFill>
                <a:srgbClr val="D3D3D3"/>
              </a:solidFill>
              <a:latin typeface="Droid Sans Mono"/>
            </a:endParaRPr>
          </a:p>
          <a:p>
            <a:pPr defTabSz="685800"/>
            <a:r>
              <a:rPr lang="en-US" altLang="en-US" sz="1200">
                <a:solidFill>
                  <a:srgbClr val="FFDDBE"/>
                </a:solidFill>
                <a:latin typeface="Droid Sans Mono"/>
              </a:rPr>
              <a:t>// initial vector</a:t>
            </a:r>
            <a:r>
              <a:rPr lang="en-US" altLang="en-US" sz="1200">
                <a:solidFill>
                  <a:srgbClr val="D3D3D3"/>
                </a:solidFill>
                <a:latin typeface="Droid Sans Mono"/>
              </a:rPr>
              <a:t> </a:t>
            </a:r>
          </a:p>
          <a:p>
            <a:pPr defTabSz="685800"/>
            <a:r>
              <a:rPr lang="en-US" altLang="en-US" sz="1200" err="1">
                <a:solidFill>
                  <a:srgbClr val="E6C07B"/>
                </a:solidFill>
                <a:latin typeface="Droid Sans Mono"/>
              </a:rPr>
              <a:t>cout</a:t>
            </a:r>
            <a:r>
              <a:rPr lang="en-US" altLang="en-US" sz="1200">
                <a:solidFill>
                  <a:srgbClr val="D3D3D3"/>
                </a:solidFill>
                <a:latin typeface="Droid Sans Mono"/>
              </a:rPr>
              <a:t> &lt;&lt; </a:t>
            </a:r>
            <a:r>
              <a:rPr lang="en-US" altLang="en-US" sz="1200">
                <a:solidFill>
                  <a:srgbClr val="98C379"/>
                </a:solidFill>
                <a:latin typeface="Droid Sans Mono"/>
              </a:rPr>
              <a:t>"Initial Vector: "</a:t>
            </a:r>
            <a:r>
              <a:rPr lang="en-US" altLang="en-US" sz="1200">
                <a:solidFill>
                  <a:srgbClr val="D3D3D3"/>
                </a:solidFill>
                <a:latin typeface="Droid Sans Mono"/>
              </a:rPr>
              <a:t>; </a:t>
            </a:r>
          </a:p>
          <a:p>
            <a:pPr defTabSz="685800"/>
            <a:r>
              <a:rPr lang="en-US" altLang="en-US" sz="1200">
                <a:solidFill>
                  <a:srgbClr val="C678DD"/>
                </a:solidFill>
                <a:latin typeface="Droid Sans Mono"/>
              </a:rPr>
              <a:t>for</a:t>
            </a:r>
            <a:r>
              <a:rPr lang="en-US" altLang="en-US" sz="1200">
                <a:solidFill>
                  <a:srgbClr val="D3D3D3"/>
                </a:solidFill>
                <a:latin typeface="Droid Sans Mono"/>
              </a:rPr>
              <a:t> (</a:t>
            </a:r>
            <a:r>
              <a:rPr lang="en-US" altLang="en-US" sz="1200">
                <a:solidFill>
                  <a:srgbClr val="C678DD"/>
                </a:solidFill>
                <a:latin typeface="Droid Sans Mono"/>
              </a:rPr>
              <a:t>int</a:t>
            </a:r>
            <a:r>
              <a:rPr lang="en-US" altLang="en-US" sz="1200">
                <a:solidFill>
                  <a:srgbClr val="D3D3D3"/>
                </a:solidFill>
                <a:latin typeface="Droid Sans Mono"/>
              </a:rPr>
              <a:t> </a:t>
            </a:r>
            <a:r>
              <a:rPr lang="en-US" altLang="en-US" sz="1200" err="1">
                <a:solidFill>
                  <a:srgbClr val="D3D3D3"/>
                </a:solidFill>
                <a:latin typeface="Droid Sans Mono"/>
              </a:rPr>
              <a:t>i</a:t>
            </a:r>
            <a:r>
              <a:rPr lang="en-US" altLang="en-US" sz="1200">
                <a:solidFill>
                  <a:srgbClr val="D3D3D3"/>
                </a:solidFill>
                <a:latin typeface="Droid Sans Mono"/>
              </a:rPr>
              <a:t> : </a:t>
            </a:r>
            <a:r>
              <a:rPr lang="en-US" altLang="en-US" sz="1200" err="1">
                <a:solidFill>
                  <a:srgbClr val="D3D3D3"/>
                </a:solidFill>
                <a:latin typeface="Droid Sans Mono"/>
              </a:rPr>
              <a:t>prime_numbers</a:t>
            </a:r>
            <a:r>
              <a:rPr lang="en-US" altLang="en-US" sz="1200">
                <a:solidFill>
                  <a:srgbClr val="D3D3D3"/>
                </a:solidFill>
                <a:latin typeface="Droid Sans Mono"/>
              </a:rPr>
              <a:t>)</a:t>
            </a:r>
          </a:p>
          <a:p>
            <a:pPr defTabSz="685800"/>
            <a:r>
              <a:rPr lang="en-US" altLang="en-US" sz="1200">
                <a:solidFill>
                  <a:srgbClr val="D3D3D3"/>
                </a:solidFill>
                <a:latin typeface="Droid Sans Mono"/>
              </a:rPr>
              <a:t>{ </a:t>
            </a:r>
            <a:r>
              <a:rPr lang="en-US" altLang="en-US" sz="1200" err="1">
                <a:solidFill>
                  <a:srgbClr val="E6C07B"/>
                </a:solidFill>
                <a:latin typeface="Droid Sans Mono"/>
              </a:rPr>
              <a:t>cout</a:t>
            </a:r>
            <a:r>
              <a:rPr lang="en-US" altLang="en-US" sz="1200">
                <a:solidFill>
                  <a:srgbClr val="D3D3D3"/>
                </a:solidFill>
                <a:latin typeface="Droid Sans Mono"/>
              </a:rPr>
              <a:t> &lt;&lt; </a:t>
            </a:r>
            <a:r>
              <a:rPr lang="en-US" altLang="en-US" sz="1200" err="1">
                <a:solidFill>
                  <a:srgbClr val="D3D3D3"/>
                </a:solidFill>
                <a:latin typeface="Droid Sans Mono"/>
              </a:rPr>
              <a:t>i</a:t>
            </a:r>
            <a:r>
              <a:rPr lang="en-US" altLang="en-US" sz="1200">
                <a:solidFill>
                  <a:srgbClr val="D3D3D3"/>
                </a:solidFill>
                <a:latin typeface="Droid Sans Mono"/>
              </a:rPr>
              <a:t> &lt;&lt; </a:t>
            </a:r>
            <a:r>
              <a:rPr lang="en-US" altLang="en-US" sz="1200">
                <a:solidFill>
                  <a:srgbClr val="98C379"/>
                </a:solidFill>
                <a:latin typeface="Droid Sans Mono"/>
              </a:rPr>
              <a:t>" "</a:t>
            </a:r>
            <a:r>
              <a:rPr lang="en-US" altLang="en-US" sz="1200">
                <a:solidFill>
                  <a:srgbClr val="D3D3D3"/>
                </a:solidFill>
                <a:latin typeface="Droid Sans Mono"/>
              </a:rPr>
              <a:t>; } </a:t>
            </a:r>
          </a:p>
          <a:p>
            <a:pPr defTabSz="685800"/>
            <a:endParaRPr lang="en-US" altLang="en-US" sz="1200">
              <a:solidFill>
                <a:srgbClr val="D3D3D3"/>
              </a:solidFill>
              <a:latin typeface="Droid Sans Mono"/>
            </a:endParaRPr>
          </a:p>
          <a:p>
            <a:pPr defTabSz="685800"/>
            <a:r>
              <a:rPr lang="en-US" altLang="en-US" sz="1200">
                <a:solidFill>
                  <a:srgbClr val="FFDDBE"/>
                </a:solidFill>
                <a:latin typeface="Droid Sans Mono"/>
              </a:rPr>
              <a:t>// remove the last element</a:t>
            </a:r>
            <a:r>
              <a:rPr lang="en-US" altLang="en-US" sz="1200">
                <a:solidFill>
                  <a:srgbClr val="D3D3D3"/>
                </a:solidFill>
                <a:latin typeface="Droid Sans Mono"/>
              </a:rPr>
              <a:t> </a:t>
            </a:r>
          </a:p>
          <a:p>
            <a:pPr defTabSz="685800"/>
            <a:r>
              <a:rPr lang="en-US" altLang="en-US" sz="1200" err="1">
                <a:solidFill>
                  <a:srgbClr val="D3D3D3"/>
                </a:solidFill>
                <a:latin typeface="Droid Sans Mono"/>
              </a:rPr>
              <a:t>prime_numbers.pop_back</a:t>
            </a:r>
            <a:r>
              <a:rPr lang="en-US" altLang="en-US" sz="1200">
                <a:solidFill>
                  <a:srgbClr val="D3D3D3"/>
                </a:solidFill>
                <a:latin typeface="Droid Sans Mono"/>
              </a:rPr>
              <a:t>(); </a:t>
            </a:r>
          </a:p>
          <a:p>
            <a:pPr defTabSz="685800"/>
            <a:endParaRPr lang="en-US" altLang="en-US" sz="1200">
              <a:solidFill>
                <a:srgbClr val="D3D3D3"/>
              </a:solidFill>
              <a:latin typeface="Droid Sans Mono"/>
            </a:endParaRPr>
          </a:p>
          <a:p>
            <a:pPr defTabSz="685800"/>
            <a:r>
              <a:rPr lang="en-US" altLang="en-US" sz="1200">
                <a:solidFill>
                  <a:srgbClr val="FFDDBE"/>
                </a:solidFill>
                <a:latin typeface="Droid Sans Mono"/>
              </a:rPr>
              <a:t>// final vector</a:t>
            </a:r>
            <a:r>
              <a:rPr lang="en-US" altLang="en-US" sz="1200">
                <a:solidFill>
                  <a:srgbClr val="D3D3D3"/>
                </a:solidFill>
                <a:latin typeface="Droid Sans Mono"/>
              </a:rPr>
              <a:t> </a:t>
            </a:r>
          </a:p>
          <a:p>
            <a:pPr defTabSz="685800"/>
            <a:r>
              <a:rPr lang="en-US" altLang="en-US" sz="1200" err="1">
                <a:solidFill>
                  <a:srgbClr val="E6C07B"/>
                </a:solidFill>
                <a:latin typeface="Droid Sans Mono"/>
              </a:rPr>
              <a:t>cout</a:t>
            </a:r>
            <a:r>
              <a:rPr lang="en-US" altLang="en-US" sz="1200">
                <a:solidFill>
                  <a:srgbClr val="D3D3D3"/>
                </a:solidFill>
                <a:latin typeface="Droid Sans Mono"/>
              </a:rPr>
              <a:t> &lt;&lt; </a:t>
            </a:r>
            <a:r>
              <a:rPr lang="en-US" altLang="en-US" sz="1200">
                <a:solidFill>
                  <a:srgbClr val="98C379"/>
                </a:solidFill>
                <a:latin typeface="Droid Sans Mono"/>
              </a:rPr>
              <a:t>"\</a:t>
            </a:r>
            <a:r>
              <a:rPr lang="en-US" altLang="en-US" sz="1200" err="1">
                <a:solidFill>
                  <a:srgbClr val="98C379"/>
                </a:solidFill>
                <a:latin typeface="Droid Sans Mono"/>
              </a:rPr>
              <a:t>nUpdated</a:t>
            </a:r>
            <a:r>
              <a:rPr lang="en-US" altLang="en-US" sz="1200">
                <a:solidFill>
                  <a:srgbClr val="98C379"/>
                </a:solidFill>
                <a:latin typeface="Droid Sans Mono"/>
              </a:rPr>
              <a:t> Vector: "</a:t>
            </a:r>
            <a:r>
              <a:rPr lang="en-US" altLang="en-US" sz="1200">
                <a:solidFill>
                  <a:srgbClr val="D3D3D3"/>
                </a:solidFill>
                <a:latin typeface="Droid Sans Mono"/>
              </a:rPr>
              <a:t>; </a:t>
            </a:r>
          </a:p>
          <a:p>
            <a:pPr defTabSz="685800"/>
            <a:r>
              <a:rPr lang="en-US" altLang="en-US" sz="1200">
                <a:solidFill>
                  <a:srgbClr val="C678DD"/>
                </a:solidFill>
                <a:latin typeface="Droid Sans Mono"/>
              </a:rPr>
              <a:t>for</a:t>
            </a:r>
            <a:r>
              <a:rPr lang="en-US" altLang="en-US" sz="1200">
                <a:solidFill>
                  <a:srgbClr val="D3D3D3"/>
                </a:solidFill>
                <a:latin typeface="Droid Sans Mono"/>
              </a:rPr>
              <a:t> (</a:t>
            </a:r>
            <a:r>
              <a:rPr lang="en-US" altLang="en-US" sz="1200">
                <a:solidFill>
                  <a:srgbClr val="C678DD"/>
                </a:solidFill>
                <a:latin typeface="Droid Sans Mono"/>
              </a:rPr>
              <a:t>int</a:t>
            </a:r>
            <a:r>
              <a:rPr lang="en-US" altLang="en-US" sz="1200">
                <a:solidFill>
                  <a:srgbClr val="D3D3D3"/>
                </a:solidFill>
                <a:latin typeface="Droid Sans Mono"/>
              </a:rPr>
              <a:t> </a:t>
            </a:r>
            <a:r>
              <a:rPr lang="en-US" altLang="en-US" sz="1200" err="1">
                <a:solidFill>
                  <a:srgbClr val="D3D3D3"/>
                </a:solidFill>
                <a:latin typeface="Droid Sans Mono"/>
              </a:rPr>
              <a:t>i</a:t>
            </a:r>
            <a:r>
              <a:rPr lang="en-US" altLang="en-US" sz="1200">
                <a:solidFill>
                  <a:srgbClr val="D3D3D3"/>
                </a:solidFill>
                <a:latin typeface="Droid Sans Mono"/>
              </a:rPr>
              <a:t> : </a:t>
            </a:r>
            <a:r>
              <a:rPr lang="en-US" altLang="en-US" sz="1200" err="1">
                <a:solidFill>
                  <a:srgbClr val="D3D3D3"/>
                </a:solidFill>
                <a:latin typeface="Droid Sans Mono"/>
              </a:rPr>
              <a:t>prime_numbers</a:t>
            </a:r>
            <a:r>
              <a:rPr lang="en-US" altLang="en-US" sz="1200">
                <a:solidFill>
                  <a:srgbClr val="D3D3D3"/>
                </a:solidFill>
                <a:latin typeface="Droid Sans Mono"/>
              </a:rPr>
              <a:t>) </a:t>
            </a:r>
          </a:p>
          <a:p>
            <a:pPr defTabSz="685800"/>
            <a:r>
              <a:rPr lang="en-US" altLang="en-US" sz="1200">
                <a:solidFill>
                  <a:srgbClr val="D3D3D3"/>
                </a:solidFill>
                <a:latin typeface="Droid Sans Mono"/>
              </a:rPr>
              <a:t>{ </a:t>
            </a:r>
            <a:r>
              <a:rPr lang="en-US" altLang="en-US" sz="1200" err="1">
                <a:solidFill>
                  <a:srgbClr val="E6C07B"/>
                </a:solidFill>
                <a:latin typeface="Droid Sans Mono"/>
              </a:rPr>
              <a:t>cout</a:t>
            </a:r>
            <a:r>
              <a:rPr lang="en-US" altLang="en-US" sz="1200">
                <a:solidFill>
                  <a:srgbClr val="D3D3D3"/>
                </a:solidFill>
                <a:latin typeface="Droid Sans Mono"/>
              </a:rPr>
              <a:t> &lt;&lt; </a:t>
            </a:r>
            <a:r>
              <a:rPr lang="en-US" altLang="en-US" sz="1200" err="1">
                <a:solidFill>
                  <a:srgbClr val="D3D3D3"/>
                </a:solidFill>
                <a:latin typeface="Droid Sans Mono"/>
              </a:rPr>
              <a:t>i</a:t>
            </a:r>
            <a:r>
              <a:rPr lang="en-US" altLang="en-US" sz="1200">
                <a:solidFill>
                  <a:srgbClr val="D3D3D3"/>
                </a:solidFill>
                <a:latin typeface="Droid Sans Mono"/>
              </a:rPr>
              <a:t> &lt;&lt; </a:t>
            </a:r>
            <a:r>
              <a:rPr lang="en-US" altLang="en-US" sz="1200">
                <a:solidFill>
                  <a:srgbClr val="98C379"/>
                </a:solidFill>
                <a:latin typeface="Droid Sans Mono"/>
              </a:rPr>
              <a:t>" "</a:t>
            </a:r>
            <a:r>
              <a:rPr lang="en-US" altLang="en-US" sz="1200">
                <a:solidFill>
                  <a:srgbClr val="D3D3D3"/>
                </a:solidFill>
                <a:latin typeface="Droid Sans Mono"/>
              </a:rPr>
              <a:t>; } </a:t>
            </a:r>
          </a:p>
          <a:p>
            <a:pPr defTabSz="685800"/>
            <a:r>
              <a:rPr lang="en-US" altLang="en-US" sz="1200">
                <a:solidFill>
                  <a:srgbClr val="C678DD"/>
                </a:solidFill>
                <a:latin typeface="Droid Sans Mono"/>
              </a:rPr>
              <a:t>return</a:t>
            </a:r>
            <a:r>
              <a:rPr lang="en-US" altLang="en-US" sz="1200">
                <a:solidFill>
                  <a:srgbClr val="D3D3D3"/>
                </a:solidFill>
                <a:latin typeface="Droid Sans Mono"/>
              </a:rPr>
              <a:t> </a:t>
            </a:r>
            <a:r>
              <a:rPr lang="en-US" altLang="en-US" sz="1200">
                <a:solidFill>
                  <a:srgbClr val="D19A66"/>
                </a:solidFill>
                <a:latin typeface="Droid Sans Mono"/>
              </a:rPr>
              <a:t>0</a:t>
            </a:r>
            <a:r>
              <a:rPr lang="en-US" altLang="en-US" sz="1200">
                <a:solidFill>
                  <a:srgbClr val="D3D3D3"/>
                </a:solidFill>
                <a:latin typeface="Droid Sans Mono"/>
              </a:rPr>
              <a:t>; </a:t>
            </a:r>
          </a:p>
          <a:p>
            <a:pPr defTabSz="685800"/>
            <a:r>
              <a:rPr lang="en-US" altLang="en-US" sz="1200">
                <a:solidFill>
                  <a:srgbClr val="D3D3D3"/>
                </a:solidFill>
                <a:latin typeface="Droid Sans Mono"/>
              </a:rPr>
              <a:t>}</a:t>
            </a:r>
            <a:r>
              <a:rPr lang="en-US" altLang="en-US" sz="900"/>
              <a:t> </a:t>
            </a:r>
            <a:endParaRPr lang="en-US" altLang="en-US" sz="2700"/>
          </a:p>
        </p:txBody>
      </p:sp>
      <p:sp>
        <p:nvSpPr>
          <p:cNvPr id="7" name="Slide Number Placeholder 6">
            <a:extLst>
              <a:ext uri="{FF2B5EF4-FFF2-40B4-BE49-F238E27FC236}">
                <a16:creationId xmlns:a16="http://schemas.microsoft.com/office/drawing/2014/main" id="{9073E93F-CF9D-E913-3EC1-00403E2B0885}"/>
              </a:ext>
            </a:extLst>
          </p:cNvPr>
          <p:cNvSpPr>
            <a:spLocks noGrp="1"/>
          </p:cNvSpPr>
          <p:nvPr>
            <p:ph type="sldNum" sz="quarter" idx="12"/>
          </p:nvPr>
        </p:nvSpPr>
        <p:spPr/>
        <p:txBody>
          <a:bodyPr/>
          <a:lstStyle/>
          <a:p>
            <a:pPr>
              <a:defRPr/>
            </a:pPr>
            <a:fld id="{3BCD043E-18EE-4329-B170-C1986EF343FC}" type="slidenum">
              <a:rPr lang="en-US" smtClean="0"/>
              <a:pPr>
                <a:defRPr/>
              </a:pPr>
              <a:t>120</a:t>
            </a:fld>
            <a:endParaRPr lang="en-US"/>
          </a:p>
        </p:txBody>
      </p:sp>
    </p:spTree>
    <p:extLst>
      <p:ext uri="{BB962C8B-B14F-4D97-AF65-F5344CB8AC3E}">
        <p14:creationId xmlns:p14="http://schemas.microsoft.com/office/powerpoint/2010/main" val="172350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7DB32C-3BFC-C82D-DA3A-DB00D7972F4F}"/>
              </a:ext>
            </a:extLst>
          </p:cNvPr>
          <p:cNvPicPr>
            <a:picLocks noChangeAspect="1"/>
          </p:cNvPicPr>
          <p:nvPr/>
        </p:nvPicPr>
        <p:blipFill>
          <a:blip r:embed="rId2"/>
          <a:stretch>
            <a:fillRect/>
          </a:stretch>
        </p:blipFill>
        <p:spPr>
          <a:xfrm>
            <a:off x="783772" y="1643062"/>
            <a:ext cx="7725746" cy="4087697"/>
          </a:xfrm>
          <a:prstGeom prst="rect">
            <a:avLst/>
          </a:prstGeom>
        </p:spPr>
      </p:pic>
      <p:sp>
        <p:nvSpPr>
          <p:cNvPr id="4" name="Title 3">
            <a:extLst>
              <a:ext uri="{FF2B5EF4-FFF2-40B4-BE49-F238E27FC236}">
                <a16:creationId xmlns:a16="http://schemas.microsoft.com/office/drawing/2014/main" id="{1912E0CE-58EB-2DC7-4C94-5ABCB8E28E68}"/>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C6F0D1EA-8DE2-BFD7-1AB5-A8FDF899D607}"/>
              </a:ext>
            </a:extLst>
          </p:cNvPr>
          <p:cNvSpPr>
            <a:spLocks noGrp="1"/>
          </p:cNvSpPr>
          <p:nvPr>
            <p:ph idx="1"/>
          </p:nvPr>
        </p:nvSpPr>
        <p:spPr/>
        <p:txBody>
          <a:bodyPr/>
          <a:lstStyle/>
          <a:p>
            <a:endParaRPr lang="en-US"/>
          </a:p>
        </p:txBody>
      </p:sp>
      <p:sp>
        <p:nvSpPr>
          <p:cNvPr id="7" name="Slide Number Placeholder 6">
            <a:extLst>
              <a:ext uri="{FF2B5EF4-FFF2-40B4-BE49-F238E27FC236}">
                <a16:creationId xmlns:a16="http://schemas.microsoft.com/office/drawing/2014/main" id="{1954190B-17F8-C788-6362-420EA89964FC}"/>
              </a:ext>
            </a:extLst>
          </p:cNvPr>
          <p:cNvSpPr>
            <a:spLocks noGrp="1"/>
          </p:cNvSpPr>
          <p:nvPr>
            <p:ph type="sldNum" sz="quarter" idx="12"/>
          </p:nvPr>
        </p:nvSpPr>
        <p:spPr/>
        <p:txBody>
          <a:bodyPr/>
          <a:lstStyle/>
          <a:p>
            <a:pPr>
              <a:defRPr/>
            </a:pPr>
            <a:fld id="{3BCD043E-18EE-4329-B170-C1986EF343FC}" type="slidenum">
              <a:rPr lang="en-US" smtClean="0"/>
              <a:pPr>
                <a:defRPr/>
              </a:pPr>
              <a:t>121</a:t>
            </a:fld>
            <a:endParaRPr lang="en-US"/>
          </a:p>
        </p:txBody>
      </p:sp>
    </p:spTree>
    <p:extLst>
      <p:ext uri="{BB962C8B-B14F-4D97-AF65-F5344CB8AC3E}">
        <p14:creationId xmlns:p14="http://schemas.microsoft.com/office/powerpoint/2010/main" val="18792873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EF671D-A3CC-412A-7A65-8D89FBEA3131}"/>
              </a:ext>
            </a:extLst>
          </p:cNvPr>
          <p:cNvSpPr txBox="1"/>
          <p:nvPr/>
        </p:nvSpPr>
        <p:spPr>
          <a:xfrm>
            <a:off x="609600" y="1371600"/>
            <a:ext cx="7721665" cy="4524315"/>
          </a:xfrm>
          <a:prstGeom prst="rect">
            <a:avLst/>
          </a:prstGeom>
          <a:noFill/>
        </p:spPr>
        <p:txBody>
          <a:bodyPr wrap="square">
            <a:spAutoFit/>
          </a:bodyPr>
          <a:lstStyle/>
          <a:p>
            <a:r>
              <a:rPr lang="en-US" b="0">
                <a:solidFill>
                  <a:srgbClr val="C586C0"/>
                </a:solidFill>
                <a:effectLst/>
                <a:latin typeface="Consolas" panose="020B0609020204030204" pitchFamily="49" charset="0"/>
              </a:rPr>
              <a:t>#include</a:t>
            </a:r>
            <a:r>
              <a:rPr lang="en-US" b="0">
                <a:solidFill>
                  <a:srgbClr val="569CD6"/>
                </a:solidFill>
                <a:effectLst/>
                <a:latin typeface="Consolas" panose="020B0609020204030204" pitchFamily="49" charset="0"/>
              </a:rPr>
              <a:t> </a:t>
            </a:r>
            <a:r>
              <a:rPr lang="en-US" b="0">
                <a:solidFill>
                  <a:srgbClr val="CE9178"/>
                </a:solidFill>
                <a:effectLst/>
                <a:latin typeface="Consolas" panose="020B0609020204030204" pitchFamily="49" charset="0"/>
              </a:rPr>
              <a:t>&lt;iostream&gt;</a:t>
            </a:r>
            <a:endParaRPr lang="en-US" b="0">
              <a:solidFill>
                <a:srgbClr val="CCCCCC"/>
              </a:solidFill>
              <a:effectLst/>
              <a:latin typeface="Consolas" panose="020B0609020204030204" pitchFamily="49" charset="0"/>
            </a:endParaRPr>
          </a:p>
          <a:p>
            <a:r>
              <a:rPr lang="en-US" b="0">
                <a:solidFill>
                  <a:srgbClr val="C586C0"/>
                </a:solidFill>
                <a:effectLst/>
                <a:latin typeface="Consolas" panose="020B0609020204030204" pitchFamily="49" charset="0"/>
              </a:rPr>
              <a:t>#include</a:t>
            </a:r>
            <a:r>
              <a:rPr lang="en-US" b="0">
                <a:solidFill>
                  <a:srgbClr val="569CD6"/>
                </a:solidFill>
                <a:effectLst/>
                <a:latin typeface="Consolas" panose="020B0609020204030204" pitchFamily="49" charset="0"/>
              </a:rPr>
              <a:t> </a:t>
            </a:r>
            <a:r>
              <a:rPr lang="en-US" b="0">
                <a:solidFill>
                  <a:srgbClr val="CE9178"/>
                </a:solidFill>
                <a:effectLst/>
                <a:latin typeface="Consolas" panose="020B0609020204030204" pitchFamily="49" charset="0"/>
              </a:rPr>
              <a:t>&lt;vector&gt;</a:t>
            </a:r>
            <a:endParaRPr lang="en-US" b="0">
              <a:solidFill>
                <a:srgbClr val="CCCCCC"/>
              </a:solidFill>
              <a:effectLst/>
              <a:latin typeface="Consolas" panose="020B0609020204030204" pitchFamily="49" charset="0"/>
            </a:endParaRPr>
          </a:p>
          <a:p>
            <a:r>
              <a:rPr lang="en-US" b="0">
                <a:solidFill>
                  <a:srgbClr val="C586C0"/>
                </a:solidFill>
                <a:effectLst/>
                <a:latin typeface="Consolas" panose="020B0609020204030204" pitchFamily="49" charset="0"/>
              </a:rPr>
              <a:t>using</a:t>
            </a:r>
            <a:r>
              <a:rPr lang="en-US" b="0">
                <a:solidFill>
                  <a:srgbClr val="CCCCCC"/>
                </a:solidFill>
                <a:effectLst/>
                <a:latin typeface="Consolas" panose="020B0609020204030204" pitchFamily="49" charset="0"/>
              </a:rPr>
              <a:t> </a:t>
            </a:r>
            <a:r>
              <a:rPr lang="en-US" b="0">
                <a:solidFill>
                  <a:srgbClr val="569CD6"/>
                </a:solidFill>
                <a:effectLst/>
                <a:latin typeface="Consolas" panose="020B0609020204030204" pitchFamily="49" charset="0"/>
              </a:rPr>
              <a:t>namespace</a:t>
            </a:r>
            <a:r>
              <a:rPr lang="en-US" b="0">
                <a:solidFill>
                  <a:srgbClr val="CCCCCC"/>
                </a:solidFill>
                <a:effectLst/>
                <a:latin typeface="Consolas" panose="020B0609020204030204" pitchFamily="49" charset="0"/>
              </a:rPr>
              <a:t> </a:t>
            </a:r>
            <a:r>
              <a:rPr lang="en-US" b="0">
                <a:solidFill>
                  <a:srgbClr val="4EC9B0"/>
                </a:solidFill>
                <a:effectLst/>
                <a:latin typeface="Consolas" panose="020B0609020204030204" pitchFamily="49" charset="0"/>
              </a:rPr>
              <a:t>std</a:t>
            </a:r>
            <a:r>
              <a:rPr lang="en-US" b="0">
                <a:solidFill>
                  <a:srgbClr val="CCCCCC"/>
                </a:solidFill>
                <a:effectLst/>
                <a:latin typeface="Consolas" panose="020B0609020204030204" pitchFamily="49" charset="0"/>
              </a:rPr>
              <a:t>;</a:t>
            </a:r>
          </a:p>
          <a:p>
            <a:br>
              <a:rPr lang="en-US" b="0">
                <a:solidFill>
                  <a:srgbClr val="CCCCCC"/>
                </a:solidFill>
                <a:effectLst/>
                <a:latin typeface="Consolas" panose="020B0609020204030204" pitchFamily="49" charset="0"/>
              </a:rPr>
            </a:br>
            <a:r>
              <a:rPr lang="en-US" b="0">
                <a:solidFill>
                  <a:srgbClr val="569CD6"/>
                </a:solidFill>
                <a:effectLst/>
                <a:latin typeface="Consolas" panose="020B0609020204030204" pitchFamily="49" charset="0"/>
              </a:rPr>
              <a:t>int</a:t>
            </a:r>
            <a:r>
              <a:rPr lang="en-US" b="0">
                <a:solidFill>
                  <a:srgbClr val="CCCCCC"/>
                </a:solidFill>
                <a:effectLst/>
                <a:latin typeface="Consolas" panose="020B0609020204030204" pitchFamily="49" charset="0"/>
              </a:rPr>
              <a:t> </a:t>
            </a:r>
            <a:r>
              <a:rPr lang="en-US" b="0">
                <a:solidFill>
                  <a:srgbClr val="DCDCAA"/>
                </a:solidFill>
                <a:effectLst/>
                <a:latin typeface="Consolas" panose="020B0609020204030204" pitchFamily="49" charset="0"/>
              </a:rPr>
              <a:t>main</a:t>
            </a:r>
            <a:r>
              <a:rPr lang="en-US" b="0">
                <a:solidFill>
                  <a:srgbClr val="CCCCCC"/>
                </a:solidFill>
                <a:effectLst/>
                <a:latin typeface="Consolas" panose="020B0609020204030204" pitchFamily="49" charset="0"/>
              </a:rPr>
              <a:t>()</a:t>
            </a:r>
          </a:p>
          <a:p>
            <a:r>
              <a:rPr lang="en-US" b="0">
                <a:solidFill>
                  <a:srgbClr val="CCCCCC"/>
                </a:solidFill>
                <a:effectLst/>
                <a:latin typeface="Consolas" panose="020B0609020204030204" pitchFamily="49" charset="0"/>
              </a:rPr>
              <a:t>{</a:t>
            </a:r>
          </a:p>
          <a:p>
            <a:r>
              <a:rPr lang="en-US" b="0">
                <a:solidFill>
                  <a:srgbClr val="CCCCCC"/>
                </a:solidFill>
                <a:effectLst/>
                <a:latin typeface="Consolas" panose="020B0609020204030204" pitchFamily="49" charset="0"/>
              </a:rPr>
              <a:t>    </a:t>
            </a:r>
            <a:r>
              <a:rPr lang="en-US" b="0">
                <a:solidFill>
                  <a:srgbClr val="4EC9B0"/>
                </a:solidFill>
                <a:effectLst/>
                <a:latin typeface="Consolas" panose="020B0609020204030204" pitchFamily="49" charset="0"/>
              </a:rPr>
              <a:t>vector</a:t>
            </a:r>
            <a:r>
              <a:rPr lang="en-US" b="0">
                <a:solidFill>
                  <a:srgbClr val="D4D4D4"/>
                </a:solidFill>
                <a:effectLst/>
                <a:latin typeface="Consolas" panose="020B0609020204030204" pitchFamily="49" charset="0"/>
              </a:rPr>
              <a:t>&lt;</a:t>
            </a:r>
            <a:r>
              <a:rPr lang="en-US" b="0">
                <a:solidFill>
                  <a:srgbClr val="569CD6"/>
                </a:solidFill>
                <a:effectLst/>
                <a:latin typeface="Consolas" panose="020B0609020204030204" pitchFamily="49" charset="0"/>
              </a:rPr>
              <a:t>int</a:t>
            </a:r>
            <a:r>
              <a:rPr lang="en-US" b="0">
                <a:solidFill>
                  <a:srgbClr val="D4D4D4"/>
                </a:solidFill>
                <a:effectLst/>
                <a:latin typeface="Consolas" panose="020B0609020204030204" pitchFamily="49" charset="0"/>
              </a:rPr>
              <a:t>&gt;</a:t>
            </a:r>
            <a:r>
              <a:rPr lang="en-US" b="0">
                <a:solidFill>
                  <a:srgbClr val="CCCCCC"/>
                </a:solidFill>
                <a:effectLst/>
                <a:latin typeface="Consolas" panose="020B0609020204030204" pitchFamily="49" charset="0"/>
              </a:rPr>
              <a:t> </a:t>
            </a:r>
            <a:r>
              <a:rPr lang="en-US" b="0">
                <a:solidFill>
                  <a:srgbClr val="9CDCFE"/>
                </a:solidFill>
                <a:effectLst/>
                <a:latin typeface="Consolas" panose="020B0609020204030204" pitchFamily="49" charset="0"/>
              </a:rPr>
              <a:t>v</a:t>
            </a:r>
            <a:r>
              <a:rPr lang="en-US" b="0">
                <a:solidFill>
                  <a:srgbClr val="CCCCCC"/>
                </a:solidFill>
                <a:effectLst/>
                <a:latin typeface="Consolas" panose="020B0609020204030204" pitchFamily="49" charset="0"/>
              </a:rPr>
              <a:t>;</a:t>
            </a:r>
          </a:p>
          <a:p>
            <a:r>
              <a:rPr lang="en-US" b="0">
                <a:solidFill>
                  <a:srgbClr val="CCCCCC"/>
                </a:solidFill>
                <a:effectLst/>
                <a:latin typeface="Consolas" panose="020B0609020204030204" pitchFamily="49" charset="0"/>
              </a:rPr>
              <a:t>    </a:t>
            </a:r>
            <a:r>
              <a:rPr lang="en-US" b="0" err="1">
                <a:solidFill>
                  <a:srgbClr val="9CDCFE"/>
                </a:solidFill>
                <a:effectLst/>
                <a:latin typeface="Consolas" panose="020B0609020204030204" pitchFamily="49" charset="0"/>
              </a:rPr>
              <a:t>cout</a:t>
            </a:r>
            <a:r>
              <a:rPr lang="en-US" b="0">
                <a:solidFill>
                  <a:srgbClr val="CCCCCC"/>
                </a:solidFill>
                <a:effectLst/>
                <a:latin typeface="Consolas" panose="020B0609020204030204" pitchFamily="49" charset="0"/>
              </a:rPr>
              <a:t> </a:t>
            </a:r>
            <a:r>
              <a:rPr lang="en-US" b="0">
                <a:solidFill>
                  <a:srgbClr val="DCDCAA"/>
                </a:solidFill>
                <a:effectLst/>
                <a:latin typeface="Consolas" panose="020B0609020204030204" pitchFamily="49" charset="0"/>
              </a:rPr>
              <a:t>&lt;&lt;</a:t>
            </a:r>
            <a:r>
              <a:rPr lang="en-US" b="0">
                <a:solidFill>
                  <a:srgbClr val="CCCCCC"/>
                </a:solidFill>
                <a:effectLst/>
                <a:latin typeface="Consolas" panose="020B0609020204030204" pitchFamily="49" charset="0"/>
              </a:rPr>
              <a:t> </a:t>
            </a:r>
            <a:r>
              <a:rPr lang="en-US" b="0">
                <a:solidFill>
                  <a:srgbClr val="CE9178"/>
                </a:solidFill>
                <a:effectLst/>
                <a:latin typeface="Consolas" panose="020B0609020204030204" pitchFamily="49" charset="0"/>
              </a:rPr>
              <a:t>"Initial capacity: "</a:t>
            </a:r>
            <a:r>
              <a:rPr lang="en-US" b="0">
                <a:solidFill>
                  <a:srgbClr val="CCCCCC"/>
                </a:solidFill>
                <a:effectLst/>
                <a:latin typeface="Consolas" panose="020B0609020204030204" pitchFamily="49" charset="0"/>
              </a:rPr>
              <a:t> </a:t>
            </a:r>
            <a:r>
              <a:rPr lang="en-US" b="0">
                <a:solidFill>
                  <a:srgbClr val="DCDCAA"/>
                </a:solidFill>
                <a:effectLst/>
                <a:latin typeface="Consolas" panose="020B0609020204030204" pitchFamily="49" charset="0"/>
              </a:rPr>
              <a:t>&lt;&lt;</a:t>
            </a:r>
            <a:r>
              <a:rPr lang="en-US" b="0">
                <a:solidFill>
                  <a:srgbClr val="CCCCCC"/>
                </a:solidFill>
                <a:effectLst/>
                <a:latin typeface="Consolas" panose="020B0609020204030204" pitchFamily="49" charset="0"/>
              </a:rPr>
              <a:t> </a:t>
            </a:r>
            <a:r>
              <a:rPr lang="en-US" b="0" err="1">
                <a:solidFill>
                  <a:srgbClr val="9CDCFE"/>
                </a:solidFill>
                <a:effectLst/>
                <a:latin typeface="Consolas" panose="020B0609020204030204" pitchFamily="49" charset="0"/>
              </a:rPr>
              <a:t>v</a:t>
            </a:r>
            <a:r>
              <a:rPr lang="en-US" b="0" err="1">
                <a:solidFill>
                  <a:srgbClr val="CCCCCC"/>
                </a:solidFill>
                <a:effectLst/>
                <a:latin typeface="Consolas" panose="020B0609020204030204" pitchFamily="49" charset="0"/>
              </a:rPr>
              <a:t>.</a:t>
            </a:r>
            <a:r>
              <a:rPr lang="en-US" b="0" err="1">
                <a:solidFill>
                  <a:srgbClr val="DCDCAA"/>
                </a:solidFill>
                <a:effectLst/>
                <a:latin typeface="Consolas" panose="020B0609020204030204" pitchFamily="49" charset="0"/>
              </a:rPr>
              <a:t>capacity</a:t>
            </a:r>
            <a:r>
              <a:rPr lang="en-US" b="0">
                <a:solidFill>
                  <a:srgbClr val="CCCCCC"/>
                </a:solidFill>
                <a:effectLst/>
                <a:latin typeface="Consolas" panose="020B0609020204030204" pitchFamily="49" charset="0"/>
              </a:rPr>
              <a:t>() </a:t>
            </a:r>
            <a:r>
              <a:rPr lang="en-US" b="0">
                <a:solidFill>
                  <a:srgbClr val="DCDCAA"/>
                </a:solidFill>
                <a:effectLst/>
                <a:latin typeface="Consolas" panose="020B0609020204030204" pitchFamily="49" charset="0"/>
              </a:rPr>
              <a:t>&lt;&lt;</a:t>
            </a:r>
            <a:r>
              <a:rPr lang="en-US" b="0">
                <a:solidFill>
                  <a:srgbClr val="CCCCCC"/>
                </a:solidFill>
                <a:effectLst/>
                <a:latin typeface="Consolas" panose="020B0609020204030204" pitchFamily="49" charset="0"/>
              </a:rPr>
              <a:t> </a:t>
            </a:r>
            <a:r>
              <a:rPr lang="en-US" b="0" err="1">
                <a:solidFill>
                  <a:srgbClr val="CE9178"/>
                </a:solidFill>
                <a:effectLst/>
                <a:latin typeface="Consolas" panose="020B0609020204030204" pitchFamily="49" charset="0"/>
              </a:rPr>
              <a:t>endl</a:t>
            </a:r>
            <a:r>
              <a:rPr lang="en-US" b="0">
                <a:solidFill>
                  <a:srgbClr val="CCCCCC"/>
                </a:solidFill>
                <a:effectLst/>
                <a:latin typeface="Consolas" panose="020B0609020204030204" pitchFamily="49" charset="0"/>
              </a:rPr>
              <a:t>;</a:t>
            </a:r>
          </a:p>
          <a:p>
            <a:r>
              <a:rPr lang="en-US" b="0">
                <a:solidFill>
                  <a:srgbClr val="CCCCCC"/>
                </a:solidFill>
                <a:effectLst/>
                <a:latin typeface="Consolas" panose="020B0609020204030204" pitchFamily="49" charset="0"/>
              </a:rPr>
              <a:t>    </a:t>
            </a:r>
            <a:r>
              <a:rPr lang="en-US" b="0">
                <a:solidFill>
                  <a:srgbClr val="C586C0"/>
                </a:solidFill>
                <a:effectLst/>
                <a:latin typeface="Consolas" panose="020B0609020204030204" pitchFamily="49" charset="0"/>
              </a:rPr>
              <a:t>for</a:t>
            </a:r>
            <a:r>
              <a:rPr lang="en-US" b="0">
                <a:solidFill>
                  <a:srgbClr val="CCCCCC"/>
                </a:solidFill>
                <a:effectLst/>
                <a:latin typeface="Consolas" panose="020B0609020204030204" pitchFamily="49" charset="0"/>
              </a:rPr>
              <a:t>(</a:t>
            </a:r>
            <a:r>
              <a:rPr lang="en-US" b="0">
                <a:solidFill>
                  <a:srgbClr val="569CD6"/>
                </a:solidFill>
                <a:effectLst/>
                <a:latin typeface="Consolas" panose="020B0609020204030204" pitchFamily="49" charset="0"/>
              </a:rPr>
              <a:t>int</a:t>
            </a:r>
            <a:r>
              <a:rPr lang="en-US" b="0">
                <a:solidFill>
                  <a:srgbClr val="CCCCCC"/>
                </a:solidFill>
                <a:effectLst/>
                <a:latin typeface="Consolas" panose="020B0609020204030204" pitchFamily="49" charset="0"/>
              </a:rPr>
              <a:t> </a:t>
            </a:r>
            <a:r>
              <a:rPr lang="en-US" b="0" err="1">
                <a:solidFill>
                  <a:srgbClr val="9CDCFE"/>
                </a:solidFill>
                <a:effectLst/>
                <a:latin typeface="Consolas" panose="020B0609020204030204" pitchFamily="49" charset="0"/>
              </a:rPr>
              <a:t>i</a:t>
            </a:r>
            <a:r>
              <a:rPr lang="en-US" b="0">
                <a:solidFill>
                  <a:srgbClr val="CCCCCC"/>
                </a:solidFill>
                <a:effectLst/>
                <a:latin typeface="Consolas" panose="020B0609020204030204" pitchFamily="49" charset="0"/>
              </a:rPr>
              <a:t> </a:t>
            </a:r>
            <a:r>
              <a:rPr lang="en-US" b="0">
                <a:solidFill>
                  <a:srgbClr val="D4D4D4"/>
                </a:solidFill>
                <a:effectLst/>
                <a:latin typeface="Consolas" panose="020B0609020204030204" pitchFamily="49" charset="0"/>
              </a:rPr>
              <a:t>=</a:t>
            </a:r>
            <a:r>
              <a:rPr lang="en-US" b="0">
                <a:solidFill>
                  <a:srgbClr val="CCCCCC"/>
                </a:solidFill>
                <a:effectLst/>
                <a:latin typeface="Consolas" panose="020B0609020204030204" pitchFamily="49" charset="0"/>
              </a:rPr>
              <a:t> </a:t>
            </a:r>
            <a:r>
              <a:rPr lang="en-US" b="0">
                <a:solidFill>
                  <a:srgbClr val="B5CEA8"/>
                </a:solidFill>
                <a:effectLst/>
                <a:latin typeface="Consolas" panose="020B0609020204030204" pitchFamily="49" charset="0"/>
              </a:rPr>
              <a:t>0</a:t>
            </a:r>
            <a:r>
              <a:rPr lang="en-US" b="0">
                <a:solidFill>
                  <a:srgbClr val="CCCCCC"/>
                </a:solidFill>
                <a:effectLst/>
                <a:latin typeface="Consolas" panose="020B0609020204030204" pitchFamily="49" charset="0"/>
              </a:rPr>
              <a:t>; </a:t>
            </a:r>
            <a:r>
              <a:rPr lang="en-US" b="0" err="1">
                <a:solidFill>
                  <a:srgbClr val="9CDCFE"/>
                </a:solidFill>
                <a:effectLst/>
                <a:latin typeface="Consolas" panose="020B0609020204030204" pitchFamily="49" charset="0"/>
              </a:rPr>
              <a:t>i</a:t>
            </a:r>
            <a:r>
              <a:rPr lang="en-US" b="0">
                <a:solidFill>
                  <a:srgbClr val="CCCCCC"/>
                </a:solidFill>
                <a:effectLst/>
                <a:latin typeface="Consolas" panose="020B0609020204030204" pitchFamily="49" charset="0"/>
              </a:rPr>
              <a:t> </a:t>
            </a:r>
            <a:r>
              <a:rPr lang="en-US" b="0">
                <a:solidFill>
                  <a:srgbClr val="D4D4D4"/>
                </a:solidFill>
                <a:effectLst/>
                <a:latin typeface="Consolas" panose="020B0609020204030204" pitchFamily="49" charset="0"/>
              </a:rPr>
              <a:t>!=</a:t>
            </a:r>
            <a:r>
              <a:rPr lang="en-US" b="0">
                <a:solidFill>
                  <a:srgbClr val="CCCCCC"/>
                </a:solidFill>
                <a:effectLst/>
                <a:latin typeface="Consolas" panose="020B0609020204030204" pitchFamily="49" charset="0"/>
              </a:rPr>
              <a:t> </a:t>
            </a:r>
            <a:r>
              <a:rPr lang="en-US" b="0">
                <a:solidFill>
                  <a:srgbClr val="B5CEA8"/>
                </a:solidFill>
                <a:effectLst/>
                <a:latin typeface="Consolas" panose="020B0609020204030204" pitchFamily="49" charset="0"/>
              </a:rPr>
              <a:t>20</a:t>
            </a:r>
            <a:r>
              <a:rPr lang="en-US" b="0">
                <a:solidFill>
                  <a:srgbClr val="CCCCCC"/>
                </a:solidFill>
                <a:effectLst/>
                <a:latin typeface="Consolas" panose="020B0609020204030204" pitchFamily="49" charset="0"/>
              </a:rPr>
              <a:t>; </a:t>
            </a:r>
            <a:r>
              <a:rPr lang="en-US" b="0">
                <a:solidFill>
                  <a:srgbClr val="D4D4D4"/>
                </a:solidFill>
                <a:effectLst/>
                <a:latin typeface="Consolas" panose="020B0609020204030204" pitchFamily="49" charset="0"/>
              </a:rPr>
              <a:t>++</a:t>
            </a:r>
            <a:r>
              <a:rPr lang="en-US" b="0" err="1">
                <a:solidFill>
                  <a:srgbClr val="9CDCFE"/>
                </a:solidFill>
                <a:effectLst/>
                <a:latin typeface="Consolas" panose="020B0609020204030204" pitchFamily="49" charset="0"/>
              </a:rPr>
              <a:t>i</a:t>
            </a:r>
            <a:r>
              <a:rPr lang="en-US" b="0">
                <a:solidFill>
                  <a:srgbClr val="CCCCCC"/>
                </a:solidFill>
                <a:effectLst/>
                <a:latin typeface="Consolas" panose="020B0609020204030204" pitchFamily="49" charset="0"/>
              </a:rPr>
              <a:t>)</a:t>
            </a:r>
          </a:p>
          <a:p>
            <a:r>
              <a:rPr lang="en-US" b="0">
                <a:solidFill>
                  <a:srgbClr val="CCCCCC"/>
                </a:solidFill>
                <a:effectLst/>
                <a:latin typeface="Consolas" panose="020B0609020204030204" pitchFamily="49" charset="0"/>
              </a:rPr>
              <a:t>    {</a:t>
            </a:r>
          </a:p>
          <a:p>
            <a:r>
              <a:rPr lang="en-US" b="0">
                <a:solidFill>
                  <a:srgbClr val="CCCCCC"/>
                </a:solidFill>
                <a:effectLst/>
                <a:latin typeface="Consolas" panose="020B0609020204030204" pitchFamily="49" charset="0"/>
              </a:rPr>
              <a:t>        </a:t>
            </a:r>
            <a:r>
              <a:rPr lang="en-US" b="0" err="1">
                <a:solidFill>
                  <a:srgbClr val="9CDCFE"/>
                </a:solidFill>
                <a:effectLst/>
                <a:latin typeface="Consolas" panose="020B0609020204030204" pitchFamily="49" charset="0"/>
              </a:rPr>
              <a:t>v</a:t>
            </a:r>
            <a:r>
              <a:rPr lang="en-US" b="0" err="1">
                <a:solidFill>
                  <a:srgbClr val="CCCCCC"/>
                </a:solidFill>
                <a:effectLst/>
                <a:latin typeface="Consolas" panose="020B0609020204030204" pitchFamily="49" charset="0"/>
              </a:rPr>
              <a:t>.push_</a:t>
            </a:r>
            <a:r>
              <a:rPr lang="en-US" b="0" err="1">
                <a:solidFill>
                  <a:srgbClr val="DCDCAA"/>
                </a:solidFill>
                <a:effectLst/>
                <a:latin typeface="Consolas" panose="020B0609020204030204" pitchFamily="49" charset="0"/>
              </a:rPr>
              <a:t>back</a:t>
            </a:r>
            <a:r>
              <a:rPr lang="en-US" b="0">
                <a:solidFill>
                  <a:srgbClr val="CCCCCC"/>
                </a:solidFill>
                <a:effectLst/>
                <a:latin typeface="Consolas" panose="020B0609020204030204" pitchFamily="49" charset="0"/>
              </a:rPr>
              <a:t>(</a:t>
            </a:r>
            <a:r>
              <a:rPr lang="en-US" b="0" err="1">
                <a:solidFill>
                  <a:srgbClr val="9CDCFE"/>
                </a:solidFill>
                <a:effectLst/>
                <a:latin typeface="Consolas" panose="020B0609020204030204" pitchFamily="49" charset="0"/>
              </a:rPr>
              <a:t>i</a:t>
            </a:r>
            <a:r>
              <a:rPr lang="en-US" b="0">
                <a:solidFill>
                  <a:srgbClr val="CCCCCC"/>
                </a:solidFill>
                <a:effectLst/>
                <a:latin typeface="Consolas" panose="020B0609020204030204" pitchFamily="49" charset="0"/>
              </a:rPr>
              <a:t>);</a:t>
            </a:r>
            <a:r>
              <a:rPr lang="en-US" b="0">
                <a:solidFill>
                  <a:srgbClr val="6A9955"/>
                </a:solidFill>
                <a:effectLst/>
                <a:latin typeface="Consolas" panose="020B0609020204030204" pitchFamily="49" charset="0"/>
              </a:rPr>
              <a:t> </a:t>
            </a:r>
            <a:endParaRPr lang="en-US" b="0">
              <a:solidFill>
                <a:srgbClr val="CCCCCC"/>
              </a:solidFill>
              <a:effectLst/>
              <a:latin typeface="Consolas" panose="020B0609020204030204" pitchFamily="49" charset="0"/>
            </a:endParaRPr>
          </a:p>
          <a:p>
            <a:r>
              <a:rPr lang="en-US" b="0">
                <a:solidFill>
                  <a:srgbClr val="CCCCCC"/>
                </a:solidFill>
                <a:effectLst/>
                <a:latin typeface="Consolas" panose="020B0609020204030204" pitchFamily="49" charset="0"/>
              </a:rPr>
              <a:t>        </a:t>
            </a:r>
            <a:r>
              <a:rPr lang="en-US" b="0" err="1">
                <a:solidFill>
                  <a:srgbClr val="9CDCFE"/>
                </a:solidFill>
                <a:effectLst/>
                <a:latin typeface="Consolas" panose="020B0609020204030204" pitchFamily="49" charset="0"/>
              </a:rPr>
              <a:t>cout</a:t>
            </a:r>
            <a:r>
              <a:rPr lang="en-US" b="0">
                <a:solidFill>
                  <a:srgbClr val="CCCCCC"/>
                </a:solidFill>
                <a:effectLst/>
                <a:latin typeface="Consolas" panose="020B0609020204030204" pitchFamily="49" charset="0"/>
              </a:rPr>
              <a:t> </a:t>
            </a:r>
            <a:r>
              <a:rPr lang="en-US" b="0">
                <a:solidFill>
                  <a:srgbClr val="DCDCAA"/>
                </a:solidFill>
                <a:effectLst/>
                <a:latin typeface="Consolas" panose="020B0609020204030204" pitchFamily="49" charset="0"/>
              </a:rPr>
              <a:t>&lt;&lt;</a:t>
            </a:r>
            <a:r>
              <a:rPr lang="en-US" b="0">
                <a:solidFill>
                  <a:srgbClr val="CCCCCC"/>
                </a:solidFill>
                <a:effectLst/>
                <a:latin typeface="Consolas" panose="020B0609020204030204" pitchFamily="49" charset="0"/>
              </a:rPr>
              <a:t> </a:t>
            </a:r>
            <a:r>
              <a:rPr lang="en-US" b="0">
                <a:solidFill>
                  <a:srgbClr val="CE9178"/>
                </a:solidFill>
                <a:effectLst/>
                <a:latin typeface="Consolas" panose="020B0609020204030204" pitchFamily="49" charset="0"/>
              </a:rPr>
              <a:t>"Size "</a:t>
            </a:r>
            <a:r>
              <a:rPr lang="en-US" b="0">
                <a:solidFill>
                  <a:srgbClr val="CCCCCC"/>
                </a:solidFill>
                <a:effectLst/>
                <a:latin typeface="Consolas" panose="020B0609020204030204" pitchFamily="49" charset="0"/>
              </a:rPr>
              <a:t> </a:t>
            </a:r>
            <a:r>
              <a:rPr lang="en-US" b="0">
                <a:solidFill>
                  <a:srgbClr val="DCDCAA"/>
                </a:solidFill>
                <a:effectLst/>
                <a:latin typeface="Consolas" panose="020B0609020204030204" pitchFamily="49" charset="0"/>
              </a:rPr>
              <a:t>&lt;&lt;</a:t>
            </a:r>
            <a:r>
              <a:rPr lang="en-US" b="0">
                <a:solidFill>
                  <a:srgbClr val="CCCCCC"/>
                </a:solidFill>
                <a:effectLst/>
                <a:latin typeface="Consolas" panose="020B0609020204030204" pitchFamily="49" charset="0"/>
              </a:rPr>
              <a:t> </a:t>
            </a:r>
            <a:r>
              <a:rPr lang="en-US" b="0" err="1">
                <a:solidFill>
                  <a:srgbClr val="9CDCFE"/>
                </a:solidFill>
                <a:effectLst/>
                <a:latin typeface="Consolas" panose="020B0609020204030204" pitchFamily="49" charset="0"/>
              </a:rPr>
              <a:t>v</a:t>
            </a:r>
            <a:r>
              <a:rPr lang="en-US" b="0" err="1">
                <a:solidFill>
                  <a:srgbClr val="CCCCCC"/>
                </a:solidFill>
                <a:effectLst/>
                <a:latin typeface="Consolas" panose="020B0609020204030204" pitchFamily="49" charset="0"/>
              </a:rPr>
              <a:t>.</a:t>
            </a:r>
            <a:r>
              <a:rPr lang="en-US" b="0" err="1">
                <a:solidFill>
                  <a:srgbClr val="DCDCAA"/>
                </a:solidFill>
                <a:effectLst/>
                <a:latin typeface="Consolas" panose="020B0609020204030204" pitchFamily="49" charset="0"/>
              </a:rPr>
              <a:t>size</a:t>
            </a:r>
            <a:r>
              <a:rPr lang="en-US" b="0">
                <a:solidFill>
                  <a:srgbClr val="CCCCCC"/>
                </a:solidFill>
                <a:effectLst/>
                <a:latin typeface="Consolas" panose="020B0609020204030204" pitchFamily="49" charset="0"/>
              </a:rPr>
              <a:t>() </a:t>
            </a:r>
            <a:r>
              <a:rPr lang="en-US" b="0">
                <a:solidFill>
                  <a:srgbClr val="DCDCAA"/>
                </a:solidFill>
                <a:effectLst/>
                <a:latin typeface="Consolas" panose="020B0609020204030204" pitchFamily="49" charset="0"/>
              </a:rPr>
              <a:t>&lt;&lt;</a:t>
            </a:r>
            <a:r>
              <a:rPr lang="en-US" b="0">
                <a:solidFill>
                  <a:srgbClr val="CCCCCC"/>
                </a:solidFill>
                <a:effectLst/>
                <a:latin typeface="Consolas" panose="020B0609020204030204" pitchFamily="49" charset="0"/>
              </a:rPr>
              <a:t> </a:t>
            </a:r>
            <a:r>
              <a:rPr lang="en-US" b="0">
                <a:solidFill>
                  <a:srgbClr val="CE9178"/>
                </a:solidFill>
                <a:effectLst/>
                <a:latin typeface="Consolas" panose="020B0609020204030204" pitchFamily="49" charset="0"/>
              </a:rPr>
              <a:t>" capacity: "</a:t>
            </a:r>
            <a:r>
              <a:rPr lang="en-US" b="0">
                <a:solidFill>
                  <a:srgbClr val="CCCCCC"/>
                </a:solidFill>
                <a:effectLst/>
                <a:latin typeface="Consolas" panose="020B0609020204030204" pitchFamily="49" charset="0"/>
              </a:rPr>
              <a:t> </a:t>
            </a:r>
            <a:r>
              <a:rPr lang="en-US" b="0">
                <a:solidFill>
                  <a:srgbClr val="DCDCAA"/>
                </a:solidFill>
                <a:effectLst/>
                <a:latin typeface="Consolas" panose="020B0609020204030204" pitchFamily="49" charset="0"/>
              </a:rPr>
              <a:t>&lt;&lt;</a:t>
            </a:r>
            <a:r>
              <a:rPr lang="en-US" b="0">
                <a:solidFill>
                  <a:srgbClr val="CCCCCC"/>
                </a:solidFill>
                <a:effectLst/>
                <a:latin typeface="Consolas" panose="020B0609020204030204" pitchFamily="49" charset="0"/>
              </a:rPr>
              <a:t> </a:t>
            </a:r>
            <a:r>
              <a:rPr lang="en-US" b="0" err="1">
                <a:solidFill>
                  <a:srgbClr val="9CDCFE"/>
                </a:solidFill>
                <a:effectLst/>
                <a:latin typeface="Consolas" panose="020B0609020204030204" pitchFamily="49" charset="0"/>
              </a:rPr>
              <a:t>v</a:t>
            </a:r>
            <a:r>
              <a:rPr lang="en-US" b="0" err="1">
                <a:solidFill>
                  <a:srgbClr val="CCCCCC"/>
                </a:solidFill>
                <a:effectLst/>
                <a:latin typeface="Consolas" panose="020B0609020204030204" pitchFamily="49" charset="0"/>
              </a:rPr>
              <a:t>.</a:t>
            </a:r>
            <a:r>
              <a:rPr lang="en-US" b="0" err="1">
                <a:solidFill>
                  <a:srgbClr val="DCDCAA"/>
                </a:solidFill>
                <a:effectLst/>
                <a:latin typeface="Consolas" panose="020B0609020204030204" pitchFamily="49" charset="0"/>
              </a:rPr>
              <a:t>capacity</a:t>
            </a:r>
            <a:r>
              <a:rPr lang="en-US" b="0">
                <a:solidFill>
                  <a:srgbClr val="CCCCCC"/>
                </a:solidFill>
                <a:effectLst/>
                <a:latin typeface="Consolas" panose="020B0609020204030204" pitchFamily="49" charset="0"/>
              </a:rPr>
              <a:t>() </a:t>
            </a:r>
            <a:r>
              <a:rPr lang="en-US" b="0">
                <a:solidFill>
                  <a:srgbClr val="DCDCAA"/>
                </a:solidFill>
                <a:effectLst/>
                <a:latin typeface="Consolas" panose="020B0609020204030204" pitchFamily="49" charset="0"/>
              </a:rPr>
              <a:t>&lt;&lt;</a:t>
            </a:r>
            <a:r>
              <a:rPr lang="en-US" b="0">
                <a:solidFill>
                  <a:srgbClr val="CCCCCC"/>
                </a:solidFill>
                <a:effectLst/>
                <a:latin typeface="Consolas" panose="020B0609020204030204" pitchFamily="49" charset="0"/>
              </a:rPr>
              <a:t> </a:t>
            </a:r>
            <a:r>
              <a:rPr lang="en-US" b="0" err="1">
                <a:solidFill>
                  <a:srgbClr val="CCCCCC"/>
                </a:solidFill>
                <a:effectLst/>
                <a:latin typeface="Consolas" panose="020B0609020204030204" pitchFamily="49" charset="0"/>
              </a:rPr>
              <a:t>endl</a:t>
            </a:r>
            <a:r>
              <a:rPr lang="en-US" b="0">
                <a:solidFill>
                  <a:srgbClr val="CCCCCC"/>
                </a:solidFill>
                <a:effectLst/>
                <a:latin typeface="Consolas" panose="020B0609020204030204" pitchFamily="49" charset="0"/>
              </a:rPr>
              <a:t>;</a:t>
            </a:r>
          </a:p>
          <a:p>
            <a:r>
              <a:rPr lang="en-US" b="0">
                <a:solidFill>
                  <a:srgbClr val="CCCCCC"/>
                </a:solidFill>
                <a:effectLst/>
                <a:latin typeface="Consolas" panose="020B0609020204030204" pitchFamily="49" charset="0"/>
              </a:rPr>
              <a:t>    }</a:t>
            </a:r>
          </a:p>
          <a:p>
            <a:r>
              <a:rPr lang="en-US" b="0">
                <a:solidFill>
                  <a:srgbClr val="CCCCCC"/>
                </a:solidFill>
                <a:effectLst/>
                <a:latin typeface="Consolas" panose="020B0609020204030204" pitchFamily="49" charset="0"/>
              </a:rPr>
              <a:t>    </a:t>
            </a:r>
            <a:r>
              <a:rPr lang="en-US" b="0">
                <a:solidFill>
                  <a:srgbClr val="C586C0"/>
                </a:solidFill>
                <a:effectLst/>
                <a:latin typeface="Consolas" panose="020B0609020204030204" pitchFamily="49" charset="0"/>
              </a:rPr>
              <a:t>return</a:t>
            </a:r>
            <a:r>
              <a:rPr lang="en-US" b="0">
                <a:solidFill>
                  <a:srgbClr val="CCCCCC"/>
                </a:solidFill>
                <a:effectLst/>
                <a:latin typeface="Consolas" panose="020B0609020204030204" pitchFamily="49" charset="0"/>
              </a:rPr>
              <a:t> </a:t>
            </a:r>
            <a:r>
              <a:rPr lang="en-US" b="0">
                <a:solidFill>
                  <a:srgbClr val="B5CEA8"/>
                </a:solidFill>
                <a:effectLst/>
                <a:latin typeface="Consolas" panose="020B0609020204030204" pitchFamily="49" charset="0"/>
              </a:rPr>
              <a:t>0</a:t>
            </a:r>
            <a:r>
              <a:rPr lang="en-US" b="0">
                <a:solidFill>
                  <a:srgbClr val="CCCCCC"/>
                </a:solidFill>
                <a:effectLst/>
                <a:latin typeface="Consolas" panose="020B0609020204030204" pitchFamily="49" charset="0"/>
              </a:rPr>
              <a:t>;</a:t>
            </a:r>
          </a:p>
          <a:p>
            <a:r>
              <a:rPr lang="en-US" b="0">
                <a:solidFill>
                  <a:srgbClr val="CCCCCC"/>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A8FE87FD-959D-B6DF-0063-40F2AB496C3B}"/>
              </a:ext>
            </a:extLst>
          </p:cNvPr>
          <p:cNvSpPr txBox="1"/>
          <p:nvPr/>
        </p:nvSpPr>
        <p:spPr>
          <a:xfrm>
            <a:off x="609600" y="533400"/>
            <a:ext cx="3862874" cy="461665"/>
          </a:xfrm>
          <a:prstGeom prst="rect">
            <a:avLst/>
          </a:prstGeom>
          <a:noFill/>
        </p:spPr>
        <p:txBody>
          <a:bodyPr wrap="square" rtlCol="0">
            <a:spAutoFit/>
          </a:bodyPr>
          <a:lstStyle/>
          <a:p>
            <a:r>
              <a:rPr lang="en-US" sz="2400" b="1"/>
              <a:t>Size and Capacity</a:t>
            </a:r>
          </a:p>
        </p:txBody>
      </p:sp>
      <p:sp>
        <p:nvSpPr>
          <p:cNvPr id="4" name="Title 3">
            <a:extLst>
              <a:ext uri="{FF2B5EF4-FFF2-40B4-BE49-F238E27FC236}">
                <a16:creationId xmlns:a16="http://schemas.microsoft.com/office/drawing/2014/main" id="{D3121327-B2C1-179C-55A2-1503CC878DEB}"/>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D64E1B7D-9D60-7114-B23C-A4DC5CCABCBC}"/>
              </a:ext>
            </a:extLst>
          </p:cNvPr>
          <p:cNvSpPr>
            <a:spLocks noGrp="1"/>
          </p:cNvSpPr>
          <p:nvPr>
            <p:ph idx="1"/>
          </p:nvPr>
        </p:nvSpPr>
        <p:spPr/>
        <p:txBody>
          <a:bodyPr/>
          <a:lstStyle/>
          <a:p>
            <a:endParaRPr lang="en-US"/>
          </a:p>
        </p:txBody>
      </p:sp>
      <p:sp>
        <p:nvSpPr>
          <p:cNvPr id="8" name="Slide Number Placeholder 7">
            <a:extLst>
              <a:ext uri="{FF2B5EF4-FFF2-40B4-BE49-F238E27FC236}">
                <a16:creationId xmlns:a16="http://schemas.microsoft.com/office/drawing/2014/main" id="{5BF013B4-5E86-7BC4-9487-6FC8792E6BAF}"/>
              </a:ext>
            </a:extLst>
          </p:cNvPr>
          <p:cNvSpPr>
            <a:spLocks noGrp="1"/>
          </p:cNvSpPr>
          <p:nvPr>
            <p:ph type="sldNum" sz="quarter" idx="12"/>
          </p:nvPr>
        </p:nvSpPr>
        <p:spPr/>
        <p:txBody>
          <a:bodyPr/>
          <a:lstStyle/>
          <a:p>
            <a:pPr>
              <a:defRPr/>
            </a:pPr>
            <a:fld id="{3BCD043E-18EE-4329-B170-C1986EF343FC}" type="slidenum">
              <a:rPr lang="en-US" smtClean="0"/>
              <a:pPr>
                <a:defRPr/>
              </a:pPr>
              <a:t>122</a:t>
            </a:fld>
            <a:endParaRPr lang="en-US"/>
          </a:p>
        </p:txBody>
      </p:sp>
    </p:spTree>
    <p:extLst>
      <p:ext uri="{BB962C8B-B14F-4D97-AF65-F5344CB8AC3E}">
        <p14:creationId xmlns:p14="http://schemas.microsoft.com/office/powerpoint/2010/main" val="26185384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3FE04C-1D74-4B62-E538-2D57163180C2}"/>
              </a:ext>
            </a:extLst>
          </p:cNvPr>
          <p:cNvSpPr txBox="1"/>
          <p:nvPr/>
        </p:nvSpPr>
        <p:spPr>
          <a:xfrm>
            <a:off x="322489" y="457200"/>
            <a:ext cx="4249511" cy="7571303"/>
          </a:xfrm>
          <a:prstGeom prst="rect">
            <a:avLst/>
          </a:prstGeom>
          <a:noFill/>
        </p:spPr>
        <p:txBody>
          <a:bodyPr wrap="square">
            <a:spAutoFit/>
          </a:bodyPr>
          <a:lstStyle/>
          <a:p>
            <a:r>
              <a:rPr lang="en-US"/>
              <a:t>// C++ program to illustrate the capacity function in vector</a:t>
            </a:r>
          </a:p>
          <a:p>
            <a:endParaRPr lang="en-US"/>
          </a:p>
          <a:p>
            <a:r>
              <a:rPr lang="en-US"/>
              <a:t>#include &lt;iostream&gt;</a:t>
            </a:r>
          </a:p>
          <a:p>
            <a:r>
              <a:rPr lang="en-US"/>
              <a:t>#include &lt;vector&gt;</a:t>
            </a:r>
          </a:p>
          <a:p>
            <a:endParaRPr lang="en-US"/>
          </a:p>
          <a:p>
            <a:r>
              <a:rPr lang="en-US"/>
              <a:t>using namespace std;</a:t>
            </a:r>
          </a:p>
          <a:p>
            <a:endParaRPr lang="en-US"/>
          </a:p>
          <a:p>
            <a:r>
              <a:rPr lang="en-US"/>
              <a:t>int main()</a:t>
            </a:r>
          </a:p>
          <a:p>
            <a:r>
              <a:rPr lang="en-US"/>
              <a:t>{</a:t>
            </a:r>
          </a:p>
          <a:p>
            <a:r>
              <a:rPr lang="en-US"/>
              <a:t>	vector&lt;int&gt; g1;</a:t>
            </a:r>
          </a:p>
          <a:p>
            <a:endParaRPr lang="en-US"/>
          </a:p>
          <a:p>
            <a:r>
              <a:rPr lang="en-US"/>
              <a:t>	for (int </a:t>
            </a:r>
            <a:r>
              <a:rPr lang="en-US" err="1"/>
              <a:t>i</a:t>
            </a:r>
            <a:r>
              <a:rPr lang="en-US"/>
              <a:t> = 1; </a:t>
            </a:r>
            <a:r>
              <a:rPr lang="en-US" err="1"/>
              <a:t>i</a:t>
            </a:r>
            <a:r>
              <a:rPr lang="en-US"/>
              <a:t> &lt;= 5; </a:t>
            </a:r>
            <a:r>
              <a:rPr lang="en-US" err="1"/>
              <a:t>i</a:t>
            </a:r>
            <a:r>
              <a:rPr lang="en-US"/>
              <a:t>++)</a:t>
            </a:r>
          </a:p>
          <a:p>
            <a:r>
              <a:rPr lang="en-US"/>
              <a:t>		g1.push_back(</a:t>
            </a:r>
            <a:r>
              <a:rPr lang="en-US" err="1"/>
              <a:t>i</a:t>
            </a:r>
            <a:r>
              <a:rPr lang="en-US"/>
              <a:t>);</a:t>
            </a:r>
          </a:p>
          <a:p>
            <a:endParaRPr lang="en-US"/>
          </a:p>
          <a:p>
            <a:r>
              <a:rPr lang="en-US"/>
              <a:t>	</a:t>
            </a:r>
            <a:r>
              <a:rPr lang="en-US" err="1"/>
              <a:t>cout</a:t>
            </a:r>
            <a:r>
              <a:rPr lang="en-US"/>
              <a:t> &lt;&lt; "Size : " &lt;&lt; g1.size();</a:t>
            </a:r>
          </a:p>
          <a:p>
            <a:r>
              <a:rPr lang="en-US"/>
              <a:t>	</a:t>
            </a:r>
            <a:r>
              <a:rPr lang="en-US" err="1"/>
              <a:t>cout</a:t>
            </a:r>
            <a:r>
              <a:rPr lang="en-US"/>
              <a:t> &lt;&lt; "\</a:t>
            </a:r>
            <a:r>
              <a:rPr lang="en-US" err="1"/>
              <a:t>nCapacity</a:t>
            </a:r>
            <a:r>
              <a:rPr lang="en-US"/>
              <a:t> : " &lt;&lt; g1.capacity();</a:t>
            </a:r>
          </a:p>
          <a:p>
            <a:r>
              <a:rPr lang="en-US"/>
              <a:t>	</a:t>
            </a:r>
            <a:r>
              <a:rPr lang="en-US" err="1"/>
              <a:t>cout</a:t>
            </a:r>
            <a:r>
              <a:rPr lang="en-US"/>
              <a:t> &lt;&lt; "\</a:t>
            </a:r>
            <a:r>
              <a:rPr lang="en-US" err="1"/>
              <a:t>nMax_Size</a:t>
            </a:r>
            <a:r>
              <a:rPr lang="en-US"/>
              <a:t> : " &lt;&lt; g1.max_size();</a:t>
            </a:r>
          </a:p>
          <a:p>
            <a:endParaRPr lang="en-US"/>
          </a:p>
          <a:p>
            <a:r>
              <a:rPr lang="en-US"/>
              <a:t>	// resizes the vector size to 4</a:t>
            </a:r>
          </a:p>
          <a:p>
            <a:r>
              <a:rPr lang="en-US"/>
              <a:t>	g1.resize(4);</a:t>
            </a:r>
          </a:p>
          <a:p>
            <a:endParaRPr lang="en-US"/>
          </a:p>
          <a:p>
            <a:r>
              <a:rPr lang="en-US"/>
              <a:t>	// prints the vector size after resize()</a:t>
            </a:r>
          </a:p>
          <a:p>
            <a:r>
              <a:rPr lang="en-US"/>
              <a:t>	</a:t>
            </a:r>
            <a:r>
              <a:rPr lang="en-US" err="1"/>
              <a:t>cout</a:t>
            </a:r>
            <a:r>
              <a:rPr lang="en-US"/>
              <a:t> &lt;&lt; "\</a:t>
            </a:r>
            <a:r>
              <a:rPr lang="en-US" err="1"/>
              <a:t>nSize</a:t>
            </a:r>
            <a:r>
              <a:rPr lang="en-US"/>
              <a:t> : " &lt;&lt; g1.size();</a:t>
            </a:r>
          </a:p>
        </p:txBody>
      </p:sp>
      <p:sp>
        <p:nvSpPr>
          <p:cNvPr id="6" name="TextBox 5">
            <a:extLst>
              <a:ext uri="{FF2B5EF4-FFF2-40B4-BE49-F238E27FC236}">
                <a16:creationId xmlns:a16="http://schemas.microsoft.com/office/drawing/2014/main" id="{3895A605-E925-6BBF-7F0B-8438F9144A4B}"/>
              </a:ext>
            </a:extLst>
          </p:cNvPr>
          <p:cNvSpPr txBox="1"/>
          <p:nvPr/>
        </p:nvSpPr>
        <p:spPr>
          <a:xfrm>
            <a:off x="5029200" y="990600"/>
            <a:ext cx="3990587" cy="5355312"/>
          </a:xfrm>
          <a:prstGeom prst="rect">
            <a:avLst/>
          </a:prstGeom>
          <a:noFill/>
        </p:spPr>
        <p:txBody>
          <a:bodyPr wrap="square">
            <a:spAutoFit/>
          </a:bodyPr>
          <a:lstStyle/>
          <a:p>
            <a:r>
              <a:rPr lang="en-US"/>
              <a:t>	// checks if the vector is empty or not</a:t>
            </a:r>
          </a:p>
          <a:p>
            <a:r>
              <a:rPr lang="en-US"/>
              <a:t>	if (g1.empty() == false)</a:t>
            </a:r>
          </a:p>
          <a:p>
            <a:r>
              <a:rPr lang="en-US"/>
              <a:t>		</a:t>
            </a:r>
            <a:r>
              <a:rPr lang="en-US" err="1"/>
              <a:t>cout</a:t>
            </a:r>
            <a:r>
              <a:rPr lang="en-US"/>
              <a:t> &lt;&lt; "\</a:t>
            </a:r>
            <a:r>
              <a:rPr lang="en-US" err="1"/>
              <a:t>nVector</a:t>
            </a:r>
            <a:r>
              <a:rPr lang="en-US"/>
              <a:t> is not empty";</a:t>
            </a:r>
          </a:p>
          <a:p>
            <a:r>
              <a:rPr lang="en-US"/>
              <a:t>	else</a:t>
            </a:r>
          </a:p>
          <a:p>
            <a:r>
              <a:rPr lang="en-US"/>
              <a:t>		</a:t>
            </a:r>
            <a:r>
              <a:rPr lang="en-US" err="1"/>
              <a:t>cout</a:t>
            </a:r>
            <a:r>
              <a:rPr lang="en-US"/>
              <a:t> &lt;&lt; "\</a:t>
            </a:r>
            <a:r>
              <a:rPr lang="en-US" err="1"/>
              <a:t>nVector</a:t>
            </a:r>
            <a:r>
              <a:rPr lang="en-US"/>
              <a:t> is empty";</a:t>
            </a:r>
          </a:p>
          <a:p>
            <a:endParaRPr lang="en-US"/>
          </a:p>
          <a:p>
            <a:r>
              <a:rPr lang="en-US"/>
              <a:t>	// Shrinks the vector</a:t>
            </a:r>
          </a:p>
          <a:p>
            <a:r>
              <a:rPr lang="en-US"/>
              <a:t>	g1.shrink_to_fit();</a:t>
            </a:r>
          </a:p>
          <a:p>
            <a:r>
              <a:rPr lang="en-US"/>
              <a:t>	</a:t>
            </a:r>
            <a:r>
              <a:rPr lang="en-US" err="1"/>
              <a:t>cout</a:t>
            </a:r>
            <a:r>
              <a:rPr lang="en-US"/>
              <a:t> &lt;&lt; "\</a:t>
            </a:r>
            <a:r>
              <a:rPr lang="en-US" err="1"/>
              <a:t>nVector</a:t>
            </a:r>
            <a:r>
              <a:rPr lang="en-US"/>
              <a:t> elements are: ";</a:t>
            </a:r>
          </a:p>
          <a:p>
            <a:r>
              <a:rPr lang="en-US"/>
              <a:t>	for (auto it = g1.begin(); it != g1.end(); it++)</a:t>
            </a:r>
          </a:p>
          <a:p>
            <a:r>
              <a:rPr lang="en-US"/>
              <a:t>		</a:t>
            </a:r>
            <a:r>
              <a:rPr lang="en-US" err="1"/>
              <a:t>cout</a:t>
            </a:r>
            <a:r>
              <a:rPr lang="en-US"/>
              <a:t> &lt;&lt; *it &lt;&lt; " ";</a:t>
            </a:r>
          </a:p>
          <a:p>
            <a:endParaRPr lang="en-US"/>
          </a:p>
          <a:p>
            <a:r>
              <a:rPr lang="en-US"/>
              <a:t>	return 0;</a:t>
            </a:r>
          </a:p>
          <a:p>
            <a:r>
              <a:rPr lang="en-US"/>
              <a:t>}</a:t>
            </a:r>
          </a:p>
        </p:txBody>
      </p:sp>
      <p:sp>
        <p:nvSpPr>
          <p:cNvPr id="4" name="Title 3">
            <a:extLst>
              <a:ext uri="{FF2B5EF4-FFF2-40B4-BE49-F238E27FC236}">
                <a16:creationId xmlns:a16="http://schemas.microsoft.com/office/drawing/2014/main" id="{AD4CD503-576F-A135-FCF8-6A138E3A1B0F}"/>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75E568DF-CBC4-C356-9470-B6558E70D461}"/>
              </a:ext>
            </a:extLst>
          </p:cNvPr>
          <p:cNvSpPr>
            <a:spLocks noGrp="1"/>
          </p:cNvSpPr>
          <p:nvPr>
            <p:ph idx="1"/>
          </p:nvPr>
        </p:nvSpPr>
        <p:spPr/>
        <p:txBody>
          <a:bodyPr/>
          <a:lstStyle/>
          <a:p>
            <a:endParaRPr lang="en-US"/>
          </a:p>
        </p:txBody>
      </p:sp>
      <p:sp>
        <p:nvSpPr>
          <p:cNvPr id="8" name="Slide Number Placeholder 7">
            <a:extLst>
              <a:ext uri="{FF2B5EF4-FFF2-40B4-BE49-F238E27FC236}">
                <a16:creationId xmlns:a16="http://schemas.microsoft.com/office/drawing/2014/main" id="{68636344-1D3F-3935-3615-F4A98CB3BB0F}"/>
              </a:ext>
            </a:extLst>
          </p:cNvPr>
          <p:cNvSpPr>
            <a:spLocks noGrp="1"/>
          </p:cNvSpPr>
          <p:nvPr>
            <p:ph type="sldNum" sz="quarter" idx="12"/>
          </p:nvPr>
        </p:nvSpPr>
        <p:spPr/>
        <p:txBody>
          <a:bodyPr/>
          <a:lstStyle/>
          <a:p>
            <a:pPr>
              <a:defRPr/>
            </a:pPr>
            <a:fld id="{3BCD043E-18EE-4329-B170-C1986EF343FC}" type="slidenum">
              <a:rPr lang="en-US" smtClean="0"/>
              <a:pPr>
                <a:defRPr/>
              </a:pPr>
              <a:t>123</a:t>
            </a:fld>
            <a:endParaRPr lang="en-US"/>
          </a:p>
        </p:txBody>
      </p:sp>
    </p:spTree>
    <p:extLst>
      <p:ext uri="{BB962C8B-B14F-4D97-AF65-F5344CB8AC3E}">
        <p14:creationId xmlns:p14="http://schemas.microsoft.com/office/powerpoint/2010/main" val="39523769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69F7C1-7530-55B3-09AE-62A1F103912E}"/>
              </a:ext>
            </a:extLst>
          </p:cNvPr>
          <p:cNvSpPr txBox="1"/>
          <p:nvPr/>
        </p:nvSpPr>
        <p:spPr>
          <a:xfrm>
            <a:off x="685800" y="609600"/>
            <a:ext cx="2302329" cy="461665"/>
          </a:xfrm>
          <a:prstGeom prst="rect">
            <a:avLst/>
          </a:prstGeom>
          <a:noFill/>
        </p:spPr>
        <p:txBody>
          <a:bodyPr wrap="square" rtlCol="0">
            <a:spAutoFit/>
          </a:bodyPr>
          <a:lstStyle/>
          <a:p>
            <a:r>
              <a:rPr lang="en-US" sz="2400" b="1"/>
              <a:t>Iterators</a:t>
            </a:r>
          </a:p>
        </p:txBody>
      </p:sp>
      <p:sp>
        <p:nvSpPr>
          <p:cNvPr id="3" name="TextBox 2">
            <a:extLst>
              <a:ext uri="{FF2B5EF4-FFF2-40B4-BE49-F238E27FC236}">
                <a16:creationId xmlns:a16="http://schemas.microsoft.com/office/drawing/2014/main" id="{8F8566D1-97BB-3FFC-27D5-6BC6ECD8C9C4}"/>
              </a:ext>
            </a:extLst>
          </p:cNvPr>
          <p:cNvSpPr txBox="1"/>
          <p:nvPr/>
        </p:nvSpPr>
        <p:spPr>
          <a:xfrm>
            <a:off x="701040" y="1447800"/>
            <a:ext cx="7557796" cy="4628190"/>
          </a:xfrm>
          <a:prstGeom prst="rect">
            <a:avLst/>
          </a:prstGeom>
          <a:noFill/>
        </p:spPr>
        <p:txBody>
          <a:bodyPr wrap="square">
            <a:spAutoFit/>
          </a:bodyPr>
          <a:lstStyle/>
          <a:p>
            <a:pPr algn="l" fontAlgn="base">
              <a:lnSpc>
                <a:spcPct val="150000"/>
              </a:lnSpc>
            </a:pPr>
            <a:r>
              <a:rPr lang="en-US" b="1" i="0">
                <a:solidFill>
                  <a:srgbClr val="273239"/>
                </a:solidFill>
                <a:effectLst/>
                <a:latin typeface="Nunito" pitchFamily="2" charset="0"/>
              </a:rPr>
              <a:t>begin()– </a:t>
            </a:r>
            <a:r>
              <a:rPr lang="en-US" b="0" i="0">
                <a:solidFill>
                  <a:srgbClr val="273239"/>
                </a:solidFill>
                <a:effectLst/>
                <a:latin typeface="Nunito" pitchFamily="2" charset="0"/>
              </a:rPr>
              <a:t>Returns an iterator pointing to the first element in the vector</a:t>
            </a:r>
          </a:p>
          <a:p>
            <a:pPr algn="l" fontAlgn="base">
              <a:lnSpc>
                <a:spcPct val="150000"/>
              </a:lnSpc>
            </a:pPr>
            <a:r>
              <a:rPr lang="en-US" b="1" i="0">
                <a:solidFill>
                  <a:srgbClr val="273239"/>
                </a:solidFill>
                <a:effectLst/>
                <a:latin typeface="Nunito" pitchFamily="2" charset="0"/>
              </a:rPr>
              <a:t>end()– </a:t>
            </a:r>
            <a:r>
              <a:rPr lang="en-US" b="0" i="0">
                <a:solidFill>
                  <a:srgbClr val="273239"/>
                </a:solidFill>
                <a:effectLst/>
                <a:latin typeface="Nunito" pitchFamily="2" charset="0"/>
              </a:rPr>
              <a:t>Returns an iterator pointing to the theoretical element that follows the last element in the vector</a:t>
            </a:r>
          </a:p>
          <a:p>
            <a:pPr algn="l" fontAlgn="base">
              <a:lnSpc>
                <a:spcPct val="150000"/>
              </a:lnSpc>
            </a:pPr>
            <a:r>
              <a:rPr lang="en-US" b="1" i="0" err="1">
                <a:solidFill>
                  <a:srgbClr val="273239"/>
                </a:solidFill>
                <a:effectLst/>
                <a:latin typeface="Nunito" pitchFamily="2" charset="0"/>
              </a:rPr>
              <a:t>rbegin</a:t>
            </a:r>
            <a:r>
              <a:rPr lang="en-US" b="1" i="0">
                <a:solidFill>
                  <a:srgbClr val="273239"/>
                </a:solidFill>
                <a:effectLst/>
                <a:latin typeface="Nunito" pitchFamily="2" charset="0"/>
              </a:rPr>
              <a:t>()– </a:t>
            </a:r>
            <a:r>
              <a:rPr lang="en-US" b="0" i="0">
                <a:solidFill>
                  <a:srgbClr val="273239"/>
                </a:solidFill>
                <a:effectLst/>
                <a:latin typeface="Nunito" pitchFamily="2" charset="0"/>
              </a:rPr>
              <a:t>Returns a reverse iterator pointing to the last element in the vector (reverse beginning). It moves from last to first element</a:t>
            </a:r>
          </a:p>
          <a:p>
            <a:pPr algn="l" fontAlgn="base">
              <a:lnSpc>
                <a:spcPct val="150000"/>
              </a:lnSpc>
            </a:pPr>
            <a:r>
              <a:rPr lang="en-US" b="1">
                <a:latin typeface="Nunito" pitchFamily="2" charset="0"/>
              </a:rPr>
              <a:t>rend()</a:t>
            </a:r>
            <a:r>
              <a:rPr lang="en-US" b="1" i="0">
                <a:effectLst/>
                <a:latin typeface="Nunito" pitchFamily="2" charset="0"/>
              </a:rPr>
              <a:t> </a:t>
            </a:r>
            <a:r>
              <a:rPr lang="en-US" b="0" i="0">
                <a:solidFill>
                  <a:srgbClr val="273239"/>
                </a:solidFill>
                <a:effectLst/>
                <a:latin typeface="Nunito" pitchFamily="2" charset="0"/>
              </a:rPr>
              <a:t>– Returns a reverse iterator pointing to the theoretical element preceding the first element in the vector (considered as reverse end)</a:t>
            </a:r>
          </a:p>
          <a:p>
            <a:pPr algn="l" fontAlgn="base">
              <a:lnSpc>
                <a:spcPct val="150000"/>
              </a:lnSpc>
            </a:pPr>
            <a:r>
              <a:rPr lang="en-US" b="1" i="0" err="1">
                <a:solidFill>
                  <a:srgbClr val="273239"/>
                </a:solidFill>
                <a:effectLst/>
                <a:latin typeface="Nunito" pitchFamily="2" charset="0"/>
              </a:rPr>
              <a:t>cbegin</a:t>
            </a:r>
            <a:r>
              <a:rPr lang="en-US" b="1" i="0">
                <a:solidFill>
                  <a:srgbClr val="273239"/>
                </a:solidFill>
                <a:effectLst/>
                <a:latin typeface="Nunito" pitchFamily="2" charset="0"/>
              </a:rPr>
              <a:t>() </a:t>
            </a:r>
            <a:r>
              <a:rPr lang="en-US" b="0" i="0">
                <a:solidFill>
                  <a:srgbClr val="273239"/>
                </a:solidFill>
                <a:effectLst/>
                <a:latin typeface="Nunito" pitchFamily="2" charset="0"/>
              </a:rPr>
              <a:t>– Returns a constant iterator pointing to the first element in the vector.</a:t>
            </a:r>
          </a:p>
          <a:p>
            <a:pPr algn="l" fontAlgn="base">
              <a:lnSpc>
                <a:spcPct val="150000"/>
              </a:lnSpc>
            </a:pPr>
            <a:r>
              <a:rPr lang="en-US" b="1" i="0" err="1">
                <a:solidFill>
                  <a:srgbClr val="273239"/>
                </a:solidFill>
                <a:effectLst/>
                <a:latin typeface="Nunito" pitchFamily="2" charset="0"/>
              </a:rPr>
              <a:t>cend</a:t>
            </a:r>
            <a:r>
              <a:rPr lang="en-US" b="1" i="0">
                <a:solidFill>
                  <a:srgbClr val="273239"/>
                </a:solidFill>
                <a:effectLst/>
                <a:latin typeface="Nunito" pitchFamily="2" charset="0"/>
              </a:rPr>
              <a:t>() </a:t>
            </a:r>
            <a:r>
              <a:rPr lang="en-US" b="0" i="0">
                <a:solidFill>
                  <a:srgbClr val="273239"/>
                </a:solidFill>
                <a:effectLst/>
                <a:latin typeface="Nunito" pitchFamily="2" charset="0"/>
              </a:rPr>
              <a:t>– Returns a constant iterator pointing to the theoretical element that follows the last element in the vector.</a:t>
            </a:r>
          </a:p>
        </p:txBody>
      </p:sp>
      <p:sp>
        <p:nvSpPr>
          <p:cNvPr id="5" name="Title 4">
            <a:extLst>
              <a:ext uri="{FF2B5EF4-FFF2-40B4-BE49-F238E27FC236}">
                <a16:creationId xmlns:a16="http://schemas.microsoft.com/office/drawing/2014/main" id="{4A67CA57-DC4E-76BD-3F10-D16B9DCAAFC5}"/>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345436B6-8185-B4C3-C330-F4979857DD5C}"/>
              </a:ext>
            </a:extLst>
          </p:cNvPr>
          <p:cNvSpPr>
            <a:spLocks noGrp="1"/>
          </p:cNvSpPr>
          <p:nvPr>
            <p:ph idx="1"/>
          </p:nvPr>
        </p:nvSpPr>
        <p:spPr/>
        <p:txBody>
          <a:bodyPr/>
          <a:lstStyle/>
          <a:p>
            <a:endParaRPr lang="en-US"/>
          </a:p>
        </p:txBody>
      </p:sp>
      <p:sp>
        <p:nvSpPr>
          <p:cNvPr id="8" name="Slide Number Placeholder 7">
            <a:extLst>
              <a:ext uri="{FF2B5EF4-FFF2-40B4-BE49-F238E27FC236}">
                <a16:creationId xmlns:a16="http://schemas.microsoft.com/office/drawing/2014/main" id="{5C44D0D6-60FD-006B-576C-65858932BF6F}"/>
              </a:ext>
            </a:extLst>
          </p:cNvPr>
          <p:cNvSpPr>
            <a:spLocks noGrp="1"/>
          </p:cNvSpPr>
          <p:nvPr>
            <p:ph type="sldNum" sz="quarter" idx="12"/>
          </p:nvPr>
        </p:nvSpPr>
        <p:spPr/>
        <p:txBody>
          <a:bodyPr/>
          <a:lstStyle/>
          <a:p>
            <a:pPr>
              <a:defRPr/>
            </a:pPr>
            <a:fld id="{3BCD043E-18EE-4329-B170-C1986EF343FC}" type="slidenum">
              <a:rPr lang="en-US" smtClean="0"/>
              <a:pPr>
                <a:defRPr/>
              </a:pPr>
              <a:t>124</a:t>
            </a:fld>
            <a:endParaRPr lang="en-US"/>
          </a:p>
        </p:txBody>
      </p:sp>
    </p:spTree>
    <p:extLst>
      <p:ext uri="{BB962C8B-B14F-4D97-AF65-F5344CB8AC3E}">
        <p14:creationId xmlns:p14="http://schemas.microsoft.com/office/powerpoint/2010/main" val="2854670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D2012C-D300-BC96-7D05-AA5E5F99293C}"/>
              </a:ext>
            </a:extLst>
          </p:cNvPr>
          <p:cNvSpPr txBox="1"/>
          <p:nvPr/>
        </p:nvSpPr>
        <p:spPr>
          <a:xfrm>
            <a:off x="116634" y="1109134"/>
            <a:ext cx="4214521" cy="7571303"/>
          </a:xfrm>
          <a:prstGeom prst="rect">
            <a:avLst/>
          </a:prstGeom>
          <a:noFill/>
        </p:spPr>
        <p:txBody>
          <a:bodyPr wrap="square">
            <a:spAutoFit/>
          </a:bodyPr>
          <a:lstStyle/>
          <a:p>
            <a:r>
              <a:rPr lang="en-US"/>
              <a:t>// C++ program to illustrate the iterators in vector</a:t>
            </a:r>
          </a:p>
          <a:p>
            <a:endParaRPr lang="en-US"/>
          </a:p>
          <a:p>
            <a:r>
              <a:rPr lang="en-US"/>
              <a:t>#include &lt;iostream&gt;</a:t>
            </a:r>
          </a:p>
          <a:p>
            <a:r>
              <a:rPr lang="en-US"/>
              <a:t>#include &lt;vector&gt;</a:t>
            </a:r>
          </a:p>
          <a:p>
            <a:r>
              <a:rPr lang="en-US"/>
              <a:t>using namespace std;</a:t>
            </a:r>
          </a:p>
          <a:p>
            <a:endParaRPr lang="en-US"/>
          </a:p>
          <a:p>
            <a:r>
              <a:rPr lang="en-US"/>
              <a:t>int main()</a:t>
            </a:r>
          </a:p>
          <a:p>
            <a:r>
              <a:rPr lang="en-US"/>
              <a:t>{</a:t>
            </a:r>
          </a:p>
          <a:p>
            <a:r>
              <a:rPr lang="en-US"/>
              <a:t>	vector&lt;int&gt; g1;</a:t>
            </a:r>
          </a:p>
          <a:p>
            <a:endParaRPr lang="en-US"/>
          </a:p>
          <a:p>
            <a:r>
              <a:rPr lang="en-US"/>
              <a:t>	for (int </a:t>
            </a:r>
            <a:r>
              <a:rPr lang="en-US" err="1"/>
              <a:t>i</a:t>
            </a:r>
            <a:r>
              <a:rPr lang="en-US"/>
              <a:t> = 1; </a:t>
            </a:r>
            <a:r>
              <a:rPr lang="en-US" err="1"/>
              <a:t>i</a:t>
            </a:r>
            <a:r>
              <a:rPr lang="en-US"/>
              <a:t> &lt;= 5; </a:t>
            </a:r>
            <a:r>
              <a:rPr lang="en-US" err="1"/>
              <a:t>i</a:t>
            </a:r>
            <a:r>
              <a:rPr lang="en-US"/>
              <a:t>++)</a:t>
            </a:r>
          </a:p>
          <a:p>
            <a:r>
              <a:rPr lang="en-US"/>
              <a:t>	    g1.push_back(</a:t>
            </a:r>
            <a:r>
              <a:rPr lang="en-US" err="1"/>
              <a:t>i</a:t>
            </a:r>
            <a:r>
              <a:rPr lang="en-US"/>
              <a:t>);</a:t>
            </a:r>
          </a:p>
          <a:p>
            <a:endParaRPr lang="en-US"/>
          </a:p>
          <a:p>
            <a:r>
              <a:rPr lang="en-US"/>
              <a:t>	</a:t>
            </a:r>
            <a:r>
              <a:rPr lang="en-US" err="1"/>
              <a:t>cout</a:t>
            </a:r>
            <a:r>
              <a:rPr lang="en-US"/>
              <a:t> &lt;&lt; "Output of begin and end: ";</a:t>
            </a:r>
          </a:p>
          <a:p>
            <a:r>
              <a:rPr lang="en-US"/>
              <a:t>	for (auto </a:t>
            </a:r>
            <a:r>
              <a:rPr lang="en-US" err="1"/>
              <a:t>i</a:t>
            </a:r>
            <a:r>
              <a:rPr lang="en-US"/>
              <a:t> = g1.begin(); </a:t>
            </a:r>
            <a:r>
              <a:rPr lang="en-US" err="1"/>
              <a:t>i</a:t>
            </a:r>
            <a:r>
              <a:rPr lang="en-US"/>
              <a:t> != g1.end(); ++</a:t>
            </a:r>
            <a:r>
              <a:rPr lang="en-US" err="1"/>
              <a:t>i</a:t>
            </a:r>
            <a:r>
              <a:rPr lang="en-US"/>
              <a:t>)</a:t>
            </a:r>
          </a:p>
          <a:p>
            <a:r>
              <a:rPr lang="en-US"/>
              <a:t>		</a:t>
            </a:r>
            <a:r>
              <a:rPr lang="en-US" err="1"/>
              <a:t>cout</a:t>
            </a:r>
            <a:r>
              <a:rPr lang="en-US"/>
              <a:t> &lt;&lt; *</a:t>
            </a:r>
            <a:r>
              <a:rPr lang="en-US" err="1"/>
              <a:t>i</a:t>
            </a:r>
            <a:r>
              <a:rPr lang="en-US"/>
              <a:t> &lt;&lt; " ";</a:t>
            </a:r>
          </a:p>
          <a:p>
            <a:endParaRPr lang="en-US"/>
          </a:p>
          <a:p>
            <a:r>
              <a:rPr lang="en-US"/>
              <a:t>	</a:t>
            </a:r>
            <a:r>
              <a:rPr lang="en-US" err="1"/>
              <a:t>cout</a:t>
            </a:r>
            <a:r>
              <a:rPr lang="en-US"/>
              <a:t> &lt;&lt; "\</a:t>
            </a:r>
            <a:r>
              <a:rPr lang="en-US" err="1"/>
              <a:t>nOutput</a:t>
            </a:r>
            <a:r>
              <a:rPr lang="en-US"/>
              <a:t> of </a:t>
            </a:r>
            <a:r>
              <a:rPr lang="en-US" err="1"/>
              <a:t>cbegin</a:t>
            </a:r>
            <a:r>
              <a:rPr lang="en-US"/>
              <a:t> and </a:t>
            </a:r>
            <a:r>
              <a:rPr lang="en-US" err="1"/>
              <a:t>cend</a:t>
            </a:r>
            <a:r>
              <a:rPr lang="en-US"/>
              <a:t>: ";</a:t>
            </a:r>
          </a:p>
          <a:p>
            <a:r>
              <a:rPr lang="en-US"/>
              <a:t>	for (auto </a:t>
            </a:r>
            <a:r>
              <a:rPr lang="en-US" err="1"/>
              <a:t>i</a:t>
            </a:r>
            <a:r>
              <a:rPr lang="en-US"/>
              <a:t> = g1.cbegin(); </a:t>
            </a:r>
            <a:r>
              <a:rPr lang="en-US" err="1"/>
              <a:t>i</a:t>
            </a:r>
            <a:r>
              <a:rPr lang="en-US"/>
              <a:t> != g1.cend(); ++</a:t>
            </a:r>
            <a:r>
              <a:rPr lang="en-US" err="1"/>
              <a:t>i</a:t>
            </a:r>
            <a:r>
              <a:rPr lang="en-US"/>
              <a:t>)</a:t>
            </a:r>
          </a:p>
          <a:p>
            <a:r>
              <a:rPr lang="en-US"/>
              <a:t>		</a:t>
            </a:r>
            <a:r>
              <a:rPr lang="en-US" err="1"/>
              <a:t>cout</a:t>
            </a:r>
            <a:r>
              <a:rPr lang="en-US"/>
              <a:t> &lt;&lt; *</a:t>
            </a:r>
            <a:r>
              <a:rPr lang="en-US" err="1"/>
              <a:t>i</a:t>
            </a:r>
            <a:r>
              <a:rPr lang="en-US"/>
              <a:t> &lt;&lt; " ";</a:t>
            </a:r>
          </a:p>
          <a:p>
            <a:endParaRPr lang="en-US"/>
          </a:p>
          <a:p>
            <a:r>
              <a:rPr lang="en-US"/>
              <a:t>	</a:t>
            </a:r>
          </a:p>
        </p:txBody>
      </p:sp>
      <p:sp>
        <p:nvSpPr>
          <p:cNvPr id="6" name="TextBox 5">
            <a:extLst>
              <a:ext uri="{FF2B5EF4-FFF2-40B4-BE49-F238E27FC236}">
                <a16:creationId xmlns:a16="http://schemas.microsoft.com/office/drawing/2014/main" id="{9208E986-8D59-2A44-96EC-F8E578ECE259}"/>
              </a:ext>
            </a:extLst>
          </p:cNvPr>
          <p:cNvSpPr txBox="1"/>
          <p:nvPr/>
        </p:nvSpPr>
        <p:spPr>
          <a:xfrm>
            <a:off x="4476944" y="1109134"/>
            <a:ext cx="4214520" cy="3693319"/>
          </a:xfrm>
          <a:prstGeom prst="rect">
            <a:avLst/>
          </a:prstGeom>
          <a:noFill/>
        </p:spPr>
        <p:txBody>
          <a:bodyPr wrap="square">
            <a:spAutoFit/>
          </a:bodyPr>
          <a:lstStyle/>
          <a:p>
            <a:r>
              <a:rPr lang="en-US" err="1"/>
              <a:t>cout</a:t>
            </a:r>
            <a:r>
              <a:rPr lang="en-US"/>
              <a:t> &lt;&lt; "\</a:t>
            </a:r>
            <a:r>
              <a:rPr lang="en-US" err="1"/>
              <a:t>nOutput</a:t>
            </a:r>
            <a:r>
              <a:rPr lang="en-US"/>
              <a:t> of </a:t>
            </a:r>
            <a:r>
              <a:rPr lang="en-US" err="1"/>
              <a:t>rbegin</a:t>
            </a:r>
            <a:r>
              <a:rPr lang="en-US"/>
              <a:t> and rend: ";</a:t>
            </a:r>
          </a:p>
          <a:p>
            <a:r>
              <a:rPr lang="en-US"/>
              <a:t>	for (auto </a:t>
            </a:r>
            <a:r>
              <a:rPr lang="en-US" err="1"/>
              <a:t>ir</a:t>
            </a:r>
            <a:r>
              <a:rPr lang="en-US"/>
              <a:t> = g1.rbegin(); </a:t>
            </a:r>
            <a:r>
              <a:rPr lang="en-US" err="1"/>
              <a:t>ir</a:t>
            </a:r>
            <a:r>
              <a:rPr lang="en-US"/>
              <a:t> != g1.rend(); ++</a:t>
            </a:r>
            <a:r>
              <a:rPr lang="en-US" err="1"/>
              <a:t>ir</a:t>
            </a:r>
            <a:r>
              <a:rPr lang="en-US"/>
              <a:t>)</a:t>
            </a:r>
          </a:p>
          <a:p>
            <a:r>
              <a:rPr lang="en-US"/>
              <a:t>		</a:t>
            </a:r>
            <a:r>
              <a:rPr lang="en-US" err="1"/>
              <a:t>cout</a:t>
            </a:r>
            <a:r>
              <a:rPr lang="en-US"/>
              <a:t> &lt;&lt; *</a:t>
            </a:r>
            <a:r>
              <a:rPr lang="en-US" err="1"/>
              <a:t>ir</a:t>
            </a:r>
            <a:r>
              <a:rPr lang="en-US"/>
              <a:t> &lt;&lt; " ";</a:t>
            </a:r>
          </a:p>
          <a:p>
            <a:r>
              <a:rPr lang="en-US"/>
              <a:t>	</a:t>
            </a:r>
          </a:p>
          <a:p>
            <a:r>
              <a:rPr lang="en-US" err="1"/>
              <a:t>cout</a:t>
            </a:r>
            <a:r>
              <a:rPr lang="en-US"/>
              <a:t> &lt;&lt; "\</a:t>
            </a:r>
            <a:r>
              <a:rPr lang="en-US" err="1"/>
              <a:t>nOutput</a:t>
            </a:r>
            <a:r>
              <a:rPr lang="en-US"/>
              <a:t> of </a:t>
            </a:r>
            <a:r>
              <a:rPr lang="en-US" err="1"/>
              <a:t>crbegin</a:t>
            </a:r>
            <a:r>
              <a:rPr lang="en-US"/>
              <a:t> and </a:t>
            </a:r>
            <a:r>
              <a:rPr lang="en-US" err="1"/>
              <a:t>crend</a:t>
            </a:r>
            <a:r>
              <a:rPr lang="en-US"/>
              <a:t> : ";</a:t>
            </a:r>
          </a:p>
          <a:p>
            <a:r>
              <a:rPr lang="en-US"/>
              <a:t>	for (auto </a:t>
            </a:r>
            <a:r>
              <a:rPr lang="en-US" err="1"/>
              <a:t>ir</a:t>
            </a:r>
            <a:r>
              <a:rPr lang="en-US"/>
              <a:t> = g1.crbegin(); </a:t>
            </a:r>
            <a:r>
              <a:rPr lang="en-US" err="1"/>
              <a:t>ir</a:t>
            </a:r>
            <a:r>
              <a:rPr lang="en-US"/>
              <a:t> != g1.crend(); ++</a:t>
            </a:r>
            <a:r>
              <a:rPr lang="en-US" err="1"/>
              <a:t>ir</a:t>
            </a:r>
            <a:r>
              <a:rPr lang="en-US"/>
              <a:t>)</a:t>
            </a:r>
          </a:p>
          <a:p>
            <a:r>
              <a:rPr lang="en-US"/>
              <a:t>		</a:t>
            </a:r>
            <a:r>
              <a:rPr lang="en-US" err="1"/>
              <a:t>cout</a:t>
            </a:r>
            <a:r>
              <a:rPr lang="en-US"/>
              <a:t> &lt;&lt; *</a:t>
            </a:r>
            <a:r>
              <a:rPr lang="en-US" err="1"/>
              <a:t>ir</a:t>
            </a:r>
            <a:r>
              <a:rPr lang="en-US"/>
              <a:t> &lt;&lt; " ";</a:t>
            </a:r>
          </a:p>
          <a:p>
            <a:endParaRPr lang="en-US"/>
          </a:p>
          <a:p>
            <a:r>
              <a:rPr lang="en-US"/>
              <a:t>	return 0;</a:t>
            </a:r>
          </a:p>
          <a:p>
            <a:r>
              <a:rPr lang="en-US"/>
              <a:t>}</a:t>
            </a:r>
          </a:p>
        </p:txBody>
      </p:sp>
      <p:pic>
        <p:nvPicPr>
          <p:cNvPr id="8" name="Picture 7">
            <a:extLst>
              <a:ext uri="{FF2B5EF4-FFF2-40B4-BE49-F238E27FC236}">
                <a16:creationId xmlns:a16="http://schemas.microsoft.com/office/drawing/2014/main" id="{A589F158-2ECD-12A1-657A-3D6AD1E89A3A}"/>
              </a:ext>
            </a:extLst>
          </p:cNvPr>
          <p:cNvPicPr>
            <a:picLocks noChangeAspect="1"/>
          </p:cNvPicPr>
          <p:nvPr/>
        </p:nvPicPr>
        <p:blipFill>
          <a:blip r:embed="rId2"/>
          <a:stretch>
            <a:fillRect/>
          </a:stretch>
        </p:blipFill>
        <p:spPr>
          <a:xfrm>
            <a:off x="5219893" y="4287635"/>
            <a:ext cx="3706586" cy="1557924"/>
          </a:xfrm>
          <a:prstGeom prst="rect">
            <a:avLst/>
          </a:prstGeom>
        </p:spPr>
      </p:pic>
      <p:sp>
        <p:nvSpPr>
          <p:cNvPr id="4" name="Title 3">
            <a:extLst>
              <a:ext uri="{FF2B5EF4-FFF2-40B4-BE49-F238E27FC236}">
                <a16:creationId xmlns:a16="http://schemas.microsoft.com/office/drawing/2014/main" id="{A6C942C0-7CA1-2440-06C3-B2971588EB58}"/>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99489DC9-8F91-B259-C25D-2841E804D39E}"/>
              </a:ext>
            </a:extLst>
          </p:cNvPr>
          <p:cNvSpPr>
            <a:spLocks noGrp="1"/>
          </p:cNvSpPr>
          <p:nvPr>
            <p:ph idx="1"/>
          </p:nvPr>
        </p:nvSpPr>
        <p:spPr/>
        <p:txBody>
          <a:bodyPr/>
          <a:lstStyle/>
          <a:p>
            <a:endParaRPr lang="en-US"/>
          </a:p>
        </p:txBody>
      </p:sp>
      <p:sp>
        <p:nvSpPr>
          <p:cNvPr id="9" name="Slide Number Placeholder 8">
            <a:extLst>
              <a:ext uri="{FF2B5EF4-FFF2-40B4-BE49-F238E27FC236}">
                <a16:creationId xmlns:a16="http://schemas.microsoft.com/office/drawing/2014/main" id="{A24A1643-810C-E0C1-46DC-94C646442BE2}"/>
              </a:ext>
            </a:extLst>
          </p:cNvPr>
          <p:cNvSpPr>
            <a:spLocks noGrp="1"/>
          </p:cNvSpPr>
          <p:nvPr>
            <p:ph type="sldNum" sz="quarter" idx="12"/>
          </p:nvPr>
        </p:nvSpPr>
        <p:spPr/>
        <p:txBody>
          <a:bodyPr/>
          <a:lstStyle/>
          <a:p>
            <a:pPr>
              <a:defRPr/>
            </a:pPr>
            <a:fld id="{3BCD043E-18EE-4329-B170-C1986EF343FC}" type="slidenum">
              <a:rPr lang="en-US" smtClean="0"/>
              <a:pPr>
                <a:defRPr/>
              </a:pPr>
              <a:t>125</a:t>
            </a:fld>
            <a:endParaRPr lang="en-US"/>
          </a:p>
        </p:txBody>
      </p:sp>
    </p:spTree>
    <p:extLst>
      <p:ext uri="{BB962C8B-B14F-4D97-AF65-F5344CB8AC3E}">
        <p14:creationId xmlns:p14="http://schemas.microsoft.com/office/powerpoint/2010/main" val="23195590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a:bodyPr>
          <a:lstStyle/>
          <a:p>
            <a:pPr fontAlgn="auto">
              <a:spcAft>
                <a:spcPts val="0"/>
              </a:spcAft>
              <a:defRPr/>
            </a:pPr>
            <a:r>
              <a:rPr lang="en-US" altLang="zh-CN">
                <a:solidFill>
                  <a:schemeClr val="accent1"/>
                </a:solidFill>
                <a:cs typeface="+mj-cs"/>
              </a:rPr>
              <a:t>File I/O in C++</a:t>
            </a:r>
          </a:p>
        </p:txBody>
      </p:sp>
      <p:sp>
        <p:nvSpPr>
          <p:cNvPr id="4" name="Content Placeholder 3">
            <a:extLst>
              <a:ext uri="{FF2B5EF4-FFF2-40B4-BE49-F238E27FC236}">
                <a16:creationId xmlns:a16="http://schemas.microsoft.com/office/drawing/2014/main" id="{777DCCD4-CF5F-B653-8946-BA703D3FEC65}"/>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07A61EF5-5AC8-33FB-E0D2-9D2D075EA0E6}"/>
              </a:ext>
            </a:extLst>
          </p:cNvPr>
          <p:cNvSpPr>
            <a:spLocks noGrp="1"/>
          </p:cNvSpPr>
          <p:nvPr>
            <p:ph type="sldNum" sz="quarter" idx="12"/>
          </p:nvPr>
        </p:nvSpPr>
        <p:spPr/>
        <p:txBody>
          <a:bodyPr/>
          <a:lstStyle/>
          <a:p>
            <a:pPr>
              <a:defRPr/>
            </a:pPr>
            <a:fld id="{3BCD043E-18EE-4329-B170-C1986EF343FC}" type="slidenum">
              <a:rPr lang="en-US" smtClean="0"/>
              <a:pPr>
                <a:defRPr/>
              </a:pPr>
              <a:t>126</a:t>
            </a:fld>
            <a:endParaRPr lang="en-US"/>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lIns="92075" tIns="46038" rIns="92075" bIns="46038" anchor="b"/>
          <a:lstStyle/>
          <a:p>
            <a:r>
              <a:rPr lang="en-US" altLang="zh-CN">
                <a:solidFill>
                  <a:schemeClr val="accent1"/>
                </a:solidFill>
              </a:rPr>
              <a:t>Using </a:t>
            </a:r>
            <a:r>
              <a:rPr lang="en-US" altLang="zh-CN" err="1">
                <a:solidFill>
                  <a:schemeClr val="accent1"/>
                </a:solidFill>
              </a:rPr>
              <a:t>Input/Output</a:t>
            </a:r>
            <a:r>
              <a:rPr lang="en-US" altLang="zh-CN">
                <a:solidFill>
                  <a:schemeClr val="accent1"/>
                </a:solidFill>
              </a:rPr>
              <a:t> Files</a:t>
            </a:r>
            <a:r>
              <a:rPr lang="en-US" altLang="zh-CN" sz="4000">
                <a:solidFill>
                  <a:schemeClr val="accent1"/>
                </a:solidFill>
              </a:rPr>
              <a:t> </a:t>
            </a:r>
          </a:p>
        </p:txBody>
      </p:sp>
      <p:sp>
        <p:nvSpPr>
          <p:cNvPr id="36867" name="Rectangle 3"/>
          <p:cNvSpPr>
            <a:spLocks noGrp="1" noChangeArrowheads="1"/>
          </p:cNvSpPr>
          <p:nvPr>
            <p:ph idx="1"/>
          </p:nvPr>
        </p:nvSpPr>
        <p:spPr/>
        <p:txBody>
          <a:bodyPr lIns="92075" tIns="46038" rIns="92075" bIns="46038">
            <a:normAutofit/>
          </a:bodyPr>
          <a:lstStyle/>
          <a:p>
            <a:pPr marL="320040" indent="-320040" fontAlgn="auto">
              <a:lnSpc>
                <a:spcPct val="90000"/>
              </a:lnSpc>
              <a:spcAft>
                <a:spcPts val="0"/>
              </a:spcAft>
              <a:buFont typeface="Wingdings" pitchFamily="2" charset="2"/>
              <a:buNone/>
              <a:defRPr/>
            </a:pPr>
            <a:r>
              <a:rPr lang="en-US" altLang="zh-CN">
                <a:latin typeface="Arial" charset="0"/>
                <a:cs typeface="+mn-cs"/>
              </a:rPr>
              <a:t>A computer file:</a:t>
            </a:r>
          </a:p>
          <a:p>
            <a:pPr marL="320040" indent="-320040" fontAlgn="auto">
              <a:lnSpc>
                <a:spcPct val="90000"/>
              </a:lnSpc>
              <a:spcAft>
                <a:spcPts val="0"/>
              </a:spcAft>
              <a:buFont typeface="Wingdings" pitchFamily="2" charset="2"/>
              <a:buNone/>
              <a:defRPr/>
            </a:pPr>
            <a:endParaRPr lang="en-US" altLang="zh-CN">
              <a:latin typeface="Arial" charset="0"/>
              <a:cs typeface="+mn-cs"/>
            </a:endParaRPr>
          </a:p>
          <a:p>
            <a:pPr marL="708660" lvl="1" indent="-342900" fontAlgn="auto">
              <a:spcAft>
                <a:spcPts val="0"/>
              </a:spcAft>
              <a:defRPr/>
            </a:pPr>
            <a:r>
              <a:rPr lang="en-US" altLang="zh-CN" sz="2400">
                <a:latin typeface="Arial" charset="0"/>
                <a:cs typeface="+mn-cs"/>
              </a:rPr>
              <a:t>is stored on a secondary storage device (e.g., disk);</a:t>
            </a:r>
          </a:p>
          <a:p>
            <a:pPr marL="708660" lvl="1" indent="-342900" fontAlgn="auto">
              <a:spcAft>
                <a:spcPts val="0"/>
              </a:spcAft>
              <a:defRPr/>
            </a:pPr>
            <a:r>
              <a:rPr lang="en-US" altLang="zh-CN" sz="2400">
                <a:latin typeface="Arial" charset="0"/>
                <a:cs typeface="+mn-cs"/>
              </a:rPr>
              <a:t>is permanent;</a:t>
            </a:r>
          </a:p>
          <a:p>
            <a:pPr marL="708660" lvl="1" indent="-342900" fontAlgn="auto">
              <a:spcAft>
                <a:spcPts val="0"/>
              </a:spcAft>
              <a:defRPr/>
            </a:pPr>
            <a:r>
              <a:rPr lang="en-US" altLang="zh-CN" sz="2400">
                <a:latin typeface="Arial" charset="0"/>
                <a:cs typeface="+mn-cs"/>
              </a:rPr>
              <a:t>can be used to </a:t>
            </a:r>
          </a:p>
          <a:p>
            <a:pPr marL="1051560" lvl="2" indent="-342900" fontAlgn="auto">
              <a:spcAft>
                <a:spcPts val="0"/>
              </a:spcAft>
              <a:defRPr/>
            </a:pPr>
            <a:r>
              <a:rPr lang="en-US" altLang="zh-CN" sz="2100">
                <a:latin typeface="Arial" charset="0"/>
                <a:cs typeface="+mn-cs"/>
              </a:rPr>
              <a:t> provide input data to a program </a:t>
            </a:r>
          </a:p>
          <a:p>
            <a:pPr marL="1051560" lvl="2" indent="-342900" fontAlgn="auto">
              <a:spcAft>
                <a:spcPts val="0"/>
              </a:spcAft>
              <a:defRPr/>
            </a:pPr>
            <a:r>
              <a:rPr lang="en-US" altLang="zh-CN" sz="2400">
                <a:latin typeface="Arial" charset="0"/>
                <a:cs typeface="+mn-cs"/>
              </a:rPr>
              <a:t>or receive output data from a program</a:t>
            </a:r>
          </a:p>
          <a:p>
            <a:pPr marL="1051560" lvl="2" indent="-342900" fontAlgn="auto">
              <a:spcAft>
                <a:spcPts val="0"/>
              </a:spcAft>
              <a:defRPr/>
            </a:pPr>
            <a:r>
              <a:rPr lang="en-US" altLang="zh-CN" sz="2400">
                <a:latin typeface="Arial" charset="0"/>
                <a:cs typeface="+mn-cs"/>
              </a:rPr>
              <a:t>or both;</a:t>
            </a:r>
          </a:p>
          <a:p>
            <a:pPr marL="708660" lvl="1" indent="-342900" fontAlgn="auto">
              <a:spcAft>
                <a:spcPts val="0"/>
              </a:spcAft>
              <a:defRPr/>
            </a:pPr>
            <a:r>
              <a:rPr lang="en-US" altLang="zh-CN" sz="2400">
                <a:latin typeface="Arial" charset="0"/>
                <a:cs typeface="+mn-cs"/>
              </a:rPr>
              <a:t>should reside in Project directory for easy access;</a:t>
            </a:r>
          </a:p>
          <a:p>
            <a:pPr marL="708660" lvl="1" indent="-342900" fontAlgn="auto">
              <a:spcAft>
                <a:spcPts val="0"/>
              </a:spcAft>
              <a:defRPr/>
            </a:pPr>
            <a:r>
              <a:rPr lang="en-US" altLang="zh-CN" sz="2400">
                <a:latin typeface="Arial" charset="0"/>
                <a:cs typeface="+mn-cs"/>
              </a:rPr>
              <a:t>must be opened before it is used.</a:t>
            </a:r>
          </a:p>
        </p:txBody>
      </p:sp>
      <p:sp>
        <p:nvSpPr>
          <p:cNvPr id="2" name="Slide Number Placeholder 1">
            <a:extLst>
              <a:ext uri="{FF2B5EF4-FFF2-40B4-BE49-F238E27FC236}">
                <a16:creationId xmlns:a16="http://schemas.microsoft.com/office/drawing/2014/main" id="{92CE3C14-BED1-DD89-4DB4-C4EFBBE35E7A}"/>
              </a:ext>
            </a:extLst>
          </p:cNvPr>
          <p:cNvSpPr>
            <a:spLocks noGrp="1"/>
          </p:cNvSpPr>
          <p:nvPr>
            <p:ph type="sldNum" sz="quarter" idx="12"/>
          </p:nvPr>
        </p:nvSpPr>
        <p:spPr/>
        <p:txBody>
          <a:bodyPr/>
          <a:lstStyle/>
          <a:p>
            <a:pPr>
              <a:defRPr/>
            </a:pPr>
            <a:fld id="{3BCD043E-18EE-4329-B170-C1986EF343FC}" type="slidenum">
              <a:rPr lang="en-US" smtClean="0"/>
              <a:pPr>
                <a:defRPr/>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noFill/>
        </p:spPr>
        <p:txBody>
          <a:bodyPr/>
          <a:lstStyle/>
          <a:p>
            <a:r>
              <a:rPr lang="en-US" altLang="zh-CN">
                <a:solidFill>
                  <a:schemeClr val="accent1"/>
                </a:solidFill>
              </a:rPr>
              <a:t>General File I/O Steps</a:t>
            </a:r>
          </a:p>
        </p:txBody>
      </p:sp>
      <p:sp>
        <p:nvSpPr>
          <p:cNvPr id="3" name="Content Placeholder 2">
            <a:extLst>
              <a:ext uri="{FF2B5EF4-FFF2-40B4-BE49-F238E27FC236}">
                <a16:creationId xmlns:a16="http://schemas.microsoft.com/office/drawing/2014/main" id="{EDE487CB-27FF-C361-628F-5AAF98A76291}"/>
              </a:ext>
            </a:extLst>
          </p:cNvPr>
          <p:cNvSpPr>
            <a:spLocks noGrp="1"/>
          </p:cNvSpPr>
          <p:nvPr>
            <p:ph idx="1"/>
          </p:nvPr>
        </p:nvSpPr>
        <p:spPr/>
        <p:txBody>
          <a:bodyPr/>
          <a:lstStyle/>
          <a:p>
            <a:endParaRPr lang="en-US"/>
          </a:p>
        </p:txBody>
      </p:sp>
      <p:sp>
        <p:nvSpPr>
          <p:cNvPr id="12291" name="Text Box 5"/>
          <p:cNvSpPr txBox="1">
            <a:spLocks noChangeArrowheads="1"/>
          </p:cNvSpPr>
          <p:nvPr/>
        </p:nvSpPr>
        <p:spPr bwMode="auto">
          <a:xfrm>
            <a:off x="323850" y="1412776"/>
            <a:ext cx="82804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eaLnBrk="0" hangingPunct="0">
              <a:defRPr>
                <a:solidFill>
                  <a:schemeClr val="tx1"/>
                </a:solidFill>
                <a:latin typeface="Verdana" pitchFamily="34" charset="0"/>
                <a:ea typeface="SimSun" pitchFamily="2" charset="-122"/>
              </a:defRPr>
            </a:lvl1pPr>
            <a:lvl2pPr marL="742950" indent="-285750" eaLnBrk="0" hangingPunct="0">
              <a:defRPr>
                <a:solidFill>
                  <a:schemeClr val="tx1"/>
                </a:solidFill>
                <a:latin typeface="Verdana" pitchFamily="34" charset="0"/>
                <a:ea typeface="SimSun" pitchFamily="2" charset="-122"/>
              </a:defRPr>
            </a:lvl2pPr>
            <a:lvl3pPr marL="1143000" indent="-228600" eaLnBrk="0" hangingPunct="0">
              <a:defRPr>
                <a:solidFill>
                  <a:schemeClr val="tx1"/>
                </a:solidFill>
                <a:latin typeface="Verdana" pitchFamily="34" charset="0"/>
                <a:ea typeface="SimSun" pitchFamily="2" charset="-122"/>
              </a:defRPr>
            </a:lvl3pPr>
            <a:lvl4pPr marL="1600200" indent="-228600" eaLnBrk="0" hangingPunct="0">
              <a:defRPr>
                <a:solidFill>
                  <a:schemeClr val="tx1"/>
                </a:solidFill>
                <a:latin typeface="Verdana" pitchFamily="34" charset="0"/>
                <a:ea typeface="SimSun" pitchFamily="2" charset="-122"/>
              </a:defRPr>
            </a:lvl4pPr>
            <a:lvl5pPr marL="2057400" indent="-228600" eaLnBrk="0" hangingPunct="0">
              <a:defRPr>
                <a:solidFill>
                  <a:schemeClr val="tx1"/>
                </a:solidFill>
                <a:latin typeface="Verdana" pitchFamily="34" charset="0"/>
                <a:ea typeface="SimSun" pitchFamily="2" charset="-122"/>
              </a:defRPr>
            </a:lvl5pPr>
            <a:lvl6pPr marL="2514600" indent="-228600" eaLnBrk="0" fontAlgn="base" hangingPunct="0">
              <a:spcBef>
                <a:spcPct val="0"/>
              </a:spcBef>
              <a:spcAft>
                <a:spcPct val="0"/>
              </a:spcAft>
              <a:defRPr>
                <a:solidFill>
                  <a:schemeClr val="tx1"/>
                </a:solidFill>
                <a:latin typeface="Verdana" pitchFamily="34" charset="0"/>
                <a:ea typeface="SimSun" pitchFamily="2" charset="-122"/>
              </a:defRPr>
            </a:lvl6pPr>
            <a:lvl7pPr marL="2971800" indent="-228600" eaLnBrk="0" fontAlgn="base" hangingPunct="0">
              <a:spcBef>
                <a:spcPct val="0"/>
              </a:spcBef>
              <a:spcAft>
                <a:spcPct val="0"/>
              </a:spcAft>
              <a:defRPr>
                <a:solidFill>
                  <a:schemeClr val="tx1"/>
                </a:solidFill>
                <a:latin typeface="Verdana" pitchFamily="34" charset="0"/>
                <a:ea typeface="SimSun" pitchFamily="2" charset="-122"/>
              </a:defRPr>
            </a:lvl7pPr>
            <a:lvl8pPr marL="3429000" indent="-228600" eaLnBrk="0" fontAlgn="base" hangingPunct="0">
              <a:spcBef>
                <a:spcPct val="0"/>
              </a:spcBef>
              <a:spcAft>
                <a:spcPct val="0"/>
              </a:spcAft>
              <a:defRPr>
                <a:solidFill>
                  <a:schemeClr val="tx1"/>
                </a:solidFill>
                <a:latin typeface="Verdana" pitchFamily="34" charset="0"/>
                <a:ea typeface="SimSun" pitchFamily="2" charset="-122"/>
              </a:defRPr>
            </a:lvl8pPr>
            <a:lvl9pPr marL="3886200" indent="-228600" eaLnBrk="0" fontAlgn="base" hangingPunct="0">
              <a:spcBef>
                <a:spcPct val="0"/>
              </a:spcBef>
              <a:spcAft>
                <a:spcPct val="0"/>
              </a:spcAft>
              <a:defRPr>
                <a:solidFill>
                  <a:schemeClr val="tx1"/>
                </a:solidFill>
                <a:latin typeface="Verdana" pitchFamily="34" charset="0"/>
                <a:ea typeface="SimSun" pitchFamily="2" charset="-122"/>
              </a:defRPr>
            </a:lvl9pPr>
          </a:lstStyle>
          <a:p>
            <a:pPr eaLnBrk="1" hangingPunct="1">
              <a:buFont typeface="Tw Cen MT" pitchFamily="34" charset="0"/>
              <a:buAutoNum type="arabicPeriod"/>
            </a:pPr>
            <a:r>
              <a:rPr lang="en-GB" sz="2400"/>
              <a:t>Include the header file </a:t>
            </a:r>
            <a:r>
              <a:rPr lang="en-GB" sz="2400" err="1">
                <a:solidFill>
                  <a:srgbClr val="FF0000"/>
                </a:solidFill>
              </a:rPr>
              <a:t>fstream</a:t>
            </a:r>
            <a:r>
              <a:rPr lang="en-GB" sz="2400"/>
              <a:t> in the program.</a:t>
            </a:r>
          </a:p>
          <a:p>
            <a:pPr eaLnBrk="1" hangingPunct="1">
              <a:buFont typeface="Tw Cen MT" pitchFamily="34" charset="0"/>
              <a:buAutoNum type="arabicPeriod"/>
            </a:pPr>
            <a:endParaRPr lang="en-GB" sz="2400"/>
          </a:p>
          <a:p>
            <a:pPr eaLnBrk="1" hangingPunct="1">
              <a:buFont typeface="Tw Cen MT" pitchFamily="34" charset="0"/>
              <a:buAutoNum type="arabicPeriod"/>
            </a:pPr>
            <a:r>
              <a:rPr lang="en-GB" sz="2400"/>
              <a:t>Declare file stream variables.</a:t>
            </a:r>
          </a:p>
          <a:p>
            <a:pPr eaLnBrk="1" hangingPunct="1">
              <a:buFont typeface="Tw Cen MT" pitchFamily="34" charset="0"/>
              <a:buAutoNum type="arabicPeriod"/>
            </a:pPr>
            <a:endParaRPr lang="en-GB" sz="2400"/>
          </a:p>
          <a:p>
            <a:pPr eaLnBrk="1" hangingPunct="1">
              <a:buFont typeface="Tw Cen MT" pitchFamily="34" charset="0"/>
              <a:buAutoNum type="arabicPeriod"/>
            </a:pPr>
            <a:r>
              <a:rPr lang="en-GB" sz="2400"/>
              <a:t>Associate the file stream variables with the input/output sources.</a:t>
            </a:r>
          </a:p>
          <a:p>
            <a:pPr eaLnBrk="1" hangingPunct="1">
              <a:buFont typeface="Tw Cen MT" pitchFamily="34" charset="0"/>
              <a:buAutoNum type="arabicPeriod"/>
            </a:pPr>
            <a:endParaRPr lang="en-GB" sz="2400"/>
          </a:p>
          <a:p>
            <a:pPr eaLnBrk="1" hangingPunct="1">
              <a:buFont typeface="Tw Cen MT" pitchFamily="34" charset="0"/>
              <a:buAutoNum type="arabicPeriod"/>
            </a:pPr>
            <a:r>
              <a:rPr lang="en-GB" sz="2400"/>
              <a:t>Open the file</a:t>
            </a:r>
          </a:p>
          <a:p>
            <a:pPr eaLnBrk="1" hangingPunct="1">
              <a:buFont typeface="Tw Cen MT" pitchFamily="34" charset="0"/>
              <a:buAutoNum type="arabicPeriod"/>
            </a:pPr>
            <a:endParaRPr lang="en-GB" sz="2400"/>
          </a:p>
          <a:p>
            <a:pPr eaLnBrk="1" hangingPunct="1">
              <a:buFont typeface="Tw Cen MT" pitchFamily="34" charset="0"/>
              <a:buAutoNum type="arabicPeriod"/>
            </a:pPr>
            <a:r>
              <a:rPr lang="en-GB" sz="2400"/>
              <a:t>Use the file stream variables with &gt;&gt;, &lt;&lt;, or other input/output functions.</a:t>
            </a:r>
          </a:p>
          <a:p>
            <a:pPr eaLnBrk="1" hangingPunct="1">
              <a:buFont typeface="Tw Cen MT" pitchFamily="34" charset="0"/>
              <a:buAutoNum type="arabicPeriod"/>
            </a:pPr>
            <a:endParaRPr lang="en-GB" sz="2400"/>
          </a:p>
          <a:p>
            <a:pPr eaLnBrk="1" hangingPunct="1">
              <a:buFont typeface="Tw Cen MT" pitchFamily="34" charset="0"/>
              <a:buAutoNum type="arabicPeriod"/>
            </a:pPr>
            <a:r>
              <a:rPr lang="en-GB" sz="2400"/>
              <a:t>Close the file.</a:t>
            </a:r>
            <a:endParaRPr lang="en-US" altLang="zh-CN" sz="2400">
              <a:latin typeface="Arial" pitchFamily="34" charset="0"/>
            </a:endParaRPr>
          </a:p>
        </p:txBody>
      </p:sp>
      <p:sp>
        <p:nvSpPr>
          <p:cNvPr id="4" name="Slide Number Placeholder 3">
            <a:extLst>
              <a:ext uri="{FF2B5EF4-FFF2-40B4-BE49-F238E27FC236}">
                <a16:creationId xmlns:a16="http://schemas.microsoft.com/office/drawing/2014/main" id="{E6EBCF7B-EEE6-FD4A-6C67-8E9DD74AA828}"/>
              </a:ext>
            </a:extLst>
          </p:cNvPr>
          <p:cNvSpPr>
            <a:spLocks noGrp="1"/>
          </p:cNvSpPr>
          <p:nvPr>
            <p:ph type="sldNum" sz="quarter" idx="12"/>
          </p:nvPr>
        </p:nvSpPr>
        <p:spPr/>
        <p:txBody>
          <a:bodyPr/>
          <a:lstStyle/>
          <a:p>
            <a:pPr>
              <a:defRPr/>
            </a:pPr>
            <a:fld id="{3BCD043E-18EE-4329-B170-C1986EF343FC}" type="slidenum">
              <a:rPr lang="en-US" smtClean="0"/>
              <a:pPr>
                <a:defRPr/>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lIns="92075" tIns="46038" rIns="92075" bIns="46038" anchor="b"/>
          <a:lstStyle/>
          <a:p>
            <a:r>
              <a:rPr lang="en-US" altLang="zh-CN">
                <a:solidFill>
                  <a:schemeClr val="accent1"/>
                </a:solidFill>
              </a:rPr>
              <a:t>Using </a:t>
            </a:r>
            <a:r>
              <a:rPr lang="en-US" altLang="zh-CN" err="1">
                <a:solidFill>
                  <a:schemeClr val="accent1"/>
                </a:solidFill>
              </a:rPr>
              <a:t>Input/Output</a:t>
            </a:r>
            <a:r>
              <a:rPr lang="en-US" altLang="zh-CN">
                <a:solidFill>
                  <a:schemeClr val="accent1"/>
                </a:solidFill>
              </a:rPr>
              <a:t> Files</a:t>
            </a:r>
            <a:r>
              <a:rPr lang="en-US" altLang="zh-CN" sz="4000">
                <a:solidFill>
                  <a:schemeClr val="accent1"/>
                </a:solidFill>
              </a:rPr>
              <a:t> </a:t>
            </a:r>
          </a:p>
        </p:txBody>
      </p:sp>
      <p:sp>
        <p:nvSpPr>
          <p:cNvPr id="37891" name="Rectangle 3"/>
          <p:cNvSpPr>
            <a:spLocks noGrp="1" noChangeArrowheads="1"/>
          </p:cNvSpPr>
          <p:nvPr>
            <p:ph idx="1"/>
          </p:nvPr>
        </p:nvSpPr>
        <p:spPr/>
        <p:txBody>
          <a:bodyPr lIns="92075" tIns="46038" rIns="92075" bIns="46038">
            <a:normAutofit/>
          </a:bodyPr>
          <a:lstStyle/>
          <a:p>
            <a:pPr marL="320040" indent="-320040" fontAlgn="auto">
              <a:spcAft>
                <a:spcPts val="0"/>
              </a:spcAft>
              <a:buFont typeface="Wingdings"/>
              <a:buChar char=""/>
              <a:defRPr/>
            </a:pPr>
            <a:r>
              <a:rPr lang="en-US" altLang="zh-CN" sz="2400" b="1" i="1">
                <a:cs typeface="+mn-cs"/>
              </a:rPr>
              <a:t>stream</a:t>
            </a:r>
            <a:r>
              <a:rPr lang="en-US" altLang="zh-CN" sz="2400">
                <a:cs typeface="+mn-cs"/>
              </a:rPr>
              <a:t> - a sequence of characters</a:t>
            </a:r>
          </a:p>
          <a:p>
            <a:pPr marL="640080" lvl="1" indent="-274320" fontAlgn="auto">
              <a:spcAft>
                <a:spcPts val="0"/>
              </a:spcAft>
              <a:buFont typeface="Wingdings 2"/>
              <a:buChar char=""/>
              <a:defRPr/>
            </a:pPr>
            <a:r>
              <a:rPr lang="en-US" altLang="zh-CN" sz="2400">
                <a:latin typeface="Arial" charset="0"/>
                <a:cs typeface="+mn-cs"/>
              </a:rPr>
              <a:t>interactive (</a:t>
            </a:r>
            <a:r>
              <a:rPr lang="en-US" altLang="zh-CN" sz="2400" err="1">
                <a:latin typeface="Arial" charset="0"/>
                <a:cs typeface="+mn-cs"/>
              </a:rPr>
              <a:t>iostream</a:t>
            </a:r>
            <a:r>
              <a:rPr lang="en-US" altLang="zh-CN" sz="2400">
                <a:latin typeface="Arial" charset="0"/>
                <a:cs typeface="+mn-cs"/>
              </a:rPr>
              <a:t>)</a:t>
            </a:r>
          </a:p>
          <a:p>
            <a:pPr lvl="2" fontAlgn="auto">
              <a:spcAft>
                <a:spcPts val="0"/>
              </a:spcAft>
              <a:buFont typeface="Wingdings" pitchFamily="2" charset="2"/>
              <a:buNone/>
              <a:defRPr/>
            </a:pPr>
            <a:r>
              <a:rPr lang="en-US" altLang="zh-CN" b="1">
                <a:latin typeface="Arial" charset="0"/>
                <a:cs typeface="+mn-cs"/>
                <a:sym typeface="Symbol" pitchFamily="18" charset="2"/>
              </a:rPr>
              <a:t> </a:t>
            </a:r>
            <a:r>
              <a:rPr lang="en-US" altLang="zh-CN" b="1" err="1">
                <a:latin typeface="Arial" charset="0"/>
                <a:cs typeface="+mn-cs"/>
              </a:rPr>
              <a:t>cin</a:t>
            </a:r>
            <a:r>
              <a:rPr lang="en-US" altLang="zh-CN">
                <a:latin typeface="Arial" charset="0"/>
                <a:cs typeface="+mn-cs"/>
              </a:rPr>
              <a:t> - input stream associated with </a:t>
            </a:r>
            <a:r>
              <a:rPr lang="en-US" altLang="zh-CN" b="1">
                <a:latin typeface="Arial" charset="0"/>
                <a:cs typeface="+mn-cs"/>
              </a:rPr>
              <a:t>keyboard.</a:t>
            </a:r>
          </a:p>
          <a:p>
            <a:pPr lvl="2" fontAlgn="auto">
              <a:spcAft>
                <a:spcPts val="0"/>
              </a:spcAft>
              <a:buFont typeface="Symbol" pitchFamily="18" charset="2"/>
              <a:buChar char="·"/>
              <a:defRPr/>
            </a:pPr>
            <a:r>
              <a:rPr lang="en-US" altLang="zh-CN" b="1" err="1">
                <a:latin typeface="Arial" charset="0"/>
                <a:cs typeface="+mn-cs"/>
              </a:rPr>
              <a:t>cout</a:t>
            </a:r>
            <a:r>
              <a:rPr lang="en-US" altLang="zh-CN">
                <a:latin typeface="Arial" charset="0"/>
                <a:cs typeface="+mn-cs"/>
              </a:rPr>
              <a:t> - output stream associated with </a:t>
            </a:r>
            <a:r>
              <a:rPr lang="en-US" altLang="zh-CN" b="1">
                <a:latin typeface="Arial" charset="0"/>
                <a:cs typeface="+mn-cs"/>
              </a:rPr>
              <a:t>display</a:t>
            </a:r>
          </a:p>
          <a:p>
            <a:pPr marL="685800" lvl="2" indent="0" fontAlgn="auto">
              <a:spcAft>
                <a:spcPts val="0"/>
              </a:spcAft>
              <a:buFont typeface="Wingdings"/>
              <a:buNone/>
              <a:defRPr/>
            </a:pPr>
            <a:endParaRPr lang="en-US" altLang="zh-CN" b="1">
              <a:latin typeface="Arial" charset="0"/>
              <a:cs typeface="+mn-cs"/>
            </a:endParaRPr>
          </a:p>
          <a:p>
            <a:pPr marL="640080" lvl="1" indent="-274320" fontAlgn="auto">
              <a:spcAft>
                <a:spcPts val="0"/>
              </a:spcAft>
              <a:buFont typeface="Wingdings 2"/>
              <a:buChar char=""/>
              <a:defRPr/>
            </a:pPr>
            <a:r>
              <a:rPr lang="en-US" altLang="zh-CN" sz="2400">
                <a:latin typeface="Arial" charset="0"/>
                <a:cs typeface="+mn-cs"/>
              </a:rPr>
              <a:t>file (</a:t>
            </a:r>
            <a:r>
              <a:rPr lang="en-US" altLang="zh-CN" sz="2400" err="1">
                <a:latin typeface="Arial" charset="0"/>
                <a:cs typeface="+mn-cs"/>
              </a:rPr>
              <a:t>fstream</a:t>
            </a:r>
            <a:r>
              <a:rPr lang="en-US" altLang="zh-CN" sz="2400">
                <a:latin typeface="Arial" charset="0"/>
                <a:cs typeface="+mn-cs"/>
              </a:rPr>
              <a:t>)</a:t>
            </a:r>
          </a:p>
          <a:p>
            <a:pPr lvl="2" fontAlgn="auto">
              <a:spcAft>
                <a:spcPts val="0"/>
              </a:spcAft>
              <a:buFont typeface="Wingdings" pitchFamily="2" charset="2"/>
              <a:buNone/>
              <a:defRPr/>
            </a:pPr>
            <a:r>
              <a:rPr lang="en-US" altLang="zh-CN" b="1">
                <a:latin typeface="Arial" charset="0"/>
                <a:cs typeface="+mn-cs"/>
                <a:sym typeface="Symbol" pitchFamily="18" charset="2"/>
              </a:rPr>
              <a:t></a:t>
            </a:r>
            <a:r>
              <a:rPr lang="en-US" altLang="zh-CN" b="1">
                <a:latin typeface="Arial" charset="0"/>
                <a:cs typeface="+mn-cs"/>
              </a:rPr>
              <a:t> </a:t>
            </a:r>
            <a:r>
              <a:rPr lang="en-US" altLang="zh-CN" b="1" err="1">
                <a:latin typeface="Arial" charset="0"/>
                <a:cs typeface="+mn-cs"/>
              </a:rPr>
              <a:t>ifstream</a:t>
            </a:r>
            <a:r>
              <a:rPr lang="en-US" altLang="zh-CN">
                <a:latin typeface="Arial" charset="0"/>
                <a:cs typeface="+mn-cs"/>
              </a:rPr>
              <a:t> - defines new input stream (normally associated with a file).</a:t>
            </a:r>
          </a:p>
          <a:p>
            <a:pPr lvl="2" fontAlgn="auto">
              <a:spcAft>
                <a:spcPts val="0"/>
              </a:spcAft>
              <a:buFont typeface="Wingdings" pitchFamily="2" charset="2"/>
              <a:buNone/>
              <a:defRPr/>
            </a:pPr>
            <a:r>
              <a:rPr lang="en-US" altLang="zh-CN" b="1">
                <a:latin typeface="Arial" charset="0"/>
                <a:cs typeface="+mn-cs"/>
                <a:sym typeface="Symbol" pitchFamily="18" charset="2"/>
              </a:rPr>
              <a:t></a:t>
            </a:r>
            <a:r>
              <a:rPr lang="en-US" altLang="zh-CN" b="1">
                <a:latin typeface="Arial" charset="0"/>
                <a:cs typeface="+mn-cs"/>
              </a:rPr>
              <a:t> </a:t>
            </a:r>
            <a:r>
              <a:rPr lang="en-US" altLang="zh-CN" b="1" err="1">
                <a:latin typeface="Arial" charset="0"/>
                <a:cs typeface="+mn-cs"/>
              </a:rPr>
              <a:t>ofstream</a:t>
            </a:r>
            <a:r>
              <a:rPr lang="en-US" altLang="zh-CN">
                <a:latin typeface="Arial" charset="0"/>
                <a:cs typeface="+mn-cs"/>
              </a:rPr>
              <a:t> - defines new output stream (normally associated with a file).</a:t>
            </a:r>
          </a:p>
          <a:p>
            <a:pPr lvl="2" fontAlgn="auto">
              <a:spcAft>
                <a:spcPts val="0"/>
              </a:spcAft>
              <a:buFont typeface="Wingdings"/>
              <a:buChar char=""/>
              <a:defRPr/>
            </a:pPr>
            <a:endParaRPr lang="en-US" altLang="zh-CN">
              <a:latin typeface="Arial" charset="0"/>
              <a:cs typeface="+mn-cs"/>
            </a:endParaRPr>
          </a:p>
        </p:txBody>
      </p:sp>
      <p:sp>
        <p:nvSpPr>
          <p:cNvPr id="2" name="Slide Number Placeholder 1">
            <a:extLst>
              <a:ext uri="{FF2B5EF4-FFF2-40B4-BE49-F238E27FC236}">
                <a16:creationId xmlns:a16="http://schemas.microsoft.com/office/drawing/2014/main" id="{F05E86C1-315F-54F7-BB20-7A451920B7A9}"/>
              </a:ext>
            </a:extLst>
          </p:cNvPr>
          <p:cNvSpPr>
            <a:spLocks noGrp="1"/>
          </p:cNvSpPr>
          <p:nvPr>
            <p:ph type="sldNum" sz="quarter" idx="12"/>
          </p:nvPr>
        </p:nvSpPr>
        <p:spPr/>
        <p:txBody>
          <a:bodyPr/>
          <a:lstStyle/>
          <a:p>
            <a:pPr>
              <a:defRPr/>
            </a:pPr>
            <a:fld id="{3BCD043E-18EE-4329-B170-C1986EF343FC}" type="slidenum">
              <a:rPr lang="en-US" smtClean="0"/>
              <a:pPr>
                <a:defRPr/>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DB79C92-FAE3-CBD5-667F-3D1079E53404}"/>
              </a:ext>
            </a:extLst>
          </p:cNvPr>
          <p:cNvSpPr>
            <a:spLocks noGrp="1" noChangeArrowheads="1"/>
          </p:cNvSpPr>
          <p:nvPr>
            <p:ph type="title"/>
          </p:nvPr>
        </p:nvSpPr>
        <p:spPr/>
        <p:txBody>
          <a:bodyPr/>
          <a:lstStyle/>
          <a:p>
            <a:pPr eaLnBrk="1" hangingPunct="1"/>
            <a:r>
              <a:rPr lang="en-US" altLang="en-US"/>
              <a:t>Introduction to Classes</a:t>
            </a:r>
          </a:p>
        </p:txBody>
      </p:sp>
      <p:sp>
        <p:nvSpPr>
          <p:cNvPr id="39939" name="Rectangle 3">
            <a:extLst>
              <a:ext uri="{FF2B5EF4-FFF2-40B4-BE49-F238E27FC236}">
                <a16:creationId xmlns:a16="http://schemas.microsoft.com/office/drawing/2014/main" id="{FF1D47E9-3EAA-CF0A-428E-789DFE457530}"/>
              </a:ext>
            </a:extLst>
          </p:cNvPr>
          <p:cNvSpPr>
            <a:spLocks noGrp="1" noChangeArrowheads="1"/>
          </p:cNvSpPr>
          <p:nvPr>
            <p:ph idx="1"/>
          </p:nvPr>
        </p:nvSpPr>
        <p:spPr/>
        <p:txBody>
          <a:bodyPr/>
          <a:lstStyle/>
          <a:p>
            <a:pPr>
              <a:lnSpc>
                <a:spcPct val="80000"/>
              </a:lnSpc>
            </a:pPr>
            <a:r>
              <a:rPr lang="en-US" altLang="en-US"/>
              <a:t>A class declaration describes the member variables and member functions that its objects will have</a:t>
            </a:r>
          </a:p>
          <a:p>
            <a:pPr>
              <a:lnSpc>
                <a:spcPct val="80000"/>
              </a:lnSpc>
              <a:spcBef>
                <a:spcPct val="30000"/>
              </a:spcBef>
            </a:pPr>
            <a:r>
              <a:rPr lang="en-US" altLang="en-US"/>
              <a:t>It is a pattern for creating objects</a:t>
            </a:r>
          </a:p>
          <a:p>
            <a:pPr eaLnBrk="1" hangingPunct="1">
              <a:lnSpc>
                <a:spcPct val="80000"/>
              </a:lnSpc>
              <a:spcBef>
                <a:spcPct val="30000"/>
              </a:spcBef>
            </a:pPr>
            <a:r>
              <a:rPr lang="en-US" altLang="en-US"/>
              <a:t> declaration format:</a:t>
            </a:r>
          </a:p>
          <a:p>
            <a:pPr eaLnBrk="1" hangingPunct="1">
              <a:lnSpc>
                <a:spcPct val="80000"/>
              </a:lnSpc>
              <a:buFontTx/>
              <a:buNone/>
            </a:pPr>
            <a:r>
              <a:rPr lang="en-US" altLang="en-US" sz="2800" b="1">
                <a:latin typeface="Courier New" panose="02070309020205020404" pitchFamily="49" charset="0"/>
              </a:rPr>
              <a:t>    class </a:t>
            </a:r>
            <a:r>
              <a:rPr lang="en-US" altLang="en-US" sz="2800" b="1" i="1">
                <a:latin typeface="Courier New" panose="02070309020205020404" pitchFamily="49" charset="0"/>
              </a:rPr>
              <a:t>className</a:t>
            </a:r>
            <a:endParaRPr lang="en-US" altLang="en-US" sz="2800" b="1">
              <a:latin typeface="Courier New" panose="02070309020205020404" pitchFamily="49" charset="0"/>
            </a:endParaRPr>
          </a:p>
          <a:p>
            <a:pPr eaLnBrk="1" hangingPunct="1">
              <a:lnSpc>
                <a:spcPct val="80000"/>
              </a:lnSpc>
              <a:spcBef>
                <a:spcPct val="0"/>
              </a:spcBef>
              <a:buFontTx/>
              <a:buNone/>
            </a:pPr>
            <a:r>
              <a:rPr lang="en-US" altLang="en-US" sz="2800" b="1">
                <a:latin typeface="Courier New" panose="02070309020205020404" pitchFamily="49" charset="0"/>
              </a:rPr>
              <a:t>    {</a:t>
            </a:r>
          </a:p>
          <a:p>
            <a:pPr eaLnBrk="1" hangingPunct="1">
              <a:lnSpc>
                <a:spcPct val="80000"/>
              </a:lnSpc>
              <a:spcBef>
                <a:spcPct val="0"/>
              </a:spcBef>
              <a:buFontTx/>
              <a:buNone/>
            </a:pPr>
            <a:r>
              <a:rPr lang="en-US" altLang="en-US" sz="2800" b="1" i="1">
                <a:latin typeface="Courier New" panose="02070309020205020404" pitchFamily="49" charset="0"/>
              </a:rPr>
              <a:t>       declaration;</a:t>
            </a:r>
          </a:p>
          <a:p>
            <a:pPr eaLnBrk="1" hangingPunct="1">
              <a:lnSpc>
                <a:spcPct val="80000"/>
              </a:lnSpc>
              <a:spcBef>
                <a:spcPct val="0"/>
              </a:spcBef>
              <a:buFontTx/>
              <a:buNone/>
            </a:pPr>
            <a:r>
              <a:rPr lang="en-US" altLang="en-US" sz="2800" b="1" i="1">
                <a:latin typeface="Courier New" panose="02070309020205020404" pitchFamily="49" charset="0"/>
              </a:rPr>
              <a:t>       declaration;</a:t>
            </a:r>
          </a:p>
          <a:p>
            <a:pPr eaLnBrk="1" hangingPunct="1">
              <a:lnSpc>
                <a:spcPct val="80000"/>
              </a:lnSpc>
              <a:spcBef>
                <a:spcPct val="0"/>
              </a:spcBef>
              <a:buFontTx/>
              <a:buNone/>
            </a:pPr>
            <a:r>
              <a:rPr lang="en-US" altLang="en-US" sz="2800" b="1">
                <a:latin typeface="Courier New" panose="02070309020205020404" pitchFamily="49" charset="0"/>
              </a:rPr>
              <a:t>    };</a:t>
            </a:r>
            <a:endParaRPr lang="en-US" altLang="en-US" sz="2800" b="1"/>
          </a:p>
        </p:txBody>
      </p:sp>
      <p:sp>
        <p:nvSpPr>
          <p:cNvPr id="39940" name="Slide Number Placeholder 3">
            <a:extLst>
              <a:ext uri="{FF2B5EF4-FFF2-40B4-BE49-F238E27FC236}">
                <a16:creationId xmlns:a16="http://schemas.microsoft.com/office/drawing/2014/main" id="{E19AB7E3-3992-3913-C965-8061464809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9A2A5A13-74F5-4B6A-A1EB-9C69F3BB56DF}" type="slidenum">
              <a:rPr lang="en-US" altLang="en-US" sz="1200" smtClean="0"/>
              <a:pPr>
                <a:spcBef>
                  <a:spcPct val="0"/>
                </a:spcBef>
                <a:buFontTx/>
                <a:buNone/>
              </a:pPr>
              <a:t>13</a:t>
            </a:fld>
            <a:endParaRPr lang="en-US" altLang="en-US" sz="1200"/>
          </a:p>
        </p:txBody>
      </p:sp>
      <p:grpSp>
        <p:nvGrpSpPr>
          <p:cNvPr id="39941" name="Group 6">
            <a:extLst>
              <a:ext uri="{FF2B5EF4-FFF2-40B4-BE49-F238E27FC236}">
                <a16:creationId xmlns:a16="http://schemas.microsoft.com/office/drawing/2014/main" id="{D90B894D-8E94-FFD7-AF77-0A6647AF2E31}"/>
              </a:ext>
            </a:extLst>
          </p:cNvPr>
          <p:cNvGrpSpPr>
            <a:grpSpLocks/>
          </p:cNvGrpSpPr>
          <p:nvPr/>
        </p:nvGrpSpPr>
        <p:grpSpPr bwMode="auto">
          <a:xfrm>
            <a:off x="6553200" y="4889500"/>
            <a:ext cx="1600200" cy="1143000"/>
            <a:chOff x="3984" y="2928"/>
            <a:chExt cx="1008" cy="720"/>
          </a:xfrm>
        </p:grpSpPr>
        <p:sp>
          <p:nvSpPr>
            <p:cNvPr id="39943" name="Oval 4">
              <a:extLst>
                <a:ext uri="{FF2B5EF4-FFF2-40B4-BE49-F238E27FC236}">
                  <a16:creationId xmlns:a16="http://schemas.microsoft.com/office/drawing/2014/main" id="{4246FA2C-4476-B18E-C82D-4B123A95841E}"/>
                </a:ext>
              </a:extLst>
            </p:cNvPr>
            <p:cNvSpPr>
              <a:spLocks noChangeArrowheads="1"/>
            </p:cNvSpPr>
            <p:nvPr/>
          </p:nvSpPr>
          <p:spPr bwMode="auto">
            <a:xfrm>
              <a:off x="3984" y="2928"/>
              <a:ext cx="1008" cy="72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9944" name="Text Box 5">
              <a:extLst>
                <a:ext uri="{FF2B5EF4-FFF2-40B4-BE49-F238E27FC236}">
                  <a16:creationId xmlns:a16="http://schemas.microsoft.com/office/drawing/2014/main" id="{0B6FD725-A34D-4FA9-F8D3-52EDAB70C8E1}"/>
                </a:ext>
              </a:extLst>
            </p:cNvPr>
            <p:cNvSpPr txBox="1">
              <a:spLocks noChangeArrowheads="1"/>
            </p:cNvSpPr>
            <p:nvPr/>
          </p:nvSpPr>
          <p:spPr bwMode="auto">
            <a:xfrm>
              <a:off x="4032" y="3024"/>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baseline="0">
                  <a:solidFill>
                    <a:schemeClr val="accent2"/>
                  </a:solidFill>
                </a:rPr>
                <a:t>Note the required </a:t>
              </a:r>
              <a:r>
                <a:rPr lang="en-US" altLang="en-US" sz="2400" b="1" baseline="0">
                  <a:solidFill>
                    <a:schemeClr val="accent2"/>
                  </a:solidFill>
                  <a:latin typeface="Courier New" panose="02070309020205020404" pitchFamily="49" charset="0"/>
                </a:rPr>
                <a:t>;</a:t>
              </a:r>
            </a:p>
          </p:txBody>
        </p:sp>
      </p:grpSp>
      <p:sp>
        <p:nvSpPr>
          <p:cNvPr id="39942" name="Line 7">
            <a:extLst>
              <a:ext uri="{FF2B5EF4-FFF2-40B4-BE49-F238E27FC236}">
                <a16:creationId xmlns:a16="http://schemas.microsoft.com/office/drawing/2014/main" id="{729AA272-0FA4-3B14-6DDC-12B0A1AB30A6}"/>
              </a:ext>
            </a:extLst>
          </p:cNvPr>
          <p:cNvSpPr>
            <a:spLocks noChangeShapeType="1"/>
          </p:cNvSpPr>
          <p:nvPr/>
        </p:nvSpPr>
        <p:spPr bwMode="auto">
          <a:xfrm flipH="1" flipV="1">
            <a:off x="1964924" y="4762500"/>
            <a:ext cx="4588275" cy="919209"/>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lIns="91407" tIns="45704" rIns="91407" bIns="45704">
            <a:normAutofit/>
          </a:bodyPr>
          <a:lstStyle/>
          <a:p>
            <a:pPr fontAlgn="auto">
              <a:spcAft>
                <a:spcPts val="0"/>
              </a:spcAft>
              <a:defRPr/>
            </a:pPr>
            <a:r>
              <a:rPr lang="en-US" altLang="zh-CN" sz="4000">
                <a:solidFill>
                  <a:schemeClr val="accent1"/>
                </a:solidFill>
                <a:cs typeface="+mj-cs"/>
              </a:rPr>
              <a:t>Stream I/O Library Header Files</a:t>
            </a:r>
          </a:p>
        </p:txBody>
      </p:sp>
      <p:sp>
        <p:nvSpPr>
          <p:cNvPr id="53253" name="Rectangle 5"/>
          <p:cNvSpPr>
            <a:spLocks noGrp="1" noChangeArrowheads="1"/>
          </p:cNvSpPr>
          <p:nvPr>
            <p:ph idx="1"/>
          </p:nvPr>
        </p:nvSpPr>
        <p:spPr/>
        <p:txBody>
          <a:bodyPr lIns="91407" tIns="45704" rIns="91407" bIns="45704">
            <a:normAutofit/>
          </a:bodyPr>
          <a:lstStyle/>
          <a:p>
            <a:pPr marL="320040" indent="-320040" fontAlgn="auto">
              <a:spcAft>
                <a:spcPts val="0"/>
              </a:spcAft>
              <a:buFont typeface="Wingdings"/>
              <a:buChar char=""/>
              <a:defRPr/>
            </a:pPr>
            <a:r>
              <a:rPr lang="en-US" altLang="zh-CN" sz="2400">
                <a:latin typeface="Arial" charset="0"/>
                <a:cs typeface="+mn-cs"/>
              </a:rPr>
              <a:t>Note: There is no “.h” on standard header files : &lt;</a:t>
            </a:r>
            <a:r>
              <a:rPr lang="en-US" altLang="zh-CN" sz="2400" err="1">
                <a:latin typeface="Arial" charset="0"/>
                <a:cs typeface="+mn-cs"/>
              </a:rPr>
              <a:t>fstream</a:t>
            </a:r>
            <a:r>
              <a:rPr lang="en-US" altLang="zh-CN" sz="2400">
                <a:latin typeface="Arial" charset="0"/>
                <a:cs typeface="+mn-cs"/>
              </a:rPr>
              <a:t>&gt;</a:t>
            </a:r>
          </a:p>
          <a:p>
            <a:pPr marL="320040" indent="-320040" fontAlgn="auto">
              <a:spcAft>
                <a:spcPts val="0"/>
              </a:spcAft>
              <a:buFont typeface="Wingdings"/>
              <a:buChar char=""/>
              <a:defRPr/>
            </a:pPr>
            <a:endParaRPr lang="en-US" altLang="zh-CN" sz="2400">
              <a:latin typeface="Arial" charset="0"/>
              <a:cs typeface="+mn-cs"/>
            </a:endParaRPr>
          </a:p>
          <a:p>
            <a:pPr marL="320040" indent="-320040" fontAlgn="auto">
              <a:spcAft>
                <a:spcPts val="0"/>
              </a:spcAft>
              <a:buFont typeface="Wingdings"/>
              <a:buChar char=""/>
              <a:defRPr/>
            </a:pPr>
            <a:r>
              <a:rPr lang="en-US" altLang="zh-CN" sz="2400" err="1">
                <a:latin typeface="Arial" charset="0"/>
                <a:cs typeface="+mn-cs"/>
              </a:rPr>
              <a:t>iostream</a:t>
            </a:r>
            <a:r>
              <a:rPr lang="en-US" altLang="zh-CN" sz="2400">
                <a:latin typeface="Arial" charset="0"/>
                <a:cs typeface="+mn-cs"/>
              </a:rPr>
              <a:t> -- contains basic information required for all stream I/O operations</a:t>
            </a:r>
          </a:p>
          <a:p>
            <a:pPr marL="0" indent="0" fontAlgn="auto">
              <a:spcAft>
                <a:spcPts val="0"/>
              </a:spcAft>
              <a:buNone/>
              <a:defRPr/>
            </a:pPr>
            <a:endParaRPr lang="en-US" altLang="zh-CN" sz="2400">
              <a:latin typeface="Arial" charset="0"/>
              <a:cs typeface="+mn-cs"/>
            </a:endParaRPr>
          </a:p>
          <a:p>
            <a:pPr marL="320040" indent="-320040" fontAlgn="auto">
              <a:spcAft>
                <a:spcPts val="0"/>
              </a:spcAft>
              <a:buFont typeface="Wingdings"/>
              <a:buChar char=""/>
              <a:defRPr/>
            </a:pPr>
            <a:r>
              <a:rPr lang="en-US" altLang="zh-CN" sz="2400" err="1">
                <a:latin typeface="Arial" charset="0"/>
                <a:cs typeface="+mn-cs"/>
              </a:rPr>
              <a:t>fstream</a:t>
            </a:r>
            <a:r>
              <a:rPr lang="en-US" altLang="zh-CN" sz="2400">
                <a:latin typeface="Arial" charset="0"/>
                <a:cs typeface="+mn-cs"/>
              </a:rPr>
              <a:t> -- contains information for performing file I/O operations</a:t>
            </a:r>
          </a:p>
        </p:txBody>
      </p:sp>
      <p:sp>
        <p:nvSpPr>
          <p:cNvPr id="2" name="Slide Number Placeholder 1">
            <a:extLst>
              <a:ext uri="{FF2B5EF4-FFF2-40B4-BE49-F238E27FC236}">
                <a16:creationId xmlns:a16="http://schemas.microsoft.com/office/drawing/2014/main" id="{93A90335-F969-0F85-1DB4-F058514313F8}"/>
              </a:ext>
            </a:extLst>
          </p:cNvPr>
          <p:cNvSpPr>
            <a:spLocks noGrp="1"/>
          </p:cNvSpPr>
          <p:nvPr>
            <p:ph type="sldNum" sz="quarter" idx="12"/>
          </p:nvPr>
        </p:nvSpPr>
        <p:spPr/>
        <p:txBody>
          <a:bodyPr/>
          <a:lstStyle/>
          <a:p>
            <a:pPr>
              <a:defRPr/>
            </a:pPr>
            <a:fld id="{3BCD043E-18EE-4329-B170-C1986EF343FC}" type="slidenum">
              <a:rPr lang="en-US" smtClean="0"/>
              <a:pPr>
                <a:defRPr/>
              </a:pPr>
              <a:t>130</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altLang="zh-CN">
                <a:solidFill>
                  <a:schemeClr val="accent1"/>
                </a:solidFill>
                <a:latin typeface="Arial" pitchFamily="34" charset="0"/>
              </a:rPr>
              <a:t>C++ streams</a:t>
            </a:r>
            <a:endParaRPr lang="en-GB">
              <a:solidFill>
                <a:schemeClr val="accent1"/>
              </a:solidFill>
              <a:ea typeface="华文仿宋"/>
            </a:endParaRPr>
          </a:p>
        </p:txBody>
      </p:sp>
      <p:sp>
        <p:nvSpPr>
          <p:cNvPr id="5" name="Content Placeholder 4"/>
          <p:cNvSpPr>
            <a:spLocks noGrp="1"/>
          </p:cNvSpPr>
          <p:nvPr>
            <p:ph idx="1"/>
          </p:nvPr>
        </p:nvSpPr>
        <p:spPr>
          <a:ln>
            <a:solidFill>
              <a:schemeClr val="accent1"/>
            </a:solidFill>
          </a:ln>
        </p:spPr>
        <p:txBody>
          <a:bodyPr>
            <a:normAutofit fontScale="55000" lnSpcReduction="20000"/>
          </a:bodyPr>
          <a:lstStyle/>
          <a:p>
            <a:pPr marL="0" indent="0">
              <a:buNone/>
            </a:pPr>
            <a:r>
              <a:rPr lang="en-US" sz="2400">
                <a:solidFill>
                  <a:srgbClr val="008000"/>
                </a:solidFill>
                <a:latin typeface="Consolas"/>
              </a:rPr>
              <a:t>//Add additional header files you use</a:t>
            </a:r>
            <a:endParaRPr lang="en-US" sz="2400">
              <a:solidFill>
                <a:prstClr val="black"/>
              </a:solidFill>
              <a:latin typeface="Consolas"/>
            </a:endParaRPr>
          </a:p>
          <a:p>
            <a:pPr marL="0" indent="0">
              <a:buNone/>
            </a:pPr>
            <a:r>
              <a:rPr lang="en-US" sz="2400">
                <a:solidFill>
                  <a:srgbClr val="0000FF"/>
                </a:solidFill>
                <a:latin typeface="Consolas"/>
              </a:rPr>
              <a:t>#include</a:t>
            </a:r>
            <a:r>
              <a:rPr lang="en-US" sz="2400">
                <a:solidFill>
                  <a:prstClr val="black"/>
                </a:solidFill>
                <a:latin typeface="Consolas"/>
              </a:rPr>
              <a:t> </a:t>
            </a:r>
            <a:r>
              <a:rPr lang="en-US" sz="2400">
                <a:solidFill>
                  <a:srgbClr val="A31515"/>
                </a:solidFill>
                <a:latin typeface="Consolas"/>
              </a:rPr>
              <a:t>&lt;</a:t>
            </a:r>
            <a:r>
              <a:rPr lang="en-US" sz="2400" err="1">
                <a:solidFill>
                  <a:srgbClr val="A31515"/>
                </a:solidFill>
                <a:latin typeface="Consolas"/>
              </a:rPr>
              <a:t>fstream</a:t>
            </a:r>
            <a:r>
              <a:rPr lang="en-US" sz="2400">
                <a:solidFill>
                  <a:srgbClr val="A31515"/>
                </a:solidFill>
                <a:latin typeface="Consolas"/>
              </a:rPr>
              <a:t>&gt;</a:t>
            </a:r>
            <a:endParaRPr lang="en-US" sz="2400">
              <a:solidFill>
                <a:prstClr val="black"/>
              </a:solidFill>
              <a:latin typeface="Consolas"/>
            </a:endParaRPr>
          </a:p>
          <a:p>
            <a:pPr marL="0" indent="0">
              <a:buNone/>
            </a:pPr>
            <a:r>
              <a:rPr lang="en-US" sz="2400" err="1">
                <a:solidFill>
                  <a:srgbClr val="0000FF"/>
                </a:solidFill>
                <a:latin typeface="Consolas"/>
              </a:rPr>
              <a:t>int</a:t>
            </a:r>
            <a:r>
              <a:rPr lang="en-US" sz="2400">
                <a:solidFill>
                  <a:prstClr val="black"/>
                </a:solidFill>
                <a:latin typeface="Consolas"/>
              </a:rPr>
              <a:t> main ()</a:t>
            </a:r>
          </a:p>
          <a:p>
            <a:pPr marL="0" indent="0">
              <a:buNone/>
            </a:pPr>
            <a:r>
              <a:rPr lang="en-US" sz="2400">
                <a:solidFill>
                  <a:prstClr val="black"/>
                </a:solidFill>
                <a:latin typeface="Consolas"/>
              </a:rPr>
              <a:t>{ </a:t>
            </a:r>
            <a:r>
              <a:rPr lang="en-US" sz="2400">
                <a:solidFill>
                  <a:srgbClr val="008000"/>
                </a:solidFill>
                <a:latin typeface="Consolas"/>
              </a:rPr>
              <a:t>/* Declare file stream variables such as</a:t>
            </a:r>
            <a:endParaRPr lang="en-US" sz="2400">
              <a:solidFill>
                <a:prstClr val="black"/>
              </a:solidFill>
              <a:latin typeface="Consolas"/>
            </a:endParaRPr>
          </a:p>
          <a:p>
            <a:pPr marL="0" indent="0">
              <a:buNone/>
            </a:pPr>
            <a:r>
              <a:rPr lang="en-US" sz="2400">
                <a:solidFill>
                  <a:srgbClr val="008000"/>
                </a:solidFill>
                <a:latin typeface="Consolas"/>
              </a:rPr>
              <a:t> the following  */</a:t>
            </a:r>
            <a:endParaRPr lang="en-US" sz="2400">
              <a:solidFill>
                <a:prstClr val="black"/>
              </a:solidFill>
              <a:latin typeface="Consolas"/>
            </a:endParaRPr>
          </a:p>
          <a:p>
            <a:pPr marL="0" indent="0">
              <a:buNone/>
            </a:pPr>
            <a:r>
              <a:rPr lang="en-US" sz="2400" err="1">
                <a:solidFill>
                  <a:prstClr val="black"/>
                </a:solidFill>
                <a:latin typeface="Consolas"/>
              </a:rPr>
              <a:t>ifstream</a:t>
            </a:r>
            <a:r>
              <a:rPr lang="en-US" sz="2400">
                <a:solidFill>
                  <a:prstClr val="black"/>
                </a:solidFill>
                <a:latin typeface="Consolas"/>
              </a:rPr>
              <a:t>  </a:t>
            </a:r>
            <a:r>
              <a:rPr lang="en-US" sz="2400" err="1">
                <a:solidFill>
                  <a:prstClr val="black"/>
                </a:solidFill>
                <a:latin typeface="Consolas"/>
              </a:rPr>
              <a:t>fsIn</a:t>
            </a:r>
            <a:r>
              <a:rPr lang="en-US" sz="2400">
                <a:solidFill>
                  <a:prstClr val="black"/>
                </a:solidFill>
                <a:latin typeface="Consolas"/>
              </a:rPr>
              <a:t>;</a:t>
            </a:r>
            <a:r>
              <a:rPr lang="en-US" sz="2400">
                <a:solidFill>
                  <a:srgbClr val="008000"/>
                </a:solidFill>
                <a:latin typeface="Consolas"/>
              </a:rPr>
              <a:t>//input</a:t>
            </a:r>
            <a:endParaRPr lang="en-US" sz="2400">
              <a:solidFill>
                <a:prstClr val="black"/>
              </a:solidFill>
              <a:latin typeface="Consolas"/>
            </a:endParaRPr>
          </a:p>
          <a:p>
            <a:pPr marL="0" indent="0">
              <a:buNone/>
            </a:pPr>
            <a:r>
              <a:rPr lang="en-US" sz="2400" err="1">
                <a:solidFill>
                  <a:prstClr val="black"/>
                </a:solidFill>
                <a:latin typeface="Consolas"/>
              </a:rPr>
              <a:t>ofstream</a:t>
            </a:r>
            <a:r>
              <a:rPr lang="en-US" sz="2400">
                <a:solidFill>
                  <a:prstClr val="black"/>
                </a:solidFill>
                <a:latin typeface="Consolas"/>
              </a:rPr>
              <a:t> </a:t>
            </a:r>
            <a:r>
              <a:rPr lang="en-US" sz="2400" err="1">
                <a:solidFill>
                  <a:prstClr val="black"/>
                </a:solidFill>
                <a:latin typeface="Consolas"/>
              </a:rPr>
              <a:t>fsOut</a:t>
            </a:r>
            <a:r>
              <a:rPr lang="en-US" sz="2400">
                <a:solidFill>
                  <a:prstClr val="black"/>
                </a:solidFill>
                <a:latin typeface="Consolas"/>
              </a:rPr>
              <a:t>; </a:t>
            </a:r>
            <a:r>
              <a:rPr lang="en-US" sz="2400">
                <a:solidFill>
                  <a:srgbClr val="008000"/>
                </a:solidFill>
                <a:latin typeface="Consolas"/>
              </a:rPr>
              <a:t>// output</a:t>
            </a:r>
            <a:endParaRPr lang="en-US" sz="2400">
              <a:solidFill>
                <a:prstClr val="black"/>
              </a:solidFill>
              <a:latin typeface="Consolas"/>
            </a:endParaRPr>
          </a:p>
          <a:p>
            <a:pPr marL="0" indent="0">
              <a:buNone/>
            </a:pPr>
            <a:r>
              <a:rPr lang="en-US" sz="2400" err="1">
                <a:solidFill>
                  <a:prstClr val="black"/>
                </a:solidFill>
                <a:latin typeface="Consolas"/>
              </a:rPr>
              <a:t>fstream</a:t>
            </a:r>
            <a:r>
              <a:rPr lang="en-US" sz="2400">
                <a:solidFill>
                  <a:prstClr val="black"/>
                </a:solidFill>
                <a:latin typeface="Consolas"/>
              </a:rPr>
              <a:t> both </a:t>
            </a:r>
            <a:r>
              <a:rPr lang="en-US" sz="2400">
                <a:solidFill>
                  <a:srgbClr val="008000"/>
                </a:solidFill>
                <a:latin typeface="Consolas"/>
              </a:rPr>
              <a:t>//input &amp; output</a:t>
            </a:r>
            <a:endParaRPr lang="en-US" sz="2400">
              <a:solidFill>
                <a:prstClr val="black"/>
              </a:solidFill>
              <a:latin typeface="Consolas"/>
            </a:endParaRPr>
          </a:p>
          <a:p>
            <a:pPr marL="0" indent="0">
              <a:buNone/>
            </a:pPr>
            <a:r>
              <a:rPr lang="en-US" sz="2400">
                <a:solidFill>
                  <a:srgbClr val="008000"/>
                </a:solidFill>
                <a:latin typeface="Consolas"/>
              </a:rPr>
              <a:t>//Open the files</a:t>
            </a:r>
            <a:endParaRPr lang="en-US" sz="2400">
              <a:solidFill>
                <a:prstClr val="black"/>
              </a:solidFill>
              <a:latin typeface="Consolas"/>
            </a:endParaRPr>
          </a:p>
          <a:p>
            <a:pPr marL="0" indent="0">
              <a:buNone/>
            </a:pPr>
            <a:r>
              <a:rPr lang="en-US" sz="2400" err="1">
                <a:solidFill>
                  <a:prstClr val="black"/>
                </a:solidFill>
                <a:latin typeface="Consolas"/>
              </a:rPr>
              <a:t>fsIn.open</a:t>
            </a:r>
            <a:r>
              <a:rPr lang="en-US" sz="2400">
                <a:solidFill>
                  <a:prstClr val="black"/>
                </a:solidFill>
                <a:latin typeface="Consolas"/>
              </a:rPr>
              <a:t>(</a:t>
            </a:r>
            <a:r>
              <a:rPr lang="en-US" sz="2400">
                <a:solidFill>
                  <a:srgbClr val="A31515"/>
                </a:solidFill>
                <a:latin typeface="Consolas"/>
              </a:rPr>
              <a:t>"prog1.txt"</a:t>
            </a:r>
            <a:r>
              <a:rPr lang="en-US" sz="2400">
                <a:solidFill>
                  <a:prstClr val="black"/>
                </a:solidFill>
                <a:latin typeface="Consolas"/>
              </a:rPr>
              <a:t>); </a:t>
            </a:r>
            <a:r>
              <a:rPr lang="en-US" sz="2400">
                <a:solidFill>
                  <a:srgbClr val="008000"/>
                </a:solidFill>
                <a:latin typeface="Consolas"/>
              </a:rPr>
              <a:t>//open the input file</a:t>
            </a:r>
            <a:endParaRPr lang="en-US" sz="2400">
              <a:solidFill>
                <a:prstClr val="black"/>
              </a:solidFill>
              <a:latin typeface="Consolas"/>
            </a:endParaRPr>
          </a:p>
          <a:p>
            <a:pPr marL="0" indent="0">
              <a:buNone/>
            </a:pPr>
            <a:r>
              <a:rPr lang="en-US" sz="2400" err="1">
                <a:solidFill>
                  <a:prstClr val="black"/>
                </a:solidFill>
                <a:latin typeface="Consolas"/>
              </a:rPr>
              <a:t>fsOut.open</a:t>
            </a:r>
            <a:r>
              <a:rPr lang="en-US" sz="2400">
                <a:solidFill>
                  <a:prstClr val="black"/>
                </a:solidFill>
                <a:latin typeface="Consolas"/>
              </a:rPr>
              <a:t>(</a:t>
            </a:r>
            <a:r>
              <a:rPr lang="en-US" sz="2400">
                <a:solidFill>
                  <a:srgbClr val="A31515"/>
                </a:solidFill>
                <a:latin typeface="Consolas"/>
              </a:rPr>
              <a:t>"prog2.txt"</a:t>
            </a:r>
            <a:r>
              <a:rPr lang="en-US" sz="2400">
                <a:solidFill>
                  <a:prstClr val="black"/>
                </a:solidFill>
                <a:latin typeface="Consolas"/>
              </a:rPr>
              <a:t>); </a:t>
            </a:r>
            <a:r>
              <a:rPr lang="en-US" sz="2400">
                <a:solidFill>
                  <a:srgbClr val="008000"/>
                </a:solidFill>
                <a:latin typeface="Consolas"/>
              </a:rPr>
              <a:t>//open the output file</a:t>
            </a:r>
            <a:endParaRPr lang="en-US" sz="2400">
              <a:solidFill>
                <a:prstClr val="black"/>
              </a:solidFill>
              <a:latin typeface="Consolas"/>
            </a:endParaRPr>
          </a:p>
          <a:p>
            <a:pPr marL="0" indent="0">
              <a:buNone/>
            </a:pPr>
            <a:r>
              <a:rPr lang="en-US" sz="2400">
                <a:solidFill>
                  <a:srgbClr val="008000"/>
                </a:solidFill>
                <a:latin typeface="Consolas"/>
              </a:rPr>
              <a:t>//Code for data manipulation</a:t>
            </a:r>
            <a:endParaRPr lang="en-US" sz="2400">
              <a:solidFill>
                <a:prstClr val="black"/>
              </a:solidFill>
              <a:latin typeface="Consolas"/>
            </a:endParaRPr>
          </a:p>
          <a:p>
            <a:pPr marL="0" indent="0">
              <a:buNone/>
            </a:pPr>
            <a:r>
              <a:rPr lang="en-US" sz="2400">
                <a:solidFill>
                  <a:prstClr val="black"/>
                </a:solidFill>
                <a:latin typeface="Consolas"/>
              </a:rPr>
              <a:t>.</a:t>
            </a:r>
          </a:p>
          <a:p>
            <a:pPr marL="0" indent="0">
              <a:buNone/>
            </a:pPr>
            <a:r>
              <a:rPr lang="en-US" sz="2400">
                <a:solidFill>
                  <a:prstClr val="black"/>
                </a:solidFill>
                <a:latin typeface="Consolas"/>
              </a:rPr>
              <a:t>.</a:t>
            </a:r>
          </a:p>
          <a:p>
            <a:pPr marL="0" indent="0">
              <a:buNone/>
            </a:pPr>
            <a:r>
              <a:rPr lang="en-US" sz="2400">
                <a:solidFill>
                  <a:srgbClr val="008000"/>
                </a:solidFill>
                <a:latin typeface="Consolas"/>
              </a:rPr>
              <a:t>//Close files</a:t>
            </a:r>
            <a:endParaRPr lang="en-US" sz="2400">
              <a:solidFill>
                <a:prstClr val="black"/>
              </a:solidFill>
              <a:latin typeface="Consolas"/>
            </a:endParaRPr>
          </a:p>
          <a:p>
            <a:pPr marL="0" indent="0">
              <a:buNone/>
            </a:pPr>
            <a:r>
              <a:rPr lang="en-US" sz="2400" err="1">
                <a:solidFill>
                  <a:prstClr val="black"/>
                </a:solidFill>
                <a:latin typeface="Consolas"/>
              </a:rPr>
              <a:t>fsIn.close</a:t>
            </a:r>
            <a:r>
              <a:rPr lang="en-US" sz="2400">
                <a:solidFill>
                  <a:prstClr val="black"/>
                </a:solidFill>
                <a:latin typeface="Consolas"/>
              </a:rPr>
              <a:t>();</a:t>
            </a:r>
          </a:p>
          <a:p>
            <a:pPr marL="0" indent="0">
              <a:buNone/>
            </a:pPr>
            <a:r>
              <a:rPr lang="en-US" sz="2400" err="1">
                <a:solidFill>
                  <a:prstClr val="black"/>
                </a:solidFill>
                <a:latin typeface="Consolas"/>
              </a:rPr>
              <a:t>fsOut.close</a:t>
            </a:r>
            <a:r>
              <a:rPr lang="en-US" sz="2400">
                <a:solidFill>
                  <a:prstClr val="black"/>
                </a:solidFill>
                <a:latin typeface="Consolas"/>
              </a:rPr>
              <a:t>();</a:t>
            </a:r>
          </a:p>
          <a:p>
            <a:pPr marL="0" indent="0">
              <a:buNone/>
            </a:pPr>
            <a:r>
              <a:rPr lang="en-US" sz="2400">
                <a:solidFill>
                  <a:srgbClr val="0000FF"/>
                </a:solidFill>
                <a:latin typeface="Consolas"/>
              </a:rPr>
              <a:t>return</a:t>
            </a:r>
            <a:r>
              <a:rPr lang="en-US" sz="2400">
                <a:solidFill>
                  <a:prstClr val="black"/>
                </a:solidFill>
                <a:latin typeface="Consolas"/>
              </a:rPr>
              <a:t> 0; }</a:t>
            </a:r>
          </a:p>
          <a:p>
            <a:pPr marL="342900" indent="-342900" fontAlgn="auto">
              <a:lnSpc>
                <a:spcPct val="80000"/>
              </a:lnSpc>
              <a:spcBef>
                <a:spcPct val="20000"/>
              </a:spcBef>
              <a:spcAft>
                <a:spcPts val="0"/>
              </a:spcAft>
              <a:buClr>
                <a:schemeClr val="hlink"/>
              </a:buClr>
              <a:buFont typeface="Wingdings"/>
              <a:buNone/>
              <a:defRPr/>
            </a:pPr>
            <a:endParaRPr lang="en-GB" sz="2400">
              <a:cs typeface="+mn-cs"/>
            </a:endParaRPr>
          </a:p>
        </p:txBody>
      </p:sp>
      <p:pic>
        <p:nvPicPr>
          <p:cNvPr id="16388" name="Picture 3"/>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4811713" y="2971800"/>
            <a:ext cx="4332287" cy="2641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5B837B12-7243-33EE-480A-E0F6291D0ED4}"/>
              </a:ext>
            </a:extLst>
          </p:cNvPr>
          <p:cNvSpPr>
            <a:spLocks noGrp="1"/>
          </p:cNvSpPr>
          <p:nvPr>
            <p:ph type="sldNum" sz="quarter" idx="12"/>
          </p:nvPr>
        </p:nvSpPr>
        <p:spPr/>
        <p:txBody>
          <a:bodyPr/>
          <a:lstStyle/>
          <a:p>
            <a:pPr>
              <a:defRPr/>
            </a:pPr>
            <a:fld id="{3BCD043E-18EE-4329-B170-C1986EF343FC}" type="slidenum">
              <a:rPr lang="en-US" smtClean="0"/>
              <a:pPr>
                <a:defRPr/>
              </a:pPr>
              <a:t>131</a:t>
            </a:fld>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
          <p:cNvSpPr>
            <a:spLocks noGrp="1" noChangeArrowheads="1"/>
          </p:cNvSpPr>
          <p:nvPr>
            <p:ph type="title"/>
          </p:nvPr>
        </p:nvSpPr>
        <p:spPr>
          <a:noFill/>
        </p:spPr>
        <p:txBody>
          <a:bodyPr lIns="92075" tIns="46038" rIns="92075" bIns="46038" anchor="b"/>
          <a:lstStyle/>
          <a:p>
            <a:r>
              <a:rPr lang="en-US" altLang="zh-CN" sz="4000">
                <a:solidFill>
                  <a:schemeClr val="accent1"/>
                </a:solidFill>
              </a:rPr>
              <a:t>Object and Member Functions</a:t>
            </a:r>
            <a:r>
              <a:rPr lang="en-US" altLang="zh-CN">
                <a:solidFill>
                  <a:schemeClr val="accent1"/>
                </a:solidFill>
              </a:rPr>
              <a:t> </a:t>
            </a:r>
          </a:p>
        </p:txBody>
      </p:sp>
      <p:sp>
        <p:nvSpPr>
          <p:cNvPr id="18435" name="Rectangle 4"/>
          <p:cNvSpPr>
            <a:spLocks noGrp="1" noChangeArrowheads="1"/>
          </p:cNvSpPr>
          <p:nvPr>
            <p:ph idx="1"/>
          </p:nvPr>
        </p:nvSpPr>
        <p:spPr>
          <a:xfrm>
            <a:off x="2624000" y="2970024"/>
            <a:ext cx="3943350" cy="609601"/>
          </a:xfrm>
        </p:spPr>
        <p:txBody>
          <a:bodyPr lIns="92075" tIns="46038" rIns="92075" bIns="46038">
            <a:normAutofit fontScale="92500"/>
          </a:bodyPr>
          <a:lstStyle/>
          <a:p>
            <a:pPr>
              <a:buFont typeface="Wingdings" pitchFamily="2" charset="2"/>
              <a:buNone/>
            </a:pPr>
            <a:r>
              <a:rPr lang="en-US" altLang="zh-CN" b="1" err="1"/>
              <a:t>input_stream.open</a:t>
            </a:r>
            <a:r>
              <a:rPr lang="en-US" altLang="zh-CN" b="1"/>
              <a:t>("numbers.txt“)</a:t>
            </a:r>
          </a:p>
        </p:txBody>
      </p:sp>
      <p:sp>
        <p:nvSpPr>
          <p:cNvPr id="55301" name="AutoShape 5"/>
          <p:cNvSpPr>
            <a:spLocks noChangeArrowheads="1"/>
          </p:cNvSpPr>
          <p:nvPr/>
        </p:nvSpPr>
        <p:spPr bwMode="auto">
          <a:xfrm>
            <a:off x="679784" y="1702720"/>
            <a:ext cx="1944216" cy="1135717"/>
          </a:xfrm>
          <a:prstGeom prst="wedgeRoundRectCallout">
            <a:avLst>
              <a:gd name="adj1" fmla="val 87615"/>
              <a:gd name="adj2" fmla="val 62996"/>
              <a:gd name="adj3" fmla="val 16667"/>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marL="342900" indent="-342900" algn="ctr" eaLnBrk="0" hangingPunct="0">
              <a:spcBef>
                <a:spcPct val="20000"/>
              </a:spcBef>
              <a:buClr>
                <a:schemeClr val="tx2"/>
              </a:buClr>
              <a:buSzPct val="75000"/>
              <a:buFont typeface="Monotype Sorts" pitchFamily="2" charset="2"/>
              <a:buNone/>
              <a:defRPr/>
            </a:pPr>
            <a:r>
              <a:rPr lang="en-US"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Stream handle</a:t>
            </a:r>
          </a:p>
          <a:p>
            <a:pPr marL="342900" indent="-342900" algn="ctr" eaLnBrk="0" hangingPunct="0">
              <a:spcBef>
                <a:spcPct val="20000"/>
              </a:spcBef>
              <a:buClr>
                <a:schemeClr val="tx2"/>
              </a:buClr>
              <a:buSzPct val="75000"/>
              <a:buFont typeface="Monotype Sorts" pitchFamily="2" charset="2"/>
              <a:buNone/>
              <a:defRPr/>
            </a:pPr>
            <a:r>
              <a:rPr lang="en-US"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Name</a:t>
            </a:r>
          </a:p>
        </p:txBody>
      </p:sp>
      <p:sp>
        <p:nvSpPr>
          <p:cNvPr id="55302" name="AutoShape 6"/>
          <p:cNvSpPr>
            <a:spLocks noChangeArrowheads="1"/>
          </p:cNvSpPr>
          <p:nvPr/>
        </p:nvSpPr>
        <p:spPr bwMode="auto">
          <a:xfrm>
            <a:off x="647700" y="4777285"/>
            <a:ext cx="1447800" cy="914400"/>
          </a:xfrm>
          <a:prstGeom prst="wedgeRoundRectCallout">
            <a:avLst>
              <a:gd name="adj1" fmla="val 119052"/>
              <a:gd name="adj2" fmla="val -198787"/>
              <a:gd name="adj3" fmla="val 16667"/>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marL="342900" indent="-342900" algn="ctr" eaLnBrk="0" hangingPunct="0">
              <a:spcBef>
                <a:spcPct val="20000"/>
              </a:spcBef>
              <a:buClr>
                <a:schemeClr val="tx2"/>
              </a:buClr>
              <a:buSzPct val="75000"/>
              <a:buFont typeface="Monotype Sorts" pitchFamily="2" charset="2"/>
              <a:buNone/>
              <a:defRPr/>
            </a:pPr>
            <a:r>
              <a:rPr lang="en-US"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Calling</a:t>
            </a:r>
          </a:p>
          <a:p>
            <a:pPr marL="342900" indent="-342900" algn="ctr" eaLnBrk="0" hangingPunct="0">
              <a:spcBef>
                <a:spcPct val="20000"/>
              </a:spcBef>
              <a:buClr>
                <a:schemeClr val="tx2"/>
              </a:buClr>
              <a:buSzPct val="75000"/>
              <a:buFont typeface="Monotype Sorts" pitchFamily="2" charset="2"/>
              <a:buNone/>
              <a:defRPr/>
            </a:pPr>
            <a:r>
              <a:rPr lang="en-US"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Object</a:t>
            </a:r>
          </a:p>
        </p:txBody>
      </p:sp>
      <p:sp>
        <p:nvSpPr>
          <p:cNvPr id="55303" name="AutoShape 7"/>
          <p:cNvSpPr>
            <a:spLocks noChangeArrowheads="1"/>
          </p:cNvSpPr>
          <p:nvPr/>
        </p:nvSpPr>
        <p:spPr bwMode="auto">
          <a:xfrm>
            <a:off x="2759968" y="4818856"/>
            <a:ext cx="1524000" cy="914400"/>
          </a:xfrm>
          <a:prstGeom prst="wedgeRoundRectCallout">
            <a:avLst>
              <a:gd name="adj1" fmla="val 43710"/>
              <a:gd name="adj2" fmla="val -213834"/>
              <a:gd name="adj3" fmla="val 16667"/>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marL="342900" indent="-342900" algn="ctr" eaLnBrk="0" hangingPunct="0">
              <a:spcBef>
                <a:spcPct val="20000"/>
              </a:spcBef>
              <a:buClr>
                <a:schemeClr val="tx2"/>
              </a:buClr>
              <a:buSzPct val="75000"/>
              <a:buFont typeface="Monotype Sorts" pitchFamily="2" charset="2"/>
              <a:buNone/>
              <a:defRPr/>
            </a:pPr>
            <a:r>
              <a:rPr lang="en-US"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Dot</a:t>
            </a:r>
          </a:p>
          <a:p>
            <a:pPr marL="342900" indent="-342900" algn="ctr" eaLnBrk="0" hangingPunct="0">
              <a:spcBef>
                <a:spcPct val="20000"/>
              </a:spcBef>
              <a:buClr>
                <a:schemeClr val="tx2"/>
              </a:buClr>
              <a:buSzPct val="75000"/>
              <a:buFont typeface="Monotype Sorts" pitchFamily="2" charset="2"/>
              <a:buNone/>
              <a:defRPr/>
            </a:pPr>
            <a:r>
              <a:rPr lang="en-US"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Operator</a:t>
            </a:r>
          </a:p>
        </p:txBody>
      </p:sp>
      <p:sp>
        <p:nvSpPr>
          <p:cNvPr id="55304" name="AutoShape 8"/>
          <p:cNvSpPr>
            <a:spLocks noChangeArrowheads="1"/>
          </p:cNvSpPr>
          <p:nvPr/>
        </p:nvSpPr>
        <p:spPr bwMode="auto">
          <a:xfrm>
            <a:off x="6373688" y="1027906"/>
            <a:ext cx="2590800" cy="1167336"/>
          </a:xfrm>
          <a:prstGeom prst="wedgeRoundRectCallout">
            <a:avLst>
              <a:gd name="adj1" fmla="val -119346"/>
              <a:gd name="adj2" fmla="val 133997"/>
              <a:gd name="adj3" fmla="val 16667"/>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marL="342900" indent="-342900" algn="ctr" eaLnBrk="0" hangingPunct="0">
              <a:spcBef>
                <a:spcPct val="20000"/>
              </a:spcBef>
              <a:buClr>
                <a:schemeClr val="tx2"/>
              </a:buClr>
              <a:buSzPct val="75000"/>
              <a:buFont typeface="Monotype Sorts" pitchFamily="2" charset="2"/>
              <a:buNone/>
              <a:defRPr/>
            </a:pPr>
            <a:r>
              <a:rPr lang="en-US"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Member Function</a:t>
            </a:r>
          </a:p>
          <a:p>
            <a:pPr marL="342900" indent="-342900" algn="ctr" eaLnBrk="0" hangingPunct="0">
              <a:spcBef>
                <a:spcPct val="20000"/>
              </a:spcBef>
              <a:buClr>
                <a:schemeClr val="tx2"/>
              </a:buClr>
              <a:buSzPct val="75000"/>
              <a:buFont typeface="Monotype Sorts" pitchFamily="2" charset="2"/>
              <a:buNone/>
              <a:defRPr/>
            </a:pPr>
            <a:r>
              <a:rPr lang="en-US"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 Name</a:t>
            </a:r>
          </a:p>
        </p:txBody>
      </p:sp>
      <p:sp>
        <p:nvSpPr>
          <p:cNvPr id="55305" name="AutoShape 9"/>
          <p:cNvSpPr>
            <a:spLocks noChangeArrowheads="1"/>
          </p:cNvSpPr>
          <p:nvPr/>
        </p:nvSpPr>
        <p:spPr bwMode="auto">
          <a:xfrm>
            <a:off x="4572000" y="4581128"/>
            <a:ext cx="4392488" cy="1728192"/>
          </a:xfrm>
          <a:prstGeom prst="wedgeRoundRectCallout">
            <a:avLst>
              <a:gd name="adj1" fmla="val -20778"/>
              <a:gd name="adj2" fmla="val -112908"/>
              <a:gd name="adj3" fmla="val 16667"/>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marL="342900" indent="-342900" algn="ctr" eaLnBrk="0" hangingPunct="0">
              <a:spcBef>
                <a:spcPct val="20000"/>
              </a:spcBef>
              <a:buClr>
                <a:schemeClr val="tx2"/>
              </a:buClr>
              <a:buSzPct val="75000"/>
              <a:buFont typeface="Monotype Sorts" pitchFamily="2" charset="2"/>
              <a:buNone/>
              <a:defRPr/>
            </a:pPr>
            <a:r>
              <a:rPr lang="en-US"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File Name</a:t>
            </a:r>
          </a:p>
          <a:p>
            <a:pPr marL="342900" indent="-342900" algn="ctr" eaLnBrk="0" hangingPunct="0">
              <a:spcBef>
                <a:spcPct val="20000"/>
              </a:spcBef>
              <a:buClr>
                <a:schemeClr val="tx2"/>
              </a:buClr>
              <a:buSzPct val="75000"/>
              <a:buFont typeface="Monotype Sorts" pitchFamily="2" charset="2"/>
              <a:buNone/>
              <a:defRPr/>
            </a:pPr>
            <a:r>
              <a:rPr lang="en-US" altLang="zh-CN" sz="2000" b="1" spc="5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Dir</a:t>
            </a:r>
            <a:r>
              <a:rPr lang="en-US"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a:t>
            </a:r>
            <a:r>
              <a:rPr lang="ar-SA"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a:t>
            </a:r>
            <a:r>
              <a:rPr lang="en-GB"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folder</a:t>
            </a:r>
            <a:r>
              <a:rPr lang="ar-SA"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a:t>
            </a:r>
            <a:r>
              <a:rPr lang="en-GB" altLang="zh-CN" sz="2000" b="1" spc="5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fileName.extention</a:t>
            </a:r>
            <a:endParaRPr lang="en-GB"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endParaRPr>
          </a:p>
          <a:p>
            <a:pPr marL="342900" indent="-342900" algn="ctr" eaLnBrk="0" hangingPunct="0">
              <a:spcBef>
                <a:spcPct val="20000"/>
              </a:spcBef>
              <a:buClr>
                <a:schemeClr val="tx2"/>
              </a:buClr>
              <a:buSzPct val="75000"/>
              <a:buFont typeface="Monotype Sorts" pitchFamily="2" charset="2"/>
              <a:buNone/>
              <a:defRPr/>
            </a:pPr>
            <a:r>
              <a:rPr lang="en-GB" altLang="zh-CN" sz="2000" b="1" spc="5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Extention</a:t>
            </a:r>
            <a:r>
              <a:rPr lang="en-GB"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 ( .</a:t>
            </a:r>
            <a:r>
              <a:rPr lang="en-GB" altLang="zh-CN" sz="2000" b="1" spc="5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dat</a:t>
            </a:r>
            <a:r>
              <a:rPr lang="en-GB"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 .out, .txt)</a:t>
            </a:r>
          </a:p>
          <a:p>
            <a:pPr marL="342900" indent="-342900" algn="ctr" eaLnBrk="0" hangingPunct="0">
              <a:spcBef>
                <a:spcPct val="20000"/>
              </a:spcBef>
              <a:buClr>
                <a:schemeClr val="tx2"/>
              </a:buClr>
              <a:buSzPct val="75000"/>
              <a:buFont typeface="Monotype Sorts" pitchFamily="2" charset="2"/>
              <a:buNone/>
              <a:defRPr/>
            </a:pPr>
            <a:endParaRPr lang="en-US"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endParaRPr>
          </a:p>
          <a:p>
            <a:pPr marL="342900" indent="-342900" algn="ctr" eaLnBrk="0" hangingPunct="0">
              <a:spcBef>
                <a:spcPct val="20000"/>
              </a:spcBef>
              <a:buClr>
                <a:schemeClr val="tx2"/>
              </a:buClr>
              <a:buSzPct val="75000"/>
              <a:buFont typeface="Monotype Sorts" pitchFamily="2" charset="2"/>
              <a:buNone/>
              <a:defRPr/>
            </a:pPr>
            <a:endParaRPr lang="en-US" altLang="zh-CN" sz="2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endParaRPr>
          </a:p>
        </p:txBody>
      </p:sp>
      <p:sp>
        <p:nvSpPr>
          <p:cNvPr id="2" name="Slide Number Placeholder 1">
            <a:extLst>
              <a:ext uri="{FF2B5EF4-FFF2-40B4-BE49-F238E27FC236}">
                <a16:creationId xmlns:a16="http://schemas.microsoft.com/office/drawing/2014/main" id="{FB44B952-0E2D-E148-0C34-C0B0CC85A076}"/>
              </a:ext>
            </a:extLst>
          </p:cNvPr>
          <p:cNvSpPr>
            <a:spLocks noGrp="1"/>
          </p:cNvSpPr>
          <p:nvPr>
            <p:ph type="sldNum" sz="quarter" idx="12"/>
          </p:nvPr>
        </p:nvSpPr>
        <p:spPr/>
        <p:txBody>
          <a:bodyPr/>
          <a:lstStyle/>
          <a:p>
            <a:pPr>
              <a:defRPr/>
            </a:pPr>
            <a:fld id="{3BCD043E-18EE-4329-B170-C1986EF343FC}" type="slidenum">
              <a:rPr lang="en-US" smtClean="0"/>
              <a:pPr>
                <a:defRPr/>
              </a:pPr>
              <a:t>132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530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530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5530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5530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55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solidFill>
                  <a:schemeClr val="accent1"/>
                </a:solidFill>
                <a:ea typeface="华文仿宋"/>
              </a:rPr>
              <a:t>Open()</a:t>
            </a:r>
          </a:p>
        </p:txBody>
      </p:sp>
      <p:sp>
        <p:nvSpPr>
          <p:cNvPr id="3" name="Content Placeholder 2"/>
          <p:cNvSpPr>
            <a:spLocks noGrp="1"/>
          </p:cNvSpPr>
          <p:nvPr>
            <p:ph idx="1"/>
          </p:nvPr>
        </p:nvSpPr>
        <p:spPr/>
        <p:txBody>
          <a:bodyPr>
            <a:normAutofit/>
          </a:bodyPr>
          <a:lstStyle/>
          <a:p>
            <a:pPr marL="320040" indent="-320040" fontAlgn="auto">
              <a:spcAft>
                <a:spcPts val="0"/>
              </a:spcAft>
              <a:buFont typeface="Wingdings"/>
              <a:buChar char=""/>
              <a:defRPr/>
            </a:pPr>
            <a:r>
              <a:rPr lang="en-GB">
                <a:cs typeface="+mn-cs"/>
              </a:rPr>
              <a:t>Opening a file associates a file stream variable declared in the program with a physical file at the source, such as a disk. </a:t>
            </a:r>
          </a:p>
          <a:p>
            <a:pPr marL="320040" indent="-320040" fontAlgn="auto">
              <a:spcAft>
                <a:spcPts val="0"/>
              </a:spcAft>
              <a:buFont typeface="Wingdings"/>
              <a:buChar char=""/>
              <a:defRPr/>
            </a:pPr>
            <a:r>
              <a:rPr lang="en-GB">
                <a:cs typeface="+mn-cs"/>
              </a:rPr>
              <a:t>In the case of an input file:</a:t>
            </a:r>
          </a:p>
          <a:p>
            <a:pPr marL="640080" lvl="1" indent="-274320" fontAlgn="auto">
              <a:spcAft>
                <a:spcPts val="0"/>
              </a:spcAft>
              <a:buFont typeface="Wingdings 2"/>
              <a:buChar char=""/>
              <a:defRPr/>
            </a:pPr>
            <a:r>
              <a:rPr lang="en-GB">
                <a:cs typeface="+mn-cs"/>
              </a:rPr>
              <a:t> the file must exist before the open statement executes.</a:t>
            </a:r>
          </a:p>
          <a:p>
            <a:pPr marL="640080" lvl="1" indent="-274320" fontAlgn="auto">
              <a:spcAft>
                <a:spcPts val="0"/>
              </a:spcAft>
              <a:buFont typeface="Wingdings 2"/>
              <a:buChar char=""/>
              <a:defRPr/>
            </a:pPr>
            <a:r>
              <a:rPr lang="en-GB">
                <a:cs typeface="+mn-cs"/>
              </a:rPr>
              <a:t>If the file does not exist, the open statement fails and the input stream enters the fail state</a:t>
            </a:r>
          </a:p>
          <a:p>
            <a:pPr marL="320040" indent="-320040" fontAlgn="auto">
              <a:spcAft>
                <a:spcPts val="0"/>
              </a:spcAft>
              <a:buFont typeface="Wingdings"/>
              <a:buChar char=""/>
              <a:defRPr/>
            </a:pPr>
            <a:r>
              <a:rPr lang="en-GB">
                <a:cs typeface="+mn-cs"/>
              </a:rPr>
              <a:t>An output file does not have to exist before it is opened; </a:t>
            </a:r>
          </a:p>
          <a:p>
            <a:pPr marL="640080" lvl="1" indent="-274320" fontAlgn="auto">
              <a:spcAft>
                <a:spcPts val="0"/>
              </a:spcAft>
              <a:buFont typeface="Wingdings 2"/>
              <a:buChar char=""/>
              <a:defRPr/>
            </a:pPr>
            <a:r>
              <a:rPr lang="en-GB">
                <a:cs typeface="+mn-cs"/>
              </a:rPr>
              <a:t>if the output file does not exist, the computer prepares an empty file for output. </a:t>
            </a:r>
          </a:p>
          <a:p>
            <a:pPr marL="640080" lvl="1" indent="-274320" fontAlgn="auto">
              <a:spcAft>
                <a:spcPts val="0"/>
              </a:spcAft>
              <a:buFont typeface="Wingdings 2"/>
              <a:buChar char=""/>
              <a:defRPr/>
            </a:pPr>
            <a:r>
              <a:rPr lang="en-GB">
                <a:cs typeface="+mn-cs"/>
              </a:rPr>
              <a:t>If the designated output file already exists, by default, the old contents are erased when the file is opened.</a:t>
            </a:r>
          </a:p>
        </p:txBody>
      </p:sp>
      <p:sp>
        <p:nvSpPr>
          <p:cNvPr id="2" name="Slide Number Placeholder 1">
            <a:extLst>
              <a:ext uri="{FF2B5EF4-FFF2-40B4-BE49-F238E27FC236}">
                <a16:creationId xmlns:a16="http://schemas.microsoft.com/office/drawing/2014/main" id="{DD940B47-0B0C-FE2F-C4E5-AFE68F832B51}"/>
              </a:ext>
            </a:extLst>
          </p:cNvPr>
          <p:cNvSpPr>
            <a:spLocks noGrp="1"/>
          </p:cNvSpPr>
          <p:nvPr>
            <p:ph type="sldNum" sz="quarter" idx="12"/>
          </p:nvPr>
        </p:nvSpPr>
        <p:spPr/>
        <p:txBody>
          <a:bodyPr/>
          <a:lstStyle/>
          <a:p>
            <a:pPr>
              <a:defRPr/>
            </a:pPr>
            <a:fld id="{3BCD043E-18EE-4329-B170-C1986EF343FC}" type="slidenum">
              <a:rPr lang="en-US" smtClean="0"/>
              <a:pPr>
                <a:defRPr/>
              </a:pPr>
              <a:t>133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GB" sz="3600">
                <a:solidFill>
                  <a:schemeClr val="accent1"/>
                </a:solidFill>
                <a:ea typeface="华文仿宋"/>
              </a:rPr>
              <a:t>Validate the file before trying to access</a:t>
            </a:r>
          </a:p>
        </p:txBody>
      </p:sp>
      <p:sp>
        <p:nvSpPr>
          <p:cNvPr id="20483" name="Content Placeholder 4"/>
          <p:cNvSpPr>
            <a:spLocks noGrp="1"/>
          </p:cNvSpPr>
          <p:nvPr>
            <p:ph idx="1"/>
          </p:nvPr>
        </p:nvSpPr>
        <p:spPr>
          <a:xfrm>
            <a:off x="628650" y="1825625"/>
            <a:ext cx="4038600" cy="4351338"/>
          </a:xfrm>
        </p:spPr>
        <p:txBody>
          <a:bodyPr/>
          <a:lstStyle/>
          <a:p>
            <a:pPr marL="0" indent="0">
              <a:buFont typeface="Wingdings" pitchFamily="2" charset="2"/>
              <a:buNone/>
            </a:pPr>
            <a:r>
              <a:rPr lang="en-GB" sz="2800">
                <a:ea typeface="华文仿宋"/>
              </a:rPr>
              <a:t>By checking the stream variable;</a:t>
            </a:r>
          </a:p>
          <a:p>
            <a:pPr marL="0" indent="0">
              <a:buFont typeface="Wingdings" pitchFamily="2" charset="2"/>
              <a:buNone/>
            </a:pPr>
            <a:endParaRPr lang="en-GB" sz="2800">
              <a:ea typeface="华文仿宋"/>
            </a:endParaRPr>
          </a:p>
          <a:p>
            <a:pPr marL="0" indent="0">
              <a:buFont typeface="Wingdings" pitchFamily="2" charset="2"/>
              <a:buNone/>
            </a:pPr>
            <a:r>
              <a:rPr lang="en-GB" sz="2800">
                <a:ea typeface="华文仿宋"/>
              </a:rPr>
              <a:t>If ( ! </a:t>
            </a:r>
            <a:r>
              <a:rPr lang="en-GB" sz="2800" err="1">
                <a:ea typeface="华文仿宋"/>
              </a:rPr>
              <a:t>Mystream</a:t>
            </a:r>
            <a:r>
              <a:rPr lang="en-GB" sz="2800">
                <a:ea typeface="华文仿宋"/>
              </a:rPr>
              <a:t>) </a:t>
            </a:r>
          </a:p>
          <a:p>
            <a:pPr marL="0" indent="0">
              <a:buFont typeface="Wingdings" pitchFamily="2" charset="2"/>
              <a:buNone/>
            </a:pPr>
            <a:r>
              <a:rPr lang="en-GB" sz="2800">
                <a:ea typeface="华文仿宋"/>
              </a:rPr>
              <a:t>{</a:t>
            </a:r>
          </a:p>
          <a:p>
            <a:pPr marL="0" indent="0">
              <a:buFont typeface="Wingdings" pitchFamily="2" charset="2"/>
              <a:buNone/>
            </a:pPr>
            <a:r>
              <a:rPr lang="en-GB" sz="2000" err="1">
                <a:ea typeface="华文仿宋"/>
              </a:rPr>
              <a:t>Cout</a:t>
            </a:r>
            <a:r>
              <a:rPr lang="en-GB" sz="2000">
                <a:ea typeface="华文仿宋"/>
              </a:rPr>
              <a:t> &lt;&lt; “Cannot open file.</a:t>
            </a:r>
            <a:r>
              <a:rPr lang="ar-SA" sz="2000">
                <a:ea typeface="华文仿宋"/>
                <a:cs typeface="Arial" pitchFamily="34" charset="0"/>
              </a:rPr>
              <a:t>\</a:t>
            </a:r>
            <a:r>
              <a:rPr lang="en-GB" sz="2000">
                <a:ea typeface="华文仿宋"/>
              </a:rPr>
              <a:t>n ”;</a:t>
            </a:r>
          </a:p>
          <a:p>
            <a:pPr marL="0" indent="0">
              <a:buFont typeface="Wingdings" pitchFamily="2" charset="2"/>
              <a:buNone/>
            </a:pPr>
            <a:r>
              <a:rPr lang="en-GB" sz="2800">
                <a:ea typeface="华文仿宋"/>
              </a:rPr>
              <a:t>}</a:t>
            </a:r>
          </a:p>
        </p:txBody>
      </p:sp>
      <p:sp>
        <p:nvSpPr>
          <p:cNvPr id="20485" name="Text Placeholder 3"/>
          <p:cNvSpPr>
            <a:spLocks noGrp="1"/>
          </p:cNvSpPr>
          <p:nvPr>
            <p:ph type="body" idx="4294967295"/>
          </p:nvPr>
        </p:nvSpPr>
        <p:spPr>
          <a:xfrm>
            <a:off x="0" y="1285875"/>
            <a:ext cx="4040188" cy="685800"/>
          </a:xfrm>
        </p:spPr>
        <p:txBody>
          <a:bodyPr/>
          <a:lstStyle/>
          <a:p>
            <a:r>
              <a:rPr lang="en-GB">
                <a:ea typeface="华文仿宋"/>
              </a:rPr>
              <a:t>First method</a:t>
            </a:r>
          </a:p>
        </p:txBody>
      </p:sp>
      <p:sp>
        <p:nvSpPr>
          <p:cNvPr id="6" name="Text Placeholder 5"/>
          <p:cNvSpPr>
            <a:spLocks noGrp="1"/>
          </p:cNvSpPr>
          <p:nvPr>
            <p:ph type="body" sz="half" idx="4294967295"/>
          </p:nvPr>
        </p:nvSpPr>
        <p:spPr>
          <a:xfrm>
            <a:off x="5102225" y="1295400"/>
            <a:ext cx="4041775" cy="685800"/>
          </a:xfrm>
        </p:spPr>
        <p:txBody>
          <a:bodyPr>
            <a:normAutofit/>
          </a:bodyPr>
          <a:lstStyle/>
          <a:p>
            <a:pPr fontAlgn="auto">
              <a:spcAft>
                <a:spcPts val="0"/>
              </a:spcAft>
              <a:defRPr/>
            </a:pPr>
            <a:r>
              <a:rPr lang="en-GB">
                <a:cs typeface="+mn-cs"/>
              </a:rPr>
              <a:t>Second method</a:t>
            </a:r>
          </a:p>
        </p:txBody>
      </p:sp>
      <p:sp>
        <p:nvSpPr>
          <p:cNvPr id="20484" name="Content Placeholder 6"/>
          <p:cNvSpPr>
            <a:spLocks noGrp="1"/>
          </p:cNvSpPr>
          <p:nvPr>
            <p:ph sz="quarter" idx="4294967295"/>
          </p:nvPr>
        </p:nvSpPr>
        <p:spPr>
          <a:xfrm>
            <a:off x="5105400" y="2133600"/>
            <a:ext cx="4038600" cy="4038600"/>
          </a:xfrm>
        </p:spPr>
        <p:txBody>
          <a:bodyPr/>
          <a:lstStyle/>
          <a:p>
            <a:pPr marL="0" indent="0">
              <a:buFont typeface="Wingdings" pitchFamily="2" charset="2"/>
              <a:buNone/>
            </a:pPr>
            <a:r>
              <a:rPr lang="en-GB">
                <a:ea typeface="华文仿宋"/>
              </a:rPr>
              <a:t>By using </a:t>
            </a:r>
            <a:r>
              <a:rPr lang="en-GB">
                <a:solidFill>
                  <a:srgbClr val="0070C0"/>
                </a:solidFill>
                <a:ea typeface="华文仿宋"/>
              </a:rPr>
              <a:t>bool</a:t>
            </a:r>
            <a:r>
              <a:rPr lang="en-GB">
                <a:ea typeface="华文仿宋"/>
              </a:rPr>
              <a:t> </a:t>
            </a:r>
            <a:r>
              <a:rPr lang="en-GB" err="1">
                <a:ea typeface="华文仿宋"/>
              </a:rPr>
              <a:t>is_open</a:t>
            </a:r>
            <a:r>
              <a:rPr lang="en-GB">
                <a:ea typeface="华文仿宋"/>
              </a:rPr>
              <a:t>() function.</a:t>
            </a:r>
          </a:p>
          <a:p>
            <a:pPr marL="0" indent="0">
              <a:buFont typeface="Wingdings" pitchFamily="2" charset="2"/>
              <a:buNone/>
            </a:pPr>
            <a:endParaRPr lang="en-GB">
              <a:ea typeface="华文仿宋"/>
            </a:endParaRPr>
          </a:p>
          <a:p>
            <a:pPr marL="0" indent="0">
              <a:buFont typeface="Wingdings" pitchFamily="2" charset="2"/>
              <a:buNone/>
            </a:pPr>
            <a:r>
              <a:rPr lang="en-GB" sz="2800">
                <a:ea typeface="华文仿宋"/>
              </a:rPr>
              <a:t>If ( ! </a:t>
            </a:r>
            <a:r>
              <a:rPr lang="en-GB" sz="2800" err="1">
                <a:ea typeface="华文仿宋"/>
              </a:rPr>
              <a:t>Mystream.is_open</a:t>
            </a:r>
            <a:r>
              <a:rPr lang="en-GB" sz="2800">
                <a:ea typeface="华文仿宋"/>
              </a:rPr>
              <a:t>()) {</a:t>
            </a:r>
          </a:p>
          <a:p>
            <a:pPr marL="0" indent="0">
              <a:buFont typeface="Wingdings" pitchFamily="2" charset="2"/>
              <a:buNone/>
            </a:pPr>
            <a:r>
              <a:rPr lang="en-GB" sz="2000" err="1">
                <a:ea typeface="华文仿宋"/>
              </a:rPr>
              <a:t>Cout</a:t>
            </a:r>
            <a:r>
              <a:rPr lang="en-GB" sz="2000">
                <a:ea typeface="华文仿宋"/>
              </a:rPr>
              <a:t> &lt;&lt; “File is not open.</a:t>
            </a:r>
            <a:r>
              <a:rPr lang="ar-SA" sz="2000">
                <a:ea typeface="华文仿宋"/>
                <a:cs typeface="Arial" pitchFamily="34" charset="0"/>
              </a:rPr>
              <a:t>\</a:t>
            </a:r>
            <a:r>
              <a:rPr lang="en-GB" sz="2000">
                <a:ea typeface="华文仿宋"/>
              </a:rPr>
              <a:t>n ”;</a:t>
            </a:r>
          </a:p>
          <a:p>
            <a:pPr marL="0" indent="0">
              <a:buFont typeface="Wingdings" pitchFamily="2" charset="2"/>
              <a:buNone/>
            </a:pPr>
            <a:r>
              <a:rPr lang="en-GB" sz="2800">
                <a:ea typeface="华文仿宋"/>
              </a:rPr>
              <a:t>}</a:t>
            </a:r>
          </a:p>
          <a:p>
            <a:pPr marL="0" indent="0">
              <a:buFont typeface="Wingdings" pitchFamily="2" charset="2"/>
              <a:buNone/>
            </a:pPr>
            <a:endParaRPr lang="en-GB">
              <a:ea typeface="华文仿宋"/>
            </a:endParaRPr>
          </a:p>
        </p:txBody>
      </p:sp>
      <p:sp>
        <p:nvSpPr>
          <p:cNvPr id="2" name="Slide Number Placeholder 1">
            <a:extLst>
              <a:ext uri="{FF2B5EF4-FFF2-40B4-BE49-F238E27FC236}">
                <a16:creationId xmlns:a16="http://schemas.microsoft.com/office/drawing/2014/main" id="{E1955DA7-A082-2773-BD74-67A12A71F643}"/>
              </a:ext>
            </a:extLst>
          </p:cNvPr>
          <p:cNvSpPr>
            <a:spLocks noGrp="1"/>
          </p:cNvSpPr>
          <p:nvPr>
            <p:ph type="sldNum" sz="quarter" idx="12"/>
          </p:nvPr>
        </p:nvSpPr>
        <p:spPr/>
        <p:txBody>
          <a:bodyPr/>
          <a:lstStyle/>
          <a:p>
            <a:pPr>
              <a:defRPr/>
            </a:pPr>
            <a:fld id="{3BCD043E-18EE-4329-B170-C1986EF343FC}" type="slidenum">
              <a:rPr lang="en-US" smtClean="0"/>
              <a:pPr>
                <a:defRPr/>
              </a:pPr>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fontAlgn="auto">
              <a:spcAft>
                <a:spcPts val="0"/>
              </a:spcAft>
              <a:defRPr/>
            </a:pPr>
            <a:r>
              <a:rPr lang="en-US" altLang="zh-CN">
                <a:solidFill>
                  <a:schemeClr val="accent1"/>
                </a:solidFill>
                <a:cs typeface="+mj-cs"/>
              </a:rPr>
              <a:t>File I/O Example: Open the file with validation</a:t>
            </a:r>
          </a:p>
        </p:txBody>
      </p:sp>
      <p:sp>
        <p:nvSpPr>
          <p:cNvPr id="40963" name="Rectangle 3"/>
          <p:cNvSpPr>
            <a:spLocks noGrp="1" noChangeArrowheads="1"/>
          </p:cNvSpPr>
          <p:nvPr>
            <p:ph idx="1"/>
          </p:nvPr>
        </p:nvSpPr>
        <p:spPr/>
        <p:txBody>
          <a:bodyPr>
            <a:normAutofit fontScale="92500" lnSpcReduction="10000"/>
          </a:bodyPr>
          <a:lstStyle/>
          <a:p>
            <a:pPr marL="0" indent="0">
              <a:buNone/>
            </a:pPr>
            <a:r>
              <a:rPr lang="en-US" sz="2000">
                <a:solidFill>
                  <a:srgbClr val="0000FF"/>
                </a:solidFill>
                <a:latin typeface="Consolas"/>
              </a:rPr>
              <a:t>#include</a:t>
            </a:r>
            <a:r>
              <a:rPr lang="en-US" sz="2000">
                <a:solidFill>
                  <a:prstClr val="black"/>
                </a:solidFill>
                <a:latin typeface="Consolas"/>
              </a:rPr>
              <a:t> </a:t>
            </a:r>
            <a:r>
              <a:rPr lang="en-US" sz="2000">
                <a:solidFill>
                  <a:srgbClr val="A31515"/>
                </a:solidFill>
                <a:latin typeface="Consolas"/>
              </a:rPr>
              <a:t>&lt;</a:t>
            </a:r>
            <a:r>
              <a:rPr lang="en-US" sz="2000" err="1">
                <a:solidFill>
                  <a:srgbClr val="A31515"/>
                </a:solidFill>
                <a:latin typeface="Consolas"/>
              </a:rPr>
              <a:t>fstream</a:t>
            </a:r>
            <a:r>
              <a:rPr lang="en-US" sz="2000">
                <a:solidFill>
                  <a:srgbClr val="A31515"/>
                </a:solidFill>
                <a:latin typeface="Consolas"/>
              </a:rPr>
              <a:t>&gt;</a:t>
            </a:r>
            <a:endParaRPr lang="en-US" sz="2000">
              <a:solidFill>
                <a:prstClr val="black"/>
              </a:solidFill>
              <a:latin typeface="Consolas"/>
            </a:endParaRPr>
          </a:p>
          <a:p>
            <a:pPr marL="0" indent="0">
              <a:buNone/>
            </a:pPr>
            <a:r>
              <a:rPr lang="en-US" sz="2000">
                <a:solidFill>
                  <a:srgbClr val="0000FF"/>
                </a:solidFill>
                <a:latin typeface="Consolas"/>
              </a:rPr>
              <a:t>using</a:t>
            </a:r>
            <a:r>
              <a:rPr lang="en-US" sz="2000">
                <a:solidFill>
                  <a:prstClr val="black"/>
                </a:solidFill>
                <a:latin typeface="Consolas"/>
              </a:rPr>
              <a:t> </a:t>
            </a:r>
            <a:r>
              <a:rPr lang="en-US" sz="2000">
                <a:solidFill>
                  <a:srgbClr val="0000FF"/>
                </a:solidFill>
                <a:latin typeface="Consolas"/>
              </a:rPr>
              <a:t>namespace</a:t>
            </a:r>
            <a:r>
              <a:rPr lang="en-US" sz="2000">
                <a:solidFill>
                  <a:prstClr val="black"/>
                </a:solidFill>
                <a:latin typeface="Consolas"/>
              </a:rPr>
              <a:t> </a:t>
            </a:r>
            <a:r>
              <a:rPr lang="en-US" sz="2000" err="1">
                <a:solidFill>
                  <a:prstClr val="black"/>
                </a:solidFill>
                <a:latin typeface="Consolas"/>
              </a:rPr>
              <a:t>std</a:t>
            </a:r>
            <a:r>
              <a:rPr lang="en-US" sz="2000">
                <a:solidFill>
                  <a:prstClr val="black"/>
                </a:solidFill>
                <a:latin typeface="Consolas"/>
              </a:rPr>
              <a:t>;</a:t>
            </a:r>
          </a:p>
          <a:p>
            <a:pPr marL="0" indent="0">
              <a:buNone/>
            </a:pPr>
            <a:r>
              <a:rPr lang="en-US" sz="2000" err="1">
                <a:solidFill>
                  <a:srgbClr val="0000FF"/>
                </a:solidFill>
                <a:latin typeface="Consolas"/>
              </a:rPr>
              <a:t>int</a:t>
            </a:r>
            <a:r>
              <a:rPr lang="en-US" sz="2000">
                <a:solidFill>
                  <a:prstClr val="black"/>
                </a:solidFill>
                <a:latin typeface="Consolas"/>
              </a:rPr>
              <a:t> main()</a:t>
            </a:r>
          </a:p>
          <a:p>
            <a:pPr marL="0" indent="0">
              <a:buNone/>
            </a:pPr>
            <a:r>
              <a:rPr lang="en-US" sz="2000">
                <a:solidFill>
                  <a:prstClr val="black"/>
                </a:solidFill>
                <a:latin typeface="Consolas"/>
              </a:rPr>
              <a:t>{</a:t>
            </a:r>
          </a:p>
          <a:p>
            <a:pPr marL="0" indent="0">
              <a:buNone/>
            </a:pPr>
            <a:r>
              <a:rPr lang="en-US" sz="2000">
                <a:solidFill>
                  <a:srgbClr val="008000"/>
                </a:solidFill>
                <a:latin typeface="Consolas"/>
              </a:rPr>
              <a:t>//declare and automatically open the file</a:t>
            </a:r>
            <a:endParaRPr lang="en-US" sz="2000">
              <a:solidFill>
                <a:prstClr val="black"/>
              </a:solidFill>
              <a:latin typeface="Consolas"/>
            </a:endParaRPr>
          </a:p>
          <a:p>
            <a:pPr marL="0" indent="0">
              <a:buNone/>
            </a:pPr>
            <a:r>
              <a:rPr lang="en-US" sz="2000" err="1">
                <a:solidFill>
                  <a:prstClr val="black"/>
                </a:solidFill>
                <a:latin typeface="Consolas"/>
              </a:rPr>
              <a:t>ofstream</a:t>
            </a:r>
            <a:r>
              <a:rPr lang="en-US" sz="2000">
                <a:solidFill>
                  <a:prstClr val="black"/>
                </a:solidFill>
                <a:latin typeface="Consolas"/>
              </a:rPr>
              <a:t> </a:t>
            </a:r>
            <a:r>
              <a:rPr lang="en-US" sz="2000" err="1">
                <a:solidFill>
                  <a:prstClr val="black"/>
                </a:solidFill>
                <a:latin typeface="Consolas"/>
              </a:rPr>
              <a:t>outFile</a:t>
            </a:r>
            <a:r>
              <a:rPr lang="en-US" sz="2000">
                <a:solidFill>
                  <a:prstClr val="black"/>
                </a:solidFill>
                <a:latin typeface="Consolas"/>
              </a:rPr>
              <a:t>(“fout.txt</a:t>
            </a:r>
            <a:r>
              <a:rPr lang="en-US" sz="2000">
                <a:solidFill>
                  <a:srgbClr val="A31515"/>
                </a:solidFill>
                <a:latin typeface="Consolas"/>
              </a:rPr>
              <a:t>");</a:t>
            </a:r>
            <a:endParaRPr lang="en-US" sz="2000">
              <a:solidFill>
                <a:prstClr val="black"/>
              </a:solidFill>
              <a:latin typeface="Consolas"/>
            </a:endParaRPr>
          </a:p>
          <a:p>
            <a:pPr marL="0" indent="0">
              <a:buNone/>
            </a:pPr>
            <a:r>
              <a:rPr lang="en-US" sz="2000">
                <a:solidFill>
                  <a:srgbClr val="008000"/>
                </a:solidFill>
                <a:latin typeface="Consolas"/>
              </a:rPr>
              <a:t>// Open validation</a:t>
            </a:r>
            <a:endParaRPr lang="en-US" sz="2000">
              <a:solidFill>
                <a:prstClr val="black"/>
              </a:solidFill>
              <a:latin typeface="Consolas"/>
            </a:endParaRPr>
          </a:p>
          <a:p>
            <a:pPr marL="0" indent="0">
              <a:buNone/>
            </a:pPr>
            <a:r>
              <a:rPr lang="en-US" sz="2000">
                <a:solidFill>
                  <a:srgbClr val="0000FF"/>
                </a:solidFill>
                <a:latin typeface="Consolas"/>
              </a:rPr>
              <a:t>if</a:t>
            </a:r>
            <a:r>
              <a:rPr lang="en-US" sz="2000">
                <a:solidFill>
                  <a:prstClr val="black"/>
                </a:solidFill>
                <a:latin typeface="Consolas"/>
              </a:rPr>
              <a:t>(! </a:t>
            </a:r>
            <a:r>
              <a:rPr lang="en-US" sz="2000" err="1">
                <a:solidFill>
                  <a:prstClr val="black"/>
                </a:solidFill>
                <a:latin typeface="Consolas"/>
              </a:rPr>
              <a:t>outFile</a:t>
            </a:r>
            <a:r>
              <a:rPr lang="en-US" sz="2000">
                <a:solidFill>
                  <a:prstClr val="black"/>
                </a:solidFill>
                <a:latin typeface="Consolas"/>
              </a:rPr>
              <a:t>) {</a:t>
            </a:r>
          </a:p>
          <a:p>
            <a:pPr marL="0" indent="0">
              <a:buNone/>
            </a:pPr>
            <a:r>
              <a:rPr lang="en-US" sz="2000" err="1">
                <a:solidFill>
                  <a:prstClr val="black"/>
                </a:solidFill>
                <a:latin typeface="Consolas"/>
              </a:rPr>
              <a:t>Cout</a:t>
            </a:r>
            <a:r>
              <a:rPr lang="en-US" sz="2000">
                <a:solidFill>
                  <a:prstClr val="black"/>
                </a:solidFill>
                <a:latin typeface="Consolas"/>
              </a:rPr>
              <a:t> &lt;&lt; “Cannot open file.\n ”;</a:t>
            </a:r>
          </a:p>
          <a:p>
            <a:pPr marL="0" indent="0">
              <a:buNone/>
            </a:pPr>
            <a:r>
              <a:rPr lang="en-US" sz="2000">
                <a:solidFill>
                  <a:srgbClr val="0000FF"/>
                </a:solidFill>
                <a:latin typeface="Consolas"/>
              </a:rPr>
              <a:t>return</a:t>
            </a:r>
            <a:r>
              <a:rPr lang="en-US" sz="2000">
                <a:solidFill>
                  <a:prstClr val="black"/>
                </a:solidFill>
                <a:latin typeface="Consolas"/>
              </a:rPr>
              <a:t> 1;</a:t>
            </a:r>
          </a:p>
          <a:p>
            <a:pPr marL="0" indent="0">
              <a:buNone/>
            </a:pPr>
            <a:r>
              <a:rPr lang="en-US" sz="2000">
                <a:solidFill>
                  <a:prstClr val="black"/>
                </a:solidFill>
                <a:latin typeface="Consolas"/>
              </a:rPr>
              <a:t>}</a:t>
            </a:r>
          </a:p>
          <a:p>
            <a:pPr marL="0" indent="0">
              <a:buNone/>
            </a:pPr>
            <a:r>
              <a:rPr lang="en-US" sz="2000">
                <a:solidFill>
                  <a:srgbClr val="0000FF"/>
                </a:solidFill>
                <a:latin typeface="Consolas"/>
              </a:rPr>
              <a:t>return</a:t>
            </a:r>
            <a:r>
              <a:rPr lang="en-US" sz="2000">
                <a:solidFill>
                  <a:prstClr val="black"/>
                </a:solidFill>
                <a:latin typeface="Consolas"/>
              </a:rPr>
              <a:t> 0;</a:t>
            </a:r>
          </a:p>
          <a:p>
            <a:pPr marL="0" indent="0">
              <a:buNone/>
            </a:pPr>
            <a:r>
              <a:rPr lang="en-US" sz="2000">
                <a:solidFill>
                  <a:prstClr val="black"/>
                </a:solidFill>
                <a:latin typeface="Consolas"/>
              </a:rPr>
              <a:t>}</a:t>
            </a:r>
          </a:p>
          <a:p>
            <a:endParaRPr lang="en-US" sz="2000">
              <a:solidFill>
                <a:prstClr val="black"/>
              </a:solidFill>
              <a:latin typeface="Consolas"/>
            </a:endParaRPr>
          </a:p>
          <a:p>
            <a:endParaRPr lang="en-US" sz="2000">
              <a:solidFill>
                <a:prstClr val="black"/>
              </a:solidFill>
              <a:latin typeface="Consolas"/>
            </a:endParaRPr>
          </a:p>
          <a:p>
            <a:pPr marL="320040" indent="-320040" fontAlgn="auto">
              <a:lnSpc>
                <a:spcPct val="90000"/>
              </a:lnSpc>
              <a:spcAft>
                <a:spcPts val="0"/>
              </a:spcAft>
              <a:buFont typeface="Wingdings" pitchFamily="2" charset="2"/>
              <a:buNone/>
              <a:defRPr/>
            </a:pPr>
            <a:endParaRPr lang="en-US" altLang="zh-CN" sz="2000">
              <a:latin typeface="Arial" charset="0"/>
              <a:cs typeface="+mn-cs"/>
            </a:endParaRPr>
          </a:p>
        </p:txBody>
      </p:sp>
      <p:sp>
        <p:nvSpPr>
          <p:cNvPr id="21509" name="Text Placeholder 2"/>
          <p:cNvSpPr>
            <a:spLocks noGrp="1"/>
          </p:cNvSpPr>
          <p:nvPr>
            <p:ph type="body" idx="4294967295"/>
          </p:nvPr>
        </p:nvSpPr>
        <p:spPr>
          <a:xfrm>
            <a:off x="0" y="908050"/>
            <a:ext cx="4040188" cy="685800"/>
          </a:xfrm>
        </p:spPr>
        <p:txBody>
          <a:bodyPr/>
          <a:lstStyle/>
          <a:p>
            <a:r>
              <a:rPr lang="en-GB" sz="2000" b="0">
                <a:ea typeface="华文仿宋"/>
              </a:rPr>
              <a:t>First Method (use the </a:t>
            </a:r>
            <a:r>
              <a:rPr lang="en-GB" sz="1800" b="0">
                <a:ea typeface="华文仿宋"/>
              </a:rPr>
              <a:t>constructor</a:t>
            </a:r>
            <a:r>
              <a:rPr lang="en-GB" sz="2000" b="0">
                <a:ea typeface="华文仿宋"/>
              </a:rPr>
              <a:t>)</a:t>
            </a:r>
          </a:p>
        </p:txBody>
      </p:sp>
      <p:sp>
        <p:nvSpPr>
          <p:cNvPr id="6" name="Text Placeholder 5"/>
          <p:cNvSpPr>
            <a:spLocks noGrp="1"/>
          </p:cNvSpPr>
          <p:nvPr>
            <p:ph type="body" sz="half" idx="4294967295"/>
          </p:nvPr>
        </p:nvSpPr>
        <p:spPr>
          <a:xfrm>
            <a:off x="5102225" y="908050"/>
            <a:ext cx="4041775" cy="685800"/>
          </a:xfrm>
        </p:spPr>
        <p:txBody>
          <a:bodyPr>
            <a:normAutofit/>
          </a:bodyPr>
          <a:lstStyle/>
          <a:p>
            <a:pPr fontAlgn="auto">
              <a:spcAft>
                <a:spcPts val="0"/>
              </a:spcAft>
              <a:defRPr/>
            </a:pPr>
            <a:r>
              <a:rPr lang="en-GB" sz="2000" b="0">
                <a:cs typeface="+mn-cs"/>
              </a:rPr>
              <a:t>Second Method ( use Open function)</a:t>
            </a:r>
          </a:p>
        </p:txBody>
      </p:sp>
      <p:sp>
        <p:nvSpPr>
          <p:cNvPr id="7" name="Content Placeholder 6"/>
          <p:cNvSpPr>
            <a:spLocks noGrp="1"/>
          </p:cNvSpPr>
          <p:nvPr>
            <p:ph sz="quarter" idx="4294967295"/>
          </p:nvPr>
        </p:nvSpPr>
        <p:spPr>
          <a:xfrm>
            <a:off x="5105400" y="1622425"/>
            <a:ext cx="4038600" cy="4471988"/>
          </a:xfrm>
        </p:spPr>
        <p:txBody>
          <a:bodyPr>
            <a:normAutofit fontScale="92500" lnSpcReduction="20000"/>
          </a:bodyPr>
          <a:lstStyle/>
          <a:p>
            <a:pPr marL="0" indent="0">
              <a:buNone/>
            </a:pPr>
            <a:r>
              <a:rPr lang="en-US" sz="1800">
                <a:solidFill>
                  <a:srgbClr val="0000FF"/>
                </a:solidFill>
                <a:latin typeface="Consolas"/>
              </a:rPr>
              <a:t>#include</a:t>
            </a:r>
            <a:r>
              <a:rPr lang="en-US" sz="1800">
                <a:solidFill>
                  <a:prstClr val="black"/>
                </a:solidFill>
                <a:latin typeface="Consolas"/>
              </a:rPr>
              <a:t> </a:t>
            </a:r>
            <a:r>
              <a:rPr lang="en-US" sz="1800">
                <a:solidFill>
                  <a:srgbClr val="A31515"/>
                </a:solidFill>
                <a:latin typeface="Consolas"/>
              </a:rPr>
              <a:t>&lt;</a:t>
            </a:r>
            <a:r>
              <a:rPr lang="en-US" sz="1800" err="1">
                <a:solidFill>
                  <a:srgbClr val="A31515"/>
                </a:solidFill>
                <a:latin typeface="Consolas"/>
              </a:rPr>
              <a:t>fstream</a:t>
            </a:r>
            <a:r>
              <a:rPr lang="en-US" sz="1800">
                <a:solidFill>
                  <a:srgbClr val="A31515"/>
                </a:solidFill>
                <a:latin typeface="Consolas"/>
              </a:rPr>
              <a:t>&gt;</a:t>
            </a:r>
            <a:endParaRPr lang="en-US" sz="1800">
              <a:solidFill>
                <a:prstClr val="black"/>
              </a:solidFill>
              <a:latin typeface="Consolas"/>
            </a:endParaRPr>
          </a:p>
          <a:p>
            <a:pPr marL="0" indent="0">
              <a:buNone/>
            </a:pPr>
            <a:r>
              <a:rPr lang="en-US" sz="1800">
                <a:solidFill>
                  <a:srgbClr val="0000FF"/>
                </a:solidFill>
                <a:latin typeface="Consolas"/>
              </a:rPr>
              <a:t>using</a:t>
            </a:r>
            <a:r>
              <a:rPr lang="en-US" sz="1800">
                <a:solidFill>
                  <a:prstClr val="black"/>
                </a:solidFill>
                <a:latin typeface="Consolas"/>
              </a:rPr>
              <a:t> </a:t>
            </a:r>
            <a:r>
              <a:rPr lang="en-US" sz="1800">
                <a:solidFill>
                  <a:srgbClr val="0000FF"/>
                </a:solidFill>
                <a:latin typeface="Consolas"/>
              </a:rPr>
              <a:t>namespace</a:t>
            </a:r>
            <a:r>
              <a:rPr lang="en-US" sz="1800">
                <a:solidFill>
                  <a:prstClr val="black"/>
                </a:solidFill>
                <a:latin typeface="Consolas"/>
              </a:rPr>
              <a:t> </a:t>
            </a:r>
            <a:r>
              <a:rPr lang="en-US" sz="1800" err="1">
                <a:solidFill>
                  <a:prstClr val="black"/>
                </a:solidFill>
                <a:latin typeface="Consolas"/>
              </a:rPr>
              <a:t>std</a:t>
            </a:r>
            <a:r>
              <a:rPr lang="en-US" sz="1800">
                <a:solidFill>
                  <a:prstClr val="black"/>
                </a:solidFill>
                <a:latin typeface="Consolas"/>
              </a:rPr>
              <a:t>;</a:t>
            </a:r>
          </a:p>
          <a:p>
            <a:pPr marL="0" indent="0">
              <a:buNone/>
            </a:pPr>
            <a:r>
              <a:rPr lang="en-US" sz="1800" err="1">
                <a:solidFill>
                  <a:srgbClr val="0000FF"/>
                </a:solidFill>
                <a:latin typeface="Consolas"/>
              </a:rPr>
              <a:t>int</a:t>
            </a:r>
            <a:r>
              <a:rPr lang="en-US" sz="1800">
                <a:solidFill>
                  <a:prstClr val="black"/>
                </a:solidFill>
                <a:latin typeface="Consolas"/>
              </a:rPr>
              <a:t> main()</a:t>
            </a:r>
          </a:p>
          <a:p>
            <a:pPr marL="0" indent="0">
              <a:buNone/>
            </a:pPr>
            <a:r>
              <a:rPr lang="en-US" sz="1800">
                <a:solidFill>
                  <a:prstClr val="black"/>
                </a:solidFill>
                <a:latin typeface="Consolas"/>
              </a:rPr>
              <a:t>{</a:t>
            </a:r>
          </a:p>
          <a:p>
            <a:pPr marL="0" indent="0">
              <a:buNone/>
            </a:pPr>
            <a:r>
              <a:rPr lang="en-US" sz="1800">
                <a:solidFill>
                  <a:srgbClr val="008000"/>
                </a:solidFill>
                <a:latin typeface="Consolas"/>
              </a:rPr>
              <a:t>//declare output file variable</a:t>
            </a:r>
            <a:endParaRPr lang="en-US" sz="1800">
              <a:solidFill>
                <a:prstClr val="black"/>
              </a:solidFill>
              <a:latin typeface="Consolas"/>
            </a:endParaRPr>
          </a:p>
          <a:p>
            <a:pPr marL="0" indent="0">
              <a:buNone/>
            </a:pPr>
            <a:r>
              <a:rPr lang="en-US" sz="1800" err="1">
                <a:solidFill>
                  <a:prstClr val="black"/>
                </a:solidFill>
                <a:latin typeface="Consolas"/>
              </a:rPr>
              <a:t>ofstream</a:t>
            </a:r>
            <a:r>
              <a:rPr lang="en-US" sz="1800">
                <a:solidFill>
                  <a:prstClr val="black"/>
                </a:solidFill>
                <a:latin typeface="Consolas"/>
              </a:rPr>
              <a:t> </a:t>
            </a:r>
            <a:r>
              <a:rPr lang="en-US" sz="1800" err="1">
                <a:solidFill>
                  <a:prstClr val="black"/>
                </a:solidFill>
                <a:latin typeface="Consolas"/>
              </a:rPr>
              <a:t>outFile</a:t>
            </a:r>
            <a:r>
              <a:rPr lang="en-US" sz="1800">
                <a:solidFill>
                  <a:prstClr val="black"/>
                </a:solidFill>
                <a:latin typeface="Consolas"/>
              </a:rPr>
              <a:t>;</a:t>
            </a:r>
          </a:p>
          <a:p>
            <a:pPr marL="0" indent="0">
              <a:buNone/>
            </a:pPr>
            <a:r>
              <a:rPr lang="en-US" sz="1800">
                <a:solidFill>
                  <a:srgbClr val="008000"/>
                </a:solidFill>
                <a:latin typeface="Consolas"/>
              </a:rPr>
              <a:t>// open an exist file fout.txt</a:t>
            </a:r>
            <a:endParaRPr lang="en-US" sz="1800">
              <a:solidFill>
                <a:prstClr val="black"/>
              </a:solidFill>
              <a:latin typeface="Consolas"/>
            </a:endParaRPr>
          </a:p>
          <a:p>
            <a:pPr marL="0" indent="0">
              <a:buNone/>
            </a:pPr>
            <a:r>
              <a:rPr lang="en-US" sz="1800" err="1">
                <a:solidFill>
                  <a:prstClr val="black"/>
                </a:solidFill>
                <a:latin typeface="Consolas"/>
              </a:rPr>
              <a:t>outFile.open</a:t>
            </a:r>
            <a:r>
              <a:rPr lang="en-US" sz="1800">
                <a:solidFill>
                  <a:prstClr val="black"/>
                </a:solidFill>
                <a:latin typeface="Consolas"/>
              </a:rPr>
              <a:t>(“fout.txt”);</a:t>
            </a:r>
          </a:p>
          <a:p>
            <a:pPr marL="0" indent="0">
              <a:buNone/>
            </a:pPr>
            <a:r>
              <a:rPr lang="en-US" sz="1800">
                <a:solidFill>
                  <a:srgbClr val="008000"/>
                </a:solidFill>
                <a:latin typeface="Consolas"/>
              </a:rPr>
              <a:t>// Open validation</a:t>
            </a:r>
            <a:endParaRPr lang="en-US" sz="1800">
              <a:solidFill>
                <a:prstClr val="black"/>
              </a:solidFill>
              <a:latin typeface="Consolas"/>
            </a:endParaRPr>
          </a:p>
          <a:p>
            <a:pPr marL="0" indent="0">
              <a:buNone/>
            </a:pPr>
            <a:r>
              <a:rPr lang="en-US" sz="1800">
                <a:solidFill>
                  <a:srgbClr val="0000FF"/>
                </a:solidFill>
                <a:latin typeface="Consolas"/>
              </a:rPr>
              <a:t>if</a:t>
            </a:r>
            <a:r>
              <a:rPr lang="en-US" sz="1800">
                <a:solidFill>
                  <a:prstClr val="black"/>
                </a:solidFill>
                <a:latin typeface="Consolas"/>
              </a:rPr>
              <a:t>(! </a:t>
            </a:r>
            <a:r>
              <a:rPr lang="en-US" sz="1800" err="1">
                <a:solidFill>
                  <a:prstClr val="black"/>
                </a:solidFill>
                <a:latin typeface="Consolas"/>
              </a:rPr>
              <a:t>outFile.is_open</a:t>
            </a:r>
            <a:r>
              <a:rPr lang="en-US" sz="1800">
                <a:solidFill>
                  <a:prstClr val="black"/>
                </a:solidFill>
                <a:latin typeface="Consolas"/>
              </a:rPr>
              <a:t>() ) {</a:t>
            </a:r>
          </a:p>
          <a:p>
            <a:pPr marL="0" indent="0">
              <a:buNone/>
            </a:pPr>
            <a:r>
              <a:rPr lang="en-US" sz="1800" err="1">
                <a:solidFill>
                  <a:prstClr val="black"/>
                </a:solidFill>
                <a:latin typeface="Consolas"/>
              </a:rPr>
              <a:t>Cout</a:t>
            </a:r>
            <a:r>
              <a:rPr lang="en-US" sz="1800">
                <a:solidFill>
                  <a:prstClr val="black"/>
                </a:solidFill>
                <a:latin typeface="Consolas"/>
              </a:rPr>
              <a:t> &lt;&lt; “Cannot open file.\n ”;</a:t>
            </a:r>
          </a:p>
          <a:p>
            <a:pPr marL="0" indent="0">
              <a:buNone/>
            </a:pPr>
            <a:r>
              <a:rPr lang="en-US" sz="1800">
                <a:solidFill>
                  <a:srgbClr val="0000FF"/>
                </a:solidFill>
                <a:latin typeface="Consolas"/>
              </a:rPr>
              <a:t>return</a:t>
            </a:r>
            <a:r>
              <a:rPr lang="en-US" sz="1800">
                <a:solidFill>
                  <a:prstClr val="black"/>
                </a:solidFill>
                <a:latin typeface="Consolas"/>
              </a:rPr>
              <a:t> 1;</a:t>
            </a:r>
          </a:p>
          <a:p>
            <a:pPr marL="0" indent="0">
              <a:buNone/>
            </a:pPr>
            <a:r>
              <a:rPr lang="en-US" sz="1800">
                <a:solidFill>
                  <a:prstClr val="black"/>
                </a:solidFill>
                <a:latin typeface="Consolas"/>
              </a:rPr>
              <a:t>}</a:t>
            </a:r>
          </a:p>
          <a:p>
            <a:pPr marL="0" indent="0">
              <a:buNone/>
            </a:pPr>
            <a:r>
              <a:rPr lang="en-US" sz="1800">
                <a:solidFill>
                  <a:srgbClr val="0000FF"/>
                </a:solidFill>
                <a:latin typeface="Consolas"/>
              </a:rPr>
              <a:t>return</a:t>
            </a:r>
            <a:r>
              <a:rPr lang="en-US" sz="1800">
                <a:solidFill>
                  <a:prstClr val="black"/>
                </a:solidFill>
                <a:latin typeface="Consolas"/>
              </a:rPr>
              <a:t> 0;</a:t>
            </a:r>
          </a:p>
          <a:p>
            <a:pPr marL="0" indent="0">
              <a:buNone/>
            </a:pPr>
            <a:r>
              <a:rPr lang="en-US" sz="1800">
                <a:solidFill>
                  <a:prstClr val="black"/>
                </a:solidFill>
                <a:latin typeface="Consolas"/>
              </a:rPr>
              <a:t>}</a:t>
            </a:r>
          </a:p>
          <a:p>
            <a:endParaRPr lang="en-US" sz="1800">
              <a:solidFill>
                <a:prstClr val="black"/>
              </a:solidFill>
              <a:latin typeface="Consolas"/>
            </a:endParaRPr>
          </a:p>
          <a:p>
            <a:pPr marL="320040" indent="-320040" fontAlgn="auto">
              <a:lnSpc>
                <a:spcPct val="80000"/>
              </a:lnSpc>
              <a:spcAft>
                <a:spcPts val="0"/>
              </a:spcAft>
              <a:buFont typeface="Wingdings" pitchFamily="2" charset="2"/>
              <a:buNone/>
              <a:defRPr/>
            </a:pPr>
            <a:endParaRPr lang="en-US" altLang="zh-CN" sz="1800">
              <a:latin typeface="Arial" charset="0"/>
              <a:cs typeface="+mn-cs"/>
            </a:endParaRPr>
          </a:p>
          <a:p>
            <a:pPr marL="320040" indent="-320040" fontAlgn="auto">
              <a:lnSpc>
                <a:spcPct val="80000"/>
              </a:lnSpc>
              <a:spcAft>
                <a:spcPts val="0"/>
              </a:spcAft>
              <a:buFont typeface="Wingdings" pitchFamily="2" charset="2"/>
              <a:buNone/>
              <a:defRPr/>
            </a:pPr>
            <a:endParaRPr lang="en-US" altLang="zh-CN" sz="1800">
              <a:latin typeface="Arial" charset="0"/>
              <a:cs typeface="+mn-cs"/>
            </a:endParaRPr>
          </a:p>
          <a:p>
            <a:pPr marL="320040" indent="-320040" fontAlgn="auto">
              <a:spcAft>
                <a:spcPts val="0"/>
              </a:spcAft>
              <a:buFont typeface="Wingdings"/>
              <a:buChar char=""/>
              <a:defRPr/>
            </a:pPr>
            <a:endParaRPr lang="en-GB" sz="1600">
              <a:cs typeface="+mn-cs"/>
            </a:endParaRPr>
          </a:p>
        </p:txBody>
      </p:sp>
      <p:sp>
        <p:nvSpPr>
          <p:cNvPr id="2" name="Slide Number Placeholder 1">
            <a:extLst>
              <a:ext uri="{FF2B5EF4-FFF2-40B4-BE49-F238E27FC236}">
                <a16:creationId xmlns:a16="http://schemas.microsoft.com/office/drawing/2014/main" id="{90506F5B-5929-F528-FA77-C09203C646CA}"/>
              </a:ext>
            </a:extLst>
          </p:cNvPr>
          <p:cNvSpPr>
            <a:spLocks noGrp="1"/>
          </p:cNvSpPr>
          <p:nvPr>
            <p:ph type="sldNum" sz="quarter" idx="12"/>
          </p:nvPr>
        </p:nvSpPr>
        <p:spPr/>
        <p:txBody>
          <a:bodyPr/>
          <a:lstStyle/>
          <a:p>
            <a:pPr>
              <a:defRPr/>
            </a:pPr>
            <a:fld id="{3BCD043E-18EE-4329-B170-C1986EF343FC}" type="slidenum">
              <a:rPr lang="en-US" smtClean="0"/>
              <a:pPr>
                <a:defRPr/>
              </a:pPr>
              <a:t>135</a:t>
            </a:fld>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lIns="92075" tIns="46038" rIns="92075" bIns="46038" anchor="b">
            <a:normAutofit/>
          </a:bodyPr>
          <a:lstStyle/>
          <a:p>
            <a:r>
              <a:rPr lang="en-US" altLang="zh-CN" sz="4000">
                <a:solidFill>
                  <a:schemeClr val="accent1"/>
                </a:solidFill>
              </a:rPr>
              <a:t>More Input File-Related Functions </a:t>
            </a:r>
          </a:p>
        </p:txBody>
      </p:sp>
      <p:sp>
        <p:nvSpPr>
          <p:cNvPr id="24579" name="Rectangle 3"/>
          <p:cNvSpPr>
            <a:spLocks noGrp="1" noChangeArrowheads="1"/>
          </p:cNvSpPr>
          <p:nvPr>
            <p:ph idx="1"/>
          </p:nvPr>
        </p:nvSpPr>
        <p:spPr/>
        <p:txBody>
          <a:bodyPr lIns="92075" tIns="46038" rIns="92075" bIns="46038"/>
          <a:lstStyle/>
          <a:p>
            <a:r>
              <a:rPr lang="en-US" altLang="zh-CN" sz="2800" b="1" err="1">
                <a:latin typeface="Arial" pitchFamily="34" charset="0"/>
              </a:rPr>
              <a:t>ifstream</a:t>
            </a:r>
            <a:r>
              <a:rPr lang="en-US" altLang="zh-CN" sz="2800" b="1">
                <a:latin typeface="Arial" pitchFamily="34" charset="0"/>
              </a:rPr>
              <a:t> </a:t>
            </a:r>
            <a:r>
              <a:rPr lang="en-US" altLang="zh-CN" sz="2800" b="1" err="1">
                <a:latin typeface="Arial" pitchFamily="34" charset="0"/>
              </a:rPr>
              <a:t>fsin</a:t>
            </a:r>
            <a:r>
              <a:rPr lang="en-US" altLang="zh-CN" sz="2800" b="1">
                <a:latin typeface="Arial" pitchFamily="34" charset="0"/>
              </a:rPr>
              <a:t>;</a:t>
            </a:r>
          </a:p>
          <a:p>
            <a:r>
              <a:rPr lang="en-US" altLang="zh-CN" sz="2800" b="1" err="1">
                <a:latin typeface="Arial" pitchFamily="34" charset="0"/>
              </a:rPr>
              <a:t>fsin.open</a:t>
            </a:r>
            <a:r>
              <a:rPr lang="en-US" altLang="zh-CN" sz="2800" b="1">
                <a:latin typeface="Arial" pitchFamily="34" charset="0"/>
              </a:rPr>
              <a:t>(</a:t>
            </a:r>
            <a:r>
              <a:rPr lang="en-US" altLang="zh-CN" sz="2800" b="1" err="1">
                <a:solidFill>
                  <a:srgbClr val="A2C1FE"/>
                </a:solidFill>
                <a:latin typeface="Arial" pitchFamily="34" charset="0"/>
              </a:rPr>
              <a:t>const</a:t>
            </a:r>
            <a:r>
              <a:rPr lang="en-US" altLang="zh-CN" sz="2800" b="1">
                <a:latin typeface="Arial" pitchFamily="34" charset="0"/>
              </a:rPr>
              <a:t> </a:t>
            </a:r>
            <a:r>
              <a:rPr lang="en-US" altLang="zh-CN" sz="2800" b="1">
                <a:solidFill>
                  <a:srgbClr val="A2C1FE"/>
                </a:solidFill>
                <a:latin typeface="Arial" pitchFamily="34" charset="0"/>
              </a:rPr>
              <a:t>char</a:t>
            </a:r>
            <a:r>
              <a:rPr lang="en-US" altLang="zh-CN" sz="2800" b="1">
                <a:latin typeface="Arial" pitchFamily="34" charset="0"/>
              </a:rPr>
              <a:t>[] </a:t>
            </a:r>
            <a:r>
              <a:rPr lang="en-US" altLang="zh-CN" sz="2800" b="1" err="1">
                <a:latin typeface="Arial" pitchFamily="34" charset="0"/>
              </a:rPr>
              <a:t>fname</a:t>
            </a:r>
            <a:r>
              <a:rPr lang="en-US" altLang="zh-CN" sz="2800" b="1">
                <a:latin typeface="Arial" pitchFamily="34" charset="0"/>
              </a:rPr>
              <a:t>)</a:t>
            </a:r>
          </a:p>
          <a:p>
            <a:pPr lvl="1"/>
            <a:r>
              <a:rPr lang="en-US" altLang="zh-CN">
                <a:latin typeface="Arial" pitchFamily="34" charset="0"/>
              </a:rPr>
              <a:t>connects stream </a:t>
            </a:r>
            <a:r>
              <a:rPr lang="en-US" altLang="zh-CN" b="1" err="1">
                <a:latin typeface="Arial" pitchFamily="34" charset="0"/>
              </a:rPr>
              <a:t>fsin</a:t>
            </a:r>
            <a:r>
              <a:rPr lang="en-US" altLang="zh-CN">
                <a:latin typeface="Arial" pitchFamily="34" charset="0"/>
              </a:rPr>
              <a:t> to the external file </a:t>
            </a:r>
            <a:r>
              <a:rPr lang="en-US" altLang="zh-CN" b="1" i="1" err="1">
                <a:latin typeface="Arial" pitchFamily="34" charset="0"/>
              </a:rPr>
              <a:t>fname</a:t>
            </a:r>
            <a:r>
              <a:rPr lang="en-US" altLang="zh-CN" b="1" i="1">
                <a:latin typeface="Arial" pitchFamily="34" charset="0"/>
              </a:rPr>
              <a:t>.</a:t>
            </a:r>
            <a:endParaRPr lang="en-US" altLang="zh-CN" b="1">
              <a:latin typeface="Arial" pitchFamily="34" charset="0"/>
            </a:endParaRPr>
          </a:p>
          <a:p>
            <a:r>
              <a:rPr lang="en-US" altLang="zh-CN" sz="2800" b="1" err="1">
                <a:latin typeface="Arial" pitchFamily="34" charset="0"/>
              </a:rPr>
              <a:t>fsin.get</a:t>
            </a:r>
            <a:r>
              <a:rPr lang="en-US" altLang="zh-CN" sz="2800" b="1">
                <a:latin typeface="Arial" pitchFamily="34" charset="0"/>
              </a:rPr>
              <a:t>(</a:t>
            </a:r>
            <a:r>
              <a:rPr lang="en-US" altLang="zh-CN" sz="2800" b="1">
                <a:solidFill>
                  <a:srgbClr val="A2C1FE"/>
                </a:solidFill>
                <a:latin typeface="Arial" pitchFamily="34" charset="0"/>
              </a:rPr>
              <a:t>char</a:t>
            </a:r>
            <a:r>
              <a:rPr lang="en-US" altLang="zh-CN" sz="2800" b="1">
                <a:latin typeface="Arial" pitchFamily="34" charset="0"/>
              </a:rPr>
              <a:t> character)</a:t>
            </a:r>
          </a:p>
          <a:p>
            <a:pPr lvl="1"/>
            <a:r>
              <a:rPr lang="en-US" altLang="zh-CN">
                <a:latin typeface="Arial" pitchFamily="34" charset="0"/>
              </a:rPr>
              <a:t>extracts next character from the input stream </a:t>
            </a:r>
            <a:r>
              <a:rPr lang="en-US" altLang="zh-CN" b="1" err="1">
                <a:latin typeface="Arial" pitchFamily="34" charset="0"/>
              </a:rPr>
              <a:t>fsin</a:t>
            </a:r>
            <a:r>
              <a:rPr lang="en-US" altLang="zh-CN">
                <a:latin typeface="Arial" pitchFamily="34" charset="0"/>
              </a:rPr>
              <a:t> and places it in the character variable </a:t>
            </a:r>
            <a:r>
              <a:rPr lang="en-US" altLang="zh-CN" b="1" i="1">
                <a:latin typeface="Arial" pitchFamily="34" charset="0"/>
              </a:rPr>
              <a:t>character.</a:t>
            </a:r>
            <a:endParaRPr lang="en-US" altLang="zh-CN" b="1">
              <a:latin typeface="Arial" pitchFamily="34" charset="0"/>
            </a:endParaRPr>
          </a:p>
          <a:p>
            <a:r>
              <a:rPr lang="en-US" altLang="zh-CN" sz="2800" b="1" err="1">
                <a:latin typeface="Arial" pitchFamily="34" charset="0"/>
              </a:rPr>
              <a:t>fsin.eof</a:t>
            </a:r>
            <a:r>
              <a:rPr lang="en-US" altLang="zh-CN" sz="2800" b="1">
                <a:latin typeface="Arial" pitchFamily="34" charset="0"/>
              </a:rPr>
              <a:t>()</a:t>
            </a:r>
          </a:p>
          <a:p>
            <a:pPr lvl="1"/>
            <a:r>
              <a:rPr lang="en-US" altLang="zh-CN">
                <a:latin typeface="Arial" pitchFamily="34" charset="0"/>
              </a:rPr>
              <a:t>tests for the end-of-file condition.</a:t>
            </a:r>
          </a:p>
        </p:txBody>
      </p:sp>
      <p:sp>
        <p:nvSpPr>
          <p:cNvPr id="2" name="Slide Number Placeholder 1">
            <a:extLst>
              <a:ext uri="{FF2B5EF4-FFF2-40B4-BE49-F238E27FC236}">
                <a16:creationId xmlns:a16="http://schemas.microsoft.com/office/drawing/2014/main" id="{8600273D-C175-7AE8-8F31-EE15A73C22A6}"/>
              </a:ext>
            </a:extLst>
          </p:cNvPr>
          <p:cNvSpPr>
            <a:spLocks noGrp="1"/>
          </p:cNvSpPr>
          <p:nvPr>
            <p:ph type="sldNum" sz="quarter" idx="12"/>
          </p:nvPr>
        </p:nvSpPr>
        <p:spPr/>
        <p:txBody>
          <a:bodyPr/>
          <a:lstStyle/>
          <a:p>
            <a:pPr>
              <a:defRPr/>
            </a:pPr>
            <a:fld id="{3BCD043E-18EE-4329-B170-C1986EF343FC}" type="slidenum">
              <a:rPr lang="en-US" smtClean="0"/>
              <a:pPr>
                <a:defRPr/>
              </a:pPr>
              <a:t>136</a:t>
            </a:fld>
            <a:endParaRPr lang="en-US"/>
          </a:p>
        </p:txBody>
      </p:sp>
    </p:spTree>
    <p:extLst>
      <p:ext uri="{BB962C8B-B14F-4D97-AF65-F5344CB8AC3E}">
        <p14:creationId xmlns:p14="http://schemas.microsoft.com/office/powerpoint/2010/main" val="13417461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zh-CN">
                <a:solidFill>
                  <a:schemeClr val="accent1"/>
                </a:solidFill>
              </a:rPr>
              <a:t>File I/O Example: Reading</a:t>
            </a:r>
          </a:p>
        </p:txBody>
      </p:sp>
      <p:sp>
        <p:nvSpPr>
          <p:cNvPr id="45059" name="Rectangle 3"/>
          <p:cNvSpPr>
            <a:spLocks noGrp="1" noChangeArrowheads="1"/>
          </p:cNvSpPr>
          <p:nvPr>
            <p:ph idx="1"/>
          </p:nvPr>
        </p:nvSpPr>
        <p:spPr/>
        <p:txBody>
          <a:bodyPr>
            <a:normAutofit fontScale="70000" lnSpcReduction="20000"/>
          </a:bodyPr>
          <a:lstStyle/>
          <a:p>
            <a:pPr marL="0" indent="0">
              <a:buNone/>
            </a:pPr>
            <a:r>
              <a:rPr lang="en-US" sz="2000">
                <a:solidFill>
                  <a:srgbClr val="0000FF"/>
                </a:solidFill>
                <a:latin typeface="Consolas"/>
              </a:rPr>
              <a:t>#include</a:t>
            </a:r>
            <a:r>
              <a:rPr lang="en-US" sz="2000">
                <a:solidFill>
                  <a:prstClr val="black"/>
                </a:solidFill>
                <a:latin typeface="Consolas"/>
              </a:rPr>
              <a:t> </a:t>
            </a:r>
            <a:r>
              <a:rPr lang="en-US" sz="2000">
                <a:solidFill>
                  <a:srgbClr val="A31515"/>
                </a:solidFill>
                <a:latin typeface="Consolas"/>
              </a:rPr>
              <a:t>&lt;</a:t>
            </a:r>
            <a:r>
              <a:rPr lang="en-US" sz="2000" err="1">
                <a:solidFill>
                  <a:srgbClr val="A31515"/>
                </a:solidFill>
                <a:latin typeface="Consolas"/>
              </a:rPr>
              <a:t>iostream</a:t>
            </a:r>
            <a:r>
              <a:rPr lang="en-US" sz="2000">
                <a:solidFill>
                  <a:srgbClr val="A31515"/>
                </a:solidFill>
                <a:latin typeface="Consolas"/>
              </a:rPr>
              <a:t>&gt;</a:t>
            </a:r>
            <a:endParaRPr lang="en-US" sz="2000">
              <a:solidFill>
                <a:prstClr val="black"/>
              </a:solidFill>
              <a:latin typeface="Consolas"/>
            </a:endParaRPr>
          </a:p>
          <a:p>
            <a:pPr marL="0" indent="0">
              <a:buNone/>
            </a:pPr>
            <a:r>
              <a:rPr lang="en-US" sz="2000">
                <a:solidFill>
                  <a:srgbClr val="0000FF"/>
                </a:solidFill>
                <a:latin typeface="Consolas"/>
              </a:rPr>
              <a:t>#include</a:t>
            </a:r>
            <a:r>
              <a:rPr lang="en-US" sz="2000">
                <a:solidFill>
                  <a:prstClr val="black"/>
                </a:solidFill>
                <a:latin typeface="Consolas"/>
              </a:rPr>
              <a:t> </a:t>
            </a:r>
            <a:r>
              <a:rPr lang="en-US" sz="2000">
                <a:solidFill>
                  <a:srgbClr val="A31515"/>
                </a:solidFill>
                <a:latin typeface="Consolas"/>
              </a:rPr>
              <a:t>&lt;</a:t>
            </a:r>
            <a:r>
              <a:rPr lang="en-US" sz="2000" err="1">
                <a:solidFill>
                  <a:srgbClr val="A31515"/>
                </a:solidFill>
                <a:latin typeface="Consolas"/>
              </a:rPr>
              <a:t>fstream</a:t>
            </a:r>
            <a:r>
              <a:rPr lang="en-US" sz="2000">
                <a:solidFill>
                  <a:srgbClr val="A31515"/>
                </a:solidFill>
                <a:latin typeface="Consolas"/>
              </a:rPr>
              <a:t>&gt;</a:t>
            </a:r>
            <a:endParaRPr lang="en-US" sz="2000">
              <a:solidFill>
                <a:prstClr val="black"/>
              </a:solidFill>
              <a:latin typeface="Consolas"/>
            </a:endParaRPr>
          </a:p>
          <a:p>
            <a:pPr marL="0" indent="0">
              <a:buNone/>
            </a:pPr>
            <a:endParaRPr lang="en-US" sz="2000">
              <a:solidFill>
                <a:prstClr val="black"/>
              </a:solidFill>
              <a:latin typeface="Consolas"/>
            </a:endParaRPr>
          </a:p>
          <a:p>
            <a:pPr marL="0" indent="0">
              <a:buNone/>
            </a:pPr>
            <a:r>
              <a:rPr lang="en-US" sz="2000" err="1">
                <a:solidFill>
                  <a:srgbClr val="0000FF"/>
                </a:solidFill>
                <a:latin typeface="Consolas"/>
              </a:rPr>
              <a:t>int</a:t>
            </a:r>
            <a:r>
              <a:rPr lang="en-US" sz="2000">
                <a:solidFill>
                  <a:prstClr val="black"/>
                </a:solidFill>
                <a:latin typeface="Consolas"/>
              </a:rPr>
              <a:t> main()</a:t>
            </a:r>
          </a:p>
          <a:p>
            <a:pPr marL="0" indent="0">
              <a:buNone/>
            </a:pPr>
            <a:r>
              <a:rPr lang="en-US" sz="2000">
                <a:solidFill>
                  <a:prstClr val="black"/>
                </a:solidFill>
                <a:latin typeface="Consolas"/>
              </a:rPr>
              <a:t>{</a:t>
            </a:r>
            <a:r>
              <a:rPr lang="en-US" sz="2000">
                <a:solidFill>
                  <a:srgbClr val="008000"/>
                </a:solidFill>
                <a:latin typeface="Consolas"/>
              </a:rPr>
              <a:t>//Declare and open a text file</a:t>
            </a:r>
            <a:endParaRPr lang="en-US" sz="2000">
              <a:solidFill>
                <a:prstClr val="black"/>
              </a:solidFill>
              <a:latin typeface="Consolas"/>
            </a:endParaRPr>
          </a:p>
          <a:p>
            <a:pPr marL="0" indent="0">
              <a:buNone/>
            </a:pPr>
            <a:r>
              <a:rPr lang="en-US" sz="2000" err="1">
                <a:solidFill>
                  <a:prstClr val="black"/>
                </a:solidFill>
                <a:latin typeface="Consolas"/>
              </a:rPr>
              <a:t>ifstream</a:t>
            </a:r>
            <a:r>
              <a:rPr lang="en-US" sz="2000">
                <a:solidFill>
                  <a:prstClr val="black"/>
                </a:solidFill>
                <a:latin typeface="Consolas"/>
              </a:rPr>
              <a:t> </a:t>
            </a:r>
            <a:r>
              <a:rPr lang="en-US" sz="2000" err="1">
                <a:solidFill>
                  <a:prstClr val="black"/>
                </a:solidFill>
                <a:latin typeface="Consolas"/>
              </a:rPr>
              <a:t>openFile</a:t>
            </a:r>
            <a:r>
              <a:rPr lang="en-US" sz="2000">
                <a:solidFill>
                  <a:prstClr val="black"/>
                </a:solidFill>
                <a:latin typeface="Consolas"/>
              </a:rPr>
              <a:t>(</a:t>
            </a:r>
            <a:r>
              <a:rPr lang="en-US" sz="2000">
                <a:solidFill>
                  <a:srgbClr val="A31515"/>
                </a:solidFill>
                <a:latin typeface="Consolas"/>
              </a:rPr>
              <a:t>"</a:t>
            </a:r>
            <a:r>
              <a:rPr lang="en-US" sz="2000">
                <a:solidFill>
                  <a:prstClr val="black"/>
                </a:solidFill>
                <a:latin typeface="Consolas"/>
              </a:rPr>
              <a:t>data.txt</a:t>
            </a:r>
            <a:r>
              <a:rPr lang="en-US" sz="2000">
                <a:solidFill>
                  <a:srgbClr val="A31515"/>
                </a:solidFill>
                <a:latin typeface="Consolas"/>
              </a:rPr>
              <a:t>");</a:t>
            </a:r>
            <a:endParaRPr lang="en-US" sz="2000">
              <a:solidFill>
                <a:prstClr val="black"/>
              </a:solidFill>
              <a:latin typeface="Consolas"/>
            </a:endParaRPr>
          </a:p>
          <a:p>
            <a:pPr marL="0" indent="0">
              <a:buNone/>
            </a:pPr>
            <a:r>
              <a:rPr lang="en-US" sz="2000">
                <a:solidFill>
                  <a:prstClr val="black"/>
                </a:solidFill>
                <a:latin typeface="Consolas"/>
              </a:rPr>
              <a:t> </a:t>
            </a:r>
            <a:r>
              <a:rPr lang="en-US" sz="2000">
                <a:solidFill>
                  <a:srgbClr val="0000FF"/>
                </a:solidFill>
                <a:latin typeface="Consolas"/>
              </a:rPr>
              <a:t>char</a:t>
            </a:r>
            <a:r>
              <a:rPr lang="en-US" sz="2000">
                <a:solidFill>
                  <a:prstClr val="black"/>
                </a:solidFill>
                <a:latin typeface="Consolas"/>
              </a:rPr>
              <a:t> </a:t>
            </a:r>
            <a:r>
              <a:rPr lang="en-US" sz="2000" err="1">
                <a:solidFill>
                  <a:prstClr val="black"/>
                </a:solidFill>
                <a:latin typeface="Consolas"/>
              </a:rPr>
              <a:t>ch</a:t>
            </a:r>
            <a:r>
              <a:rPr lang="en-US" sz="2000">
                <a:solidFill>
                  <a:prstClr val="black"/>
                </a:solidFill>
                <a:latin typeface="Consolas"/>
              </a:rPr>
              <a:t>;</a:t>
            </a:r>
          </a:p>
          <a:p>
            <a:pPr marL="0" indent="0">
              <a:buNone/>
            </a:pPr>
            <a:r>
              <a:rPr lang="en-US" sz="2000">
                <a:solidFill>
                  <a:prstClr val="black"/>
                </a:solidFill>
                <a:latin typeface="Consolas"/>
              </a:rPr>
              <a:t> </a:t>
            </a:r>
            <a:r>
              <a:rPr lang="en-US" sz="2000">
                <a:solidFill>
                  <a:srgbClr val="008000"/>
                </a:solidFill>
                <a:latin typeface="Consolas"/>
              </a:rPr>
              <a:t>//do until the end of file</a:t>
            </a:r>
            <a:endParaRPr lang="en-US" sz="2000">
              <a:solidFill>
                <a:prstClr val="black"/>
              </a:solidFill>
              <a:latin typeface="Consolas"/>
            </a:endParaRPr>
          </a:p>
          <a:p>
            <a:pPr marL="0" indent="0">
              <a:buNone/>
            </a:pPr>
            <a:r>
              <a:rPr lang="en-US" sz="2000">
                <a:solidFill>
                  <a:srgbClr val="0000FF"/>
                </a:solidFill>
                <a:latin typeface="Consolas"/>
              </a:rPr>
              <a:t>while</a:t>
            </a:r>
            <a:r>
              <a:rPr lang="en-US" sz="2000">
                <a:solidFill>
                  <a:prstClr val="black"/>
                </a:solidFill>
                <a:latin typeface="Consolas"/>
              </a:rPr>
              <a:t>( ! </a:t>
            </a:r>
            <a:r>
              <a:rPr lang="en-US" sz="2000" err="1">
                <a:solidFill>
                  <a:prstClr val="black"/>
                </a:solidFill>
                <a:latin typeface="Consolas"/>
              </a:rPr>
              <a:t>OpenFile.eof</a:t>
            </a:r>
            <a:r>
              <a:rPr lang="en-US" sz="2000">
                <a:solidFill>
                  <a:prstClr val="black"/>
                </a:solidFill>
                <a:latin typeface="Consolas"/>
              </a:rPr>
              <a:t>() )</a:t>
            </a:r>
          </a:p>
          <a:p>
            <a:pPr marL="0" indent="0">
              <a:buNone/>
            </a:pPr>
            <a:r>
              <a:rPr lang="en-US" sz="2000">
                <a:solidFill>
                  <a:prstClr val="black"/>
                </a:solidFill>
                <a:latin typeface="Consolas"/>
              </a:rPr>
              <a:t>{</a:t>
            </a:r>
          </a:p>
          <a:p>
            <a:pPr marL="0" indent="0">
              <a:buNone/>
            </a:pPr>
            <a:r>
              <a:rPr lang="en-US" sz="2000" err="1">
                <a:solidFill>
                  <a:prstClr val="black"/>
                </a:solidFill>
                <a:latin typeface="Consolas"/>
              </a:rPr>
              <a:t>OpenFile.get</a:t>
            </a:r>
            <a:r>
              <a:rPr lang="en-US" sz="2000">
                <a:solidFill>
                  <a:prstClr val="black"/>
                </a:solidFill>
                <a:latin typeface="Consolas"/>
              </a:rPr>
              <a:t>(</a:t>
            </a:r>
            <a:r>
              <a:rPr lang="en-US" sz="2000" err="1">
                <a:solidFill>
                  <a:prstClr val="black"/>
                </a:solidFill>
                <a:latin typeface="Consolas"/>
              </a:rPr>
              <a:t>ch</a:t>
            </a:r>
            <a:r>
              <a:rPr lang="en-US" sz="2000">
                <a:solidFill>
                  <a:prstClr val="black"/>
                </a:solidFill>
                <a:latin typeface="Consolas"/>
              </a:rPr>
              <a:t>); </a:t>
            </a:r>
            <a:r>
              <a:rPr lang="en-US" sz="2000">
                <a:solidFill>
                  <a:srgbClr val="008000"/>
                </a:solidFill>
                <a:latin typeface="Consolas"/>
              </a:rPr>
              <a:t>// get one character</a:t>
            </a:r>
            <a:endParaRPr lang="en-US" sz="2000">
              <a:solidFill>
                <a:prstClr val="black"/>
              </a:solidFill>
              <a:latin typeface="Consolas"/>
            </a:endParaRPr>
          </a:p>
          <a:p>
            <a:pPr marL="0" indent="0">
              <a:buNone/>
            </a:pPr>
            <a:r>
              <a:rPr lang="en-US" sz="2000" err="1">
                <a:solidFill>
                  <a:prstClr val="black"/>
                </a:solidFill>
                <a:latin typeface="Consolas"/>
              </a:rPr>
              <a:t>cout</a:t>
            </a:r>
            <a:r>
              <a:rPr lang="en-US" sz="2000">
                <a:solidFill>
                  <a:prstClr val="black"/>
                </a:solidFill>
                <a:latin typeface="Consolas"/>
              </a:rPr>
              <a:t> &lt;&lt; </a:t>
            </a:r>
            <a:r>
              <a:rPr lang="en-US" sz="2000" err="1">
                <a:solidFill>
                  <a:prstClr val="black"/>
                </a:solidFill>
                <a:latin typeface="Consolas"/>
              </a:rPr>
              <a:t>ch</a:t>
            </a:r>
            <a:r>
              <a:rPr lang="en-US" sz="2000">
                <a:solidFill>
                  <a:prstClr val="black"/>
                </a:solidFill>
                <a:latin typeface="Consolas"/>
              </a:rPr>
              <a:t>;   </a:t>
            </a:r>
            <a:r>
              <a:rPr lang="en-US" sz="2000">
                <a:solidFill>
                  <a:srgbClr val="008000"/>
                </a:solidFill>
                <a:latin typeface="Consolas"/>
              </a:rPr>
              <a:t>// display the character</a:t>
            </a:r>
            <a:endParaRPr lang="en-US" sz="2000">
              <a:solidFill>
                <a:prstClr val="black"/>
              </a:solidFill>
              <a:latin typeface="Consolas"/>
            </a:endParaRPr>
          </a:p>
          <a:p>
            <a:pPr marL="0" indent="0">
              <a:buNone/>
            </a:pPr>
            <a:r>
              <a:rPr lang="en-US" sz="2000">
                <a:solidFill>
                  <a:prstClr val="black"/>
                </a:solidFill>
                <a:latin typeface="Consolas"/>
              </a:rPr>
              <a:t>}</a:t>
            </a:r>
          </a:p>
          <a:p>
            <a:pPr marL="0" indent="0">
              <a:buNone/>
            </a:pPr>
            <a:r>
              <a:rPr lang="en-US" sz="2000" err="1">
                <a:solidFill>
                  <a:prstClr val="black"/>
                </a:solidFill>
                <a:latin typeface="Consolas"/>
              </a:rPr>
              <a:t>OpenFile.close</a:t>
            </a:r>
            <a:r>
              <a:rPr lang="en-US" sz="2000">
                <a:solidFill>
                  <a:prstClr val="black"/>
                </a:solidFill>
                <a:latin typeface="Consolas"/>
              </a:rPr>
              <a:t>(); </a:t>
            </a:r>
            <a:r>
              <a:rPr lang="en-US" sz="2000">
                <a:solidFill>
                  <a:srgbClr val="008000"/>
                </a:solidFill>
                <a:latin typeface="Consolas"/>
              </a:rPr>
              <a:t>// close the file</a:t>
            </a:r>
            <a:endParaRPr lang="en-US" sz="2000">
              <a:solidFill>
                <a:prstClr val="black"/>
              </a:solidFill>
              <a:latin typeface="Consolas"/>
            </a:endParaRPr>
          </a:p>
          <a:p>
            <a:pPr marL="0" indent="0">
              <a:buNone/>
            </a:pPr>
            <a:endParaRPr lang="en-US" sz="2000">
              <a:solidFill>
                <a:prstClr val="black"/>
              </a:solidFill>
              <a:latin typeface="Consolas"/>
            </a:endParaRPr>
          </a:p>
          <a:p>
            <a:pPr marL="0" indent="0">
              <a:buNone/>
            </a:pPr>
            <a:r>
              <a:rPr lang="en-US" sz="2000">
                <a:solidFill>
                  <a:prstClr val="black"/>
                </a:solidFill>
                <a:latin typeface="Consolas"/>
              </a:rPr>
              <a:t>    </a:t>
            </a:r>
            <a:r>
              <a:rPr lang="en-US" sz="2000">
                <a:solidFill>
                  <a:srgbClr val="0000FF"/>
                </a:solidFill>
                <a:latin typeface="Consolas"/>
              </a:rPr>
              <a:t>return</a:t>
            </a:r>
            <a:r>
              <a:rPr lang="en-US" sz="2000">
                <a:solidFill>
                  <a:prstClr val="black"/>
                </a:solidFill>
                <a:latin typeface="Consolas"/>
              </a:rPr>
              <a:t> 0;</a:t>
            </a:r>
          </a:p>
          <a:p>
            <a:pPr marL="0" indent="0">
              <a:buNone/>
            </a:pPr>
            <a:r>
              <a:rPr lang="en-US" sz="2000">
                <a:solidFill>
                  <a:prstClr val="black"/>
                </a:solidFill>
                <a:latin typeface="Consolas"/>
              </a:rPr>
              <a:t>}</a:t>
            </a:r>
          </a:p>
          <a:p>
            <a:endParaRPr lang="en-US" sz="2000">
              <a:solidFill>
                <a:prstClr val="black"/>
              </a:solidFill>
              <a:latin typeface="Consolas"/>
            </a:endParaRPr>
          </a:p>
          <a:p>
            <a:pPr marL="320040" indent="-320040" fontAlgn="auto">
              <a:lnSpc>
                <a:spcPct val="80000"/>
              </a:lnSpc>
              <a:spcAft>
                <a:spcPts val="0"/>
              </a:spcAft>
              <a:buFont typeface="Wingdings" pitchFamily="2" charset="2"/>
              <a:buNone/>
              <a:defRPr/>
            </a:pPr>
            <a:endParaRPr lang="en-US" altLang="zh-CN" sz="2000">
              <a:latin typeface="Arial" charset="0"/>
              <a:cs typeface="+mn-cs"/>
            </a:endParaRPr>
          </a:p>
        </p:txBody>
      </p:sp>
      <p:sp>
        <p:nvSpPr>
          <p:cNvPr id="23557" name="Text Placeholder 1"/>
          <p:cNvSpPr>
            <a:spLocks noGrp="1"/>
          </p:cNvSpPr>
          <p:nvPr>
            <p:ph type="body" idx="4294967295"/>
          </p:nvPr>
        </p:nvSpPr>
        <p:spPr>
          <a:xfrm>
            <a:off x="0" y="1052513"/>
            <a:ext cx="4040188" cy="685800"/>
          </a:xfrm>
        </p:spPr>
        <p:txBody>
          <a:bodyPr/>
          <a:lstStyle/>
          <a:p>
            <a:r>
              <a:rPr lang="en-GB" b="0">
                <a:ea typeface="华文仿宋"/>
              </a:rPr>
              <a:t>Read char by char</a:t>
            </a:r>
          </a:p>
        </p:txBody>
      </p:sp>
      <p:sp>
        <p:nvSpPr>
          <p:cNvPr id="3" name="Text Placeholder 2"/>
          <p:cNvSpPr>
            <a:spLocks noGrp="1"/>
          </p:cNvSpPr>
          <p:nvPr>
            <p:ph type="body" sz="half" idx="4294967295"/>
          </p:nvPr>
        </p:nvSpPr>
        <p:spPr>
          <a:xfrm>
            <a:off x="5102225" y="1052513"/>
            <a:ext cx="4041775" cy="685800"/>
          </a:xfrm>
        </p:spPr>
        <p:txBody>
          <a:bodyPr>
            <a:normAutofit/>
          </a:bodyPr>
          <a:lstStyle/>
          <a:p>
            <a:pPr fontAlgn="auto">
              <a:spcAft>
                <a:spcPts val="0"/>
              </a:spcAft>
              <a:defRPr/>
            </a:pPr>
            <a:r>
              <a:rPr lang="en-GB" b="0">
                <a:cs typeface="+mn-cs"/>
              </a:rPr>
              <a:t>Read a line</a:t>
            </a:r>
          </a:p>
        </p:txBody>
      </p:sp>
      <p:sp>
        <p:nvSpPr>
          <p:cNvPr id="23556" name="Content Placeholder 5"/>
          <p:cNvSpPr>
            <a:spLocks noGrp="1"/>
          </p:cNvSpPr>
          <p:nvPr>
            <p:ph sz="quarter" idx="4294967295"/>
          </p:nvPr>
        </p:nvSpPr>
        <p:spPr>
          <a:xfrm>
            <a:off x="4957763" y="1916113"/>
            <a:ext cx="4186237" cy="4256087"/>
          </a:xfrm>
        </p:spPr>
        <p:txBody>
          <a:bodyPr>
            <a:normAutofit/>
          </a:bodyPr>
          <a:lstStyle/>
          <a:p>
            <a:pPr marL="0" indent="0">
              <a:buNone/>
            </a:pPr>
            <a:r>
              <a:rPr lang="en-US" sz="1100">
                <a:solidFill>
                  <a:srgbClr val="0000FF"/>
                </a:solidFill>
                <a:latin typeface="Consolas"/>
              </a:rPr>
              <a:t>#include</a:t>
            </a:r>
            <a:r>
              <a:rPr lang="en-US" sz="1100">
                <a:solidFill>
                  <a:prstClr val="black"/>
                </a:solidFill>
                <a:latin typeface="Consolas"/>
              </a:rPr>
              <a:t> </a:t>
            </a:r>
            <a:r>
              <a:rPr lang="en-US" sz="1100">
                <a:solidFill>
                  <a:srgbClr val="A31515"/>
                </a:solidFill>
                <a:latin typeface="Consolas"/>
              </a:rPr>
              <a:t>&lt;</a:t>
            </a:r>
            <a:r>
              <a:rPr lang="en-US" sz="1100" err="1">
                <a:solidFill>
                  <a:srgbClr val="A31515"/>
                </a:solidFill>
                <a:latin typeface="Consolas"/>
              </a:rPr>
              <a:t>iostream</a:t>
            </a:r>
            <a:r>
              <a:rPr lang="en-US" sz="1100">
                <a:solidFill>
                  <a:srgbClr val="A31515"/>
                </a:solidFill>
                <a:latin typeface="Consolas"/>
              </a:rPr>
              <a:t>&gt;</a:t>
            </a:r>
            <a:endParaRPr lang="en-US" sz="1100">
              <a:solidFill>
                <a:prstClr val="black"/>
              </a:solidFill>
              <a:latin typeface="Consolas"/>
            </a:endParaRPr>
          </a:p>
          <a:p>
            <a:pPr marL="0" indent="0">
              <a:buNone/>
            </a:pPr>
            <a:r>
              <a:rPr lang="en-US" sz="1100">
                <a:solidFill>
                  <a:srgbClr val="0000FF"/>
                </a:solidFill>
                <a:latin typeface="Consolas"/>
              </a:rPr>
              <a:t>#include</a:t>
            </a:r>
            <a:r>
              <a:rPr lang="en-US" sz="1100">
                <a:solidFill>
                  <a:prstClr val="black"/>
                </a:solidFill>
                <a:latin typeface="Consolas"/>
              </a:rPr>
              <a:t> </a:t>
            </a:r>
            <a:r>
              <a:rPr lang="en-US" sz="1100">
                <a:solidFill>
                  <a:srgbClr val="A31515"/>
                </a:solidFill>
                <a:latin typeface="Consolas"/>
              </a:rPr>
              <a:t>&lt;</a:t>
            </a:r>
            <a:r>
              <a:rPr lang="en-US" sz="1100" err="1">
                <a:solidFill>
                  <a:srgbClr val="A31515"/>
                </a:solidFill>
                <a:latin typeface="Consolas"/>
              </a:rPr>
              <a:t>fstream</a:t>
            </a:r>
            <a:r>
              <a:rPr lang="en-US" sz="1100">
                <a:solidFill>
                  <a:srgbClr val="A31515"/>
                </a:solidFill>
                <a:latin typeface="Consolas"/>
              </a:rPr>
              <a:t>&gt;</a:t>
            </a:r>
            <a:endParaRPr lang="en-US" sz="1100">
              <a:solidFill>
                <a:prstClr val="black"/>
              </a:solidFill>
              <a:latin typeface="Consolas"/>
            </a:endParaRPr>
          </a:p>
          <a:p>
            <a:pPr marL="0" indent="0">
              <a:buNone/>
            </a:pPr>
            <a:r>
              <a:rPr lang="en-US" sz="1100">
                <a:solidFill>
                  <a:srgbClr val="0000FF"/>
                </a:solidFill>
                <a:latin typeface="Consolas"/>
              </a:rPr>
              <a:t>#include</a:t>
            </a:r>
            <a:r>
              <a:rPr lang="en-US" sz="1100">
                <a:solidFill>
                  <a:prstClr val="black"/>
                </a:solidFill>
                <a:latin typeface="Consolas"/>
              </a:rPr>
              <a:t> </a:t>
            </a:r>
            <a:r>
              <a:rPr lang="en-US" sz="1100">
                <a:solidFill>
                  <a:srgbClr val="A31515"/>
                </a:solidFill>
                <a:latin typeface="Consolas"/>
              </a:rPr>
              <a:t>&lt;string&gt;</a:t>
            </a:r>
            <a:endParaRPr lang="en-US" sz="1100">
              <a:solidFill>
                <a:prstClr val="black"/>
              </a:solidFill>
              <a:latin typeface="Consolas"/>
            </a:endParaRPr>
          </a:p>
          <a:p>
            <a:pPr marL="0" indent="0">
              <a:buNone/>
            </a:pPr>
            <a:r>
              <a:rPr lang="en-US" sz="1100" err="1">
                <a:solidFill>
                  <a:srgbClr val="0000FF"/>
                </a:solidFill>
                <a:latin typeface="Consolas"/>
              </a:rPr>
              <a:t>int</a:t>
            </a:r>
            <a:r>
              <a:rPr lang="en-US" sz="1100">
                <a:solidFill>
                  <a:prstClr val="black"/>
                </a:solidFill>
                <a:latin typeface="Consolas"/>
              </a:rPr>
              <a:t> main()</a:t>
            </a:r>
          </a:p>
          <a:p>
            <a:pPr marL="0" indent="0">
              <a:buNone/>
            </a:pPr>
            <a:r>
              <a:rPr lang="en-US" sz="1100">
                <a:solidFill>
                  <a:prstClr val="black"/>
                </a:solidFill>
                <a:latin typeface="Consolas"/>
              </a:rPr>
              <a:t>{</a:t>
            </a:r>
            <a:r>
              <a:rPr lang="en-US" sz="1100">
                <a:solidFill>
                  <a:srgbClr val="008000"/>
                </a:solidFill>
                <a:latin typeface="Consolas"/>
              </a:rPr>
              <a:t>//Declare and open a text file</a:t>
            </a:r>
            <a:endParaRPr lang="en-US" sz="1100">
              <a:solidFill>
                <a:prstClr val="black"/>
              </a:solidFill>
              <a:latin typeface="Consolas"/>
            </a:endParaRPr>
          </a:p>
          <a:p>
            <a:pPr marL="0" indent="0">
              <a:buNone/>
            </a:pPr>
            <a:r>
              <a:rPr lang="en-US" sz="1100" err="1">
                <a:solidFill>
                  <a:prstClr val="black"/>
                </a:solidFill>
                <a:latin typeface="Consolas"/>
              </a:rPr>
              <a:t>ifstream</a:t>
            </a:r>
            <a:r>
              <a:rPr lang="en-US" sz="1100">
                <a:solidFill>
                  <a:prstClr val="black"/>
                </a:solidFill>
                <a:latin typeface="Consolas"/>
              </a:rPr>
              <a:t> </a:t>
            </a:r>
            <a:r>
              <a:rPr lang="en-US" sz="1100" err="1">
                <a:solidFill>
                  <a:prstClr val="black"/>
                </a:solidFill>
                <a:latin typeface="Consolas"/>
              </a:rPr>
              <a:t>openFile</a:t>
            </a:r>
            <a:r>
              <a:rPr lang="en-US" sz="1100">
                <a:solidFill>
                  <a:prstClr val="black"/>
                </a:solidFill>
                <a:latin typeface="Consolas"/>
              </a:rPr>
              <a:t>(</a:t>
            </a:r>
            <a:r>
              <a:rPr lang="en-US" sz="1100">
                <a:solidFill>
                  <a:srgbClr val="A31515"/>
                </a:solidFill>
                <a:latin typeface="Consolas"/>
              </a:rPr>
              <a:t>"data.txt"</a:t>
            </a:r>
            <a:r>
              <a:rPr lang="en-US" sz="1100">
                <a:solidFill>
                  <a:prstClr val="black"/>
                </a:solidFill>
                <a:latin typeface="Consolas"/>
              </a:rPr>
              <a:t>); </a:t>
            </a:r>
          </a:p>
          <a:p>
            <a:pPr marL="0" indent="0">
              <a:buNone/>
            </a:pPr>
            <a:r>
              <a:rPr lang="en-US" sz="1100">
                <a:solidFill>
                  <a:prstClr val="black"/>
                </a:solidFill>
                <a:latin typeface="Consolas"/>
              </a:rPr>
              <a:t>string line;</a:t>
            </a:r>
          </a:p>
          <a:p>
            <a:pPr marL="0" indent="0">
              <a:buNone/>
            </a:pPr>
            <a:r>
              <a:rPr lang="en-US" sz="1100">
                <a:solidFill>
                  <a:srgbClr val="0000FF"/>
                </a:solidFill>
                <a:latin typeface="Consolas"/>
              </a:rPr>
              <a:t>while</a:t>
            </a:r>
            <a:r>
              <a:rPr lang="en-US" sz="1100">
                <a:solidFill>
                  <a:prstClr val="black"/>
                </a:solidFill>
                <a:latin typeface="Consolas"/>
              </a:rPr>
              <a:t>(!</a:t>
            </a:r>
            <a:r>
              <a:rPr lang="en-US" sz="1100" err="1">
                <a:solidFill>
                  <a:prstClr val="black"/>
                </a:solidFill>
                <a:latin typeface="Consolas"/>
              </a:rPr>
              <a:t>openFile.eof</a:t>
            </a:r>
            <a:r>
              <a:rPr lang="en-US" sz="1100">
                <a:solidFill>
                  <a:prstClr val="black"/>
                </a:solidFill>
                <a:latin typeface="Consolas"/>
              </a:rPr>
              <a:t>())</a:t>
            </a:r>
          </a:p>
          <a:p>
            <a:pPr marL="0" indent="0">
              <a:buNone/>
            </a:pPr>
            <a:r>
              <a:rPr lang="en-US" sz="1100">
                <a:solidFill>
                  <a:srgbClr val="00B050"/>
                </a:solidFill>
                <a:latin typeface="Consolas"/>
              </a:rPr>
              <a:t>{//fetch line from data.txt and put it in a string</a:t>
            </a:r>
          </a:p>
          <a:p>
            <a:pPr marL="0" indent="0">
              <a:buNone/>
            </a:pPr>
            <a:r>
              <a:rPr lang="en-US" sz="1100" err="1">
                <a:solidFill>
                  <a:prstClr val="black"/>
                </a:solidFill>
                <a:latin typeface="Consolas"/>
              </a:rPr>
              <a:t>getline</a:t>
            </a:r>
            <a:r>
              <a:rPr lang="en-US" sz="1100">
                <a:solidFill>
                  <a:prstClr val="black"/>
                </a:solidFill>
                <a:latin typeface="Consolas"/>
              </a:rPr>
              <a:t>(</a:t>
            </a:r>
            <a:r>
              <a:rPr lang="en-US" sz="1100" err="1">
                <a:solidFill>
                  <a:prstClr val="black"/>
                </a:solidFill>
                <a:latin typeface="Consolas"/>
              </a:rPr>
              <a:t>openFile</a:t>
            </a:r>
            <a:r>
              <a:rPr lang="en-US" sz="1100">
                <a:solidFill>
                  <a:prstClr val="black"/>
                </a:solidFill>
                <a:latin typeface="Consolas"/>
              </a:rPr>
              <a:t>, line);</a:t>
            </a:r>
          </a:p>
          <a:p>
            <a:pPr marL="0" indent="0">
              <a:buNone/>
            </a:pPr>
            <a:r>
              <a:rPr lang="en-US" sz="1100" err="1">
                <a:solidFill>
                  <a:prstClr val="black"/>
                </a:solidFill>
                <a:latin typeface="Consolas"/>
              </a:rPr>
              <a:t>cout</a:t>
            </a:r>
            <a:r>
              <a:rPr lang="en-US" sz="1100">
                <a:solidFill>
                  <a:prstClr val="black"/>
                </a:solidFill>
                <a:latin typeface="Consolas"/>
              </a:rPr>
              <a:t> &lt;&lt; line;</a:t>
            </a:r>
          </a:p>
          <a:p>
            <a:pPr marL="0" indent="0">
              <a:buNone/>
            </a:pPr>
            <a:r>
              <a:rPr lang="en-US" sz="1100">
                <a:solidFill>
                  <a:prstClr val="black"/>
                </a:solidFill>
                <a:latin typeface="Consolas"/>
              </a:rPr>
              <a:t>}</a:t>
            </a:r>
          </a:p>
          <a:p>
            <a:pPr marL="0" indent="0">
              <a:buNone/>
            </a:pPr>
            <a:r>
              <a:rPr lang="en-US" sz="1100" err="1">
                <a:solidFill>
                  <a:prstClr val="black"/>
                </a:solidFill>
                <a:latin typeface="Consolas"/>
              </a:rPr>
              <a:t>openFile.close</a:t>
            </a:r>
            <a:r>
              <a:rPr lang="en-US" sz="1100">
                <a:solidFill>
                  <a:prstClr val="black"/>
                </a:solidFill>
                <a:latin typeface="Consolas"/>
              </a:rPr>
              <a:t>(); </a:t>
            </a:r>
            <a:r>
              <a:rPr lang="en-US" sz="1100">
                <a:solidFill>
                  <a:srgbClr val="008000"/>
                </a:solidFill>
                <a:latin typeface="Consolas"/>
              </a:rPr>
              <a:t>// close the file</a:t>
            </a:r>
            <a:endParaRPr lang="en-US" sz="1100">
              <a:solidFill>
                <a:prstClr val="black"/>
              </a:solidFill>
              <a:latin typeface="Consolas"/>
            </a:endParaRPr>
          </a:p>
          <a:p>
            <a:pPr marL="0" indent="0">
              <a:buNone/>
            </a:pPr>
            <a:r>
              <a:rPr lang="en-US" sz="1100">
                <a:solidFill>
                  <a:prstClr val="black"/>
                </a:solidFill>
                <a:latin typeface="Consolas"/>
              </a:rPr>
              <a:t>    </a:t>
            </a:r>
            <a:r>
              <a:rPr lang="en-US" sz="1100">
                <a:solidFill>
                  <a:srgbClr val="0000FF"/>
                </a:solidFill>
                <a:latin typeface="Consolas"/>
              </a:rPr>
              <a:t>return</a:t>
            </a:r>
            <a:r>
              <a:rPr lang="en-US" sz="1100">
                <a:solidFill>
                  <a:prstClr val="black"/>
                </a:solidFill>
                <a:latin typeface="Consolas"/>
              </a:rPr>
              <a:t> 0; }</a:t>
            </a:r>
          </a:p>
        </p:txBody>
      </p:sp>
      <p:sp>
        <p:nvSpPr>
          <p:cNvPr id="2" name="Slide Number Placeholder 1">
            <a:extLst>
              <a:ext uri="{FF2B5EF4-FFF2-40B4-BE49-F238E27FC236}">
                <a16:creationId xmlns:a16="http://schemas.microsoft.com/office/drawing/2014/main" id="{96B566AC-E803-4A76-527A-03D48B20656B}"/>
              </a:ext>
            </a:extLst>
          </p:cNvPr>
          <p:cNvSpPr>
            <a:spLocks noGrp="1"/>
          </p:cNvSpPr>
          <p:nvPr>
            <p:ph type="sldNum" sz="quarter" idx="12"/>
          </p:nvPr>
        </p:nvSpPr>
        <p:spPr/>
        <p:txBody>
          <a:bodyPr/>
          <a:lstStyle/>
          <a:p>
            <a:pPr>
              <a:defRPr/>
            </a:pPr>
            <a:fld id="{3BCD043E-18EE-4329-B170-C1986EF343FC}" type="slidenum">
              <a:rPr lang="en-US" smtClean="0"/>
              <a:pPr>
                <a:defRPr/>
              </a:pPr>
              <a:t>137</a:t>
            </a:fld>
            <a:endParaRPr lang="en-US"/>
          </a:p>
        </p:txBody>
      </p:sp>
    </p:spTree>
    <p:extLst>
      <p:ext uri="{BB962C8B-B14F-4D97-AF65-F5344CB8AC3E}">
        <p14:creationId xmlns:p14="http://schemas.microsoft.com/office/powerpoint/2010/main" val="32713241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lIns="92075" tIns="46038" rIns="92075" bIns="46038" anchor="b">
            <a:normAutofit/>
          </a:bodyPr>
          <a:lstStyle/>
          <a:p>
            <a:r>
              <a:rPr lang="en-US" altLang="zh-CN" sz="3600">
                <a:solidFill>
                  <a:schemeClr val="accent1"/>
                </a:solidFill>
              </a:rPr>
              <a:t>More Output File-Related Functions</a:t>
            </a:r>
            <a:r>
              <a:rPr lang="en-US" altLang="zh-CN" sz="4000">
                <a:solidFill>
                  <a:schemeClr val="accent1"/>
                </a:solidFill>
              </a:rPr>
              <a:t> </a:t>
            </a:r>
          </a:p>
        </p:txBody>
      </p:sp>
      <p:sp>
        <p:nvSpPr>
          <p:cNvPr id="25603" name="Rectangle 3"/>
          <p:cNvSpPr>
            <a:spLocks noGrp="1" noChangeArrowheads="1"/>
          </p:cNvSpPr>
          <p:nvPr>
            <p:ph idx="1"/>
          </p:nvPr>
        </p:nvSpPr>
        <p:spPr/>
        <p:txBody>
          <a:bodyPr lIns="92075" tIns="46038" rIns="92075" bIns="46038"/>
          <a:lstStyle/>
          <a:p>
            <a:r>
              <a:rPr lang="en-US" altLang="zh-CN" sz="2800" b="1">
                <a:latin typeface="Arial" pitchFamily="34" charset="0"/>
              </a:rPr>
              <a:t>ofstream fsOut;</a:t>
            </a:r>
          </a:p>
          <a:p>
            <a:r>
              <a:rPr lang="en-US" altLang="zh-CN" sz="2800" b="1">
                <a:latin typeface="Arial" pitchFamily="34" charset="0"/>
              </a:rPr>
              <a:t>fsOut.open(</a:t>
            </a:r>
            <a:r>
              <a:rPr lang="en-US" altLang="zh-CN" sz="2800" b="1">
                <a:solidFill>
                  <a:srgbClr val="A2C1FE"/>
                </a:solidFill>
                <a:latin typeface="Arial" pitchFamily="34" charset="0"/>
              </a:rPr>
              <a:t>const</a:t>
            </a:r>
            <a:r>
              <a:rPr lang="en-US" altLang="zh-CN" sz="2800" b="1">
                <a:latin typeface="Arial" pitchFamily="34" charset="0"/>
              </a:rPr>
              <a:t> </a:t>
            </a:r>
            <a:r>
              <a:rPr lang="en-US" altLang="zh-CN" sz="2800" b="1">
                <a:solidFill>
                  <a:srgbClr val="A2C1FE"/>
                </a:solidFill>
                <a:latin typeface="Arial" pitchFamily="34" charset="0"/>
              </a:rPr>
              <a:t>char</a:t>
            </a:r>
            <a:r>
              <a:rPr lang="en-US" altLang="zh-CN" sz="2800" b="1">
                <a:latin typeface="Arial" pitchFamily="34" charset="0"/>
              </a:rPr>
              <a:t>[] fname)</a:t>
            </a:r>
          </a:p>
          <a:p>
            <a:pPr lvl="1"/>
            <a:r>
              <a:rPr lang="en-US" altLang="zh-CN">
                <a:latin typeface="Arial" pitchFamily="34" charset="0"/>
              </a:rPr>
              <a:t>connects stream </a:t>
            </a:r>
            <a:r>
              <a:rPr lang="en-US" altLang="zh-CN" b="1">
                <a:latin typeface="Arial" pitchFamily="34" charset="0"/>
              </a:rPr>
              <a:t>fsOut</a:t>
            </a:r>
            <a:r>
              <a:rPr lang="en-US" altLang="zh-CN">
                <a:latin typeface="Arial" pitchFamily="34" charset="0"/>
              </a:rPr>
              <a:t> to the external file </a:t>
            </a:r>
            <a:r>
              <a:rPr lang="en-US" altLang="zh-CN" b="1" i="1">
                <a:latin typeface="Arial" pitchFamily="34" charset="0"/>
              </a:rPr>
              <a:t>fname.</a:t>
            </a:r>
            <a:endParaRPr lang="en-US" altLang="zh-CN" b="1">
              <a:latin typeface="Arial" pitchFamily="34" charset="0"/>
            </a:endParaRPr>
          </a:p>
          <a:p>
            <a:r>
              <a:rPr lang="en-US" altLang="zh-CN" sz="2800" b="1">
                <a:latin typeface="Arial" pitchFamily="34" charset="0"/>
              </a:rPr>
              <a:t>fsOut.put(</a:t>
            </a:r>
            <a:r>
              <a:rPr lang="en-US" altLang="zh-CN" sz="2800" b="1">
                <a:solidFill>
                  <a:srgbClr val="A2C1FE"/>
                </a:solidFill>
                <a:latin typeface="Arial" pitchFamily="34" charset="0"/>
              </a:rPr>
              <a:t>char</a:t>
            </a:r>
            <a:r>
              <a:rPr lang="en-US" altLang="zh-CN" sz="2800" b="1">
                <a:latin typeface="Arial" pitchFamily="34" charset="0"/>
              </a:rPr>
              <a:t> character)</a:t>
            </a:r>
          </a:p>
          <a:p>
            <a:pPr lvl="1"/>
            <a:r>
              <a:rPr lang="en-US" altLang="zh-CN">
                <a:latin typeface="Arial" pitchFamily="34" charset="0"/>
              </a:rPr>
              <a:t>inserts character </a:t>
            </a:r>
            <a:r>
              <a:rPr lang="en-US" altLang="zh-CN" b="1" i="1">
                <a:latin typeface="Arial" pitchFamily="34" charset="0"/>
              </a:rPr>
              <a:t>character</a:t>
            </a:r>
            <a:r>
              <a:rPr lang="en-US" altLang="zh-CN">
                <a:latin typeface="Arial" pitchFamily="34" charset="0"/>
              </a:rPr>
              <a:t>  to the output stream </a:t>
            </a:r>
            <a:r>
              <a:rPr lang="en-US" altLang="zh-CN" b="1">
                <a:latin typeface="Arial" pitchFamily="34" charset="0"/>
              </a:rPr>
              <a:t>fsOut</a:t>
            </a:r>
            <a:r>
              <a:rPr lang="en-US" altLang="zh-CN" b="1" i="1">
                <a:latin typeface="Arial" pitchFamily="34" charset="0"/>
              </a:rPr>
              <a:t>.</a:t>
            </a:r>
            <a:endParaRPr lang="en-US" altLang="zh-CN" b="1">
              <a:latin typeface="Arial" pitchFamily="34" charset="0"/>
            </a:endParaRPr>
          </a:p>
          <a:p>
            <a:r>
              <a:rPr lang="en-US" altLang="zh-CN" sz="2800" b="1">
                <a:latin typeface="Arial" pitchFamily="34" charset="0"/>
              </a:rPr>
              <a:t>fsOut.eof()</a:t>
            </a:r>
          </a:p>
          <a:p>
            <a:pPr lvl="1"/>
            <a:r>
              <a:rPr lang="en-US" altLang="zh-CN">
                <a:latin typeface="Arial" pitchFamily="34" charset="0"/>
              </a:rPr>
              <a:t>tests for the end-of-file condition.</a:t>
            </a:r>
          </a:p>
          <a:p>
            <a:pPr lvl="1"/>
            <a:endParaRPr lang="en-US" altLang="zh-CN"/>
          </a:p>
        </p:txBody>
      </p:sp>
      <p:sp>
        <p:nvSpPr>
          <p:cNvPr id="2" name="Slide Number Placeholder 1">
            <a:extLst>
              <a:ext uri="{FF2B5EF4-FFF2-40B4-BE49-F238E27FC236}">
                <a16:creationId xmlns:a16="http://schemas.microsoft.com/office/drawing/2014/main" id="{7424FC4D-357A-1428-E88F-B36C3C60CB93}"/>
              </a:ext>
            </a:extLst>
          </p:cNvPr>
          <p:cNvSpPr>
            <a:spLocks noGrp="1"/>
          </p:cNvSpPr>
          <p:nvPr>
            <p:ph type="sldNum" sz="quarter" idx="12"/>
          </p:nvPr>
        </p:nvSpPr>
        <p:spPr/>
        <p:txBody>
          <a:bodyPr/>
          <a:lstStyle/>
          <a:p>
            <a:pPr>
              <a:defRPr/>
            </a:pPr>
            <a:fld id="{3BCD043E-18EE-4329-B170-C1986EF343FC}" type="slidenum">
              <a:rPr lang="en-US" smtClean="0"/>
              <a:pPr>
                <a:defRPr/>
              </a:pPr>
              <a:t>138</a:t>
            </a:fld>
            <a:endParaRPr lang="en-US"/>
          </a:p>
        </p:txBody>
      </p:sp>
    </p:spTree>
    <p:extLst>
      <p:ext uri="{BB962C8B-B14F-4D97-AF65-F5344CB8AC3E}">
        <p14:creationId xmlns:p14="http://schemas.microsoft.com/office/powerpoint/2010/main" val="16312185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50829" y="14929"/>
            <a:ext cx="7886700" cy="1325563"/>
          </a:xfrm>
        </p:spPr>
        <p:txBody>
          <a:bodyPr/>
          <a:lstStyle/>
          <a:p>
            <a:r>
              <a:rPr lang="en-US" altLang="zh-CN">
                <a:solidFill>
                  <a:schemeClr val="accent1"/>
                </a:solidFill>
              </a:rPr>
              <a:t>File I/O Example: Writing</a:t>
            </a:r>
          </a:p>
        </p:txBody>
      </p:sp>
      <p:sp>
        <p:nvSpPr>
          <p:cNvPr id="40963" name="Rectangle 3"/>
          <p:cNvSpPr>
            <a:spLocks noGrp="1" noChangeArrowheads="1"/>
          </p:cNvSpPr>
          <p:nvPr>
            <p:ph idx="1"/>
          </p:nvPr>
        </p:nvSpPr>
        <p:spPr/>
        <p:txBody>
          <a:bodyPr>
            <a:normAutofit fontScale="70000" lnSpcReduction="20000"/>
          </a:bodyPr>
          <a:lstStyle/>
          <a:p>
            <a:pPr marL="0" indent="0">
              <a:buNone/>
            </a:pPr>
            <a:r>
              <a:rPr lang="en-US" sz="2800">
                <a:solidFill>
                  <a:srgbClr val="0000FF"/>
                </a:solidFill>
                <a:latin typeface="Consolas"/>
              </a:rPr>
              <a:t>#include</a:t>
            </a:r>
            <a:r>
              <a:rPr lang="en-US" sz="2800">
                <a:solidFill>
                  <a:prstClr val="black"/>
                </a:solidFill>
                <a:latin typeface="Consolas"/>
              </a:rPr>
              <a:t> </a:t>
            </a:r>
            <a:r>
              <a:rPr lang="en-US" sz="2800">
                <a:solidFill>
                  <a:srgbClr val="A31515"/>
                </a:solidFill>
                <a:latin typeface="Consolas"/>
              </a:rPr>
              <a:t>&lt;</a:t>
            </a:r>
            <a:r>
              <a:rPr lang="en-US" sz="2800" err="1">
                <a:solidFill>
                  <a:srgbClr val="A31515"/>
                </a:solidFill>
                <a:latin typeface="Consolas"/>
              </a:rPr>
              <a:t>fstream</a:t>
            </a:r>
            <a:r>
              <a:rPr lang="en-US" sz="2800">
                <a:solidFill>
                  <a:srgbClr val="A31515"/>
                </a:solidFill>
                <a:latin typeface="Consolas"/>
              </a:rPr>
              <a:t>&gt;</a:t>
            </a:r>
            <a:endParaRPr lang="en-US" sz="2800">
              <a:solidFill>
                <a:prstClr val="black"/>
              </a:solidFill>
              <a:latin typeface="Consolas"/>
            </a:endParaRPr>
          </a:p>
          <a:p>
            <a:pPr marL="0" indent="0">
              <a:buNone/>
            </a:pPr>
            <a:r>
              <a:rPr lang="en-US" sz="2800">
                <a:solidFill>
                  <a:srgbClr val="0000FF"/>
                </a:solidFill>
                <a:latin typeface="Consolas"/>
              </a:rPr>
              <a:t>using</a:t>
            </a:r>
            <a:r>
              <a:rPr lang="en-US" sz="2800">
                <a:solidFill>
                  <a:prstClr val="black"/>
                </a:solidFill>
                <a:latin typeface="Consolas"/>
              </a:rPr>
              <a:t> </a:t>
            </a:r>
            <a:r>
              <a:rPr lang="en-US" sz="2800">
                <a:solidFill>
                  <a:srgbClr val="0000FF"/>
                </a:solidFill>
                <a:latin typeface="Consolas"/>
              </a:rPr>
              <a:t>namespace</a:t>
            </a:r>
            <a:r>
              <a:rPr lang="en-US" sz="2800">
                <a:solidFill>
                  <a:prstClr val="black"/>
                </a:solidFill>
                <a:latin typeface="Consolas"/>
              </a:rPr>
              <a:t> </a:t>
            </a:r>
            <a:r>
              <a:rPr lang="en-US" sz="2800" err="1">
                <a:solidFill>
                  <a:prstClr val="black"/>
                </a:solidFill>
                <a:latin typeface="Consolas"/>
              </a:rPr>
              <a:t>std</a:t>
            </a:r>
            <a:r>
              <a:rPr lang="en-US" sz="2800">
                <a:solidFill>
                  <a:prstClr val="black"/>
                </a:solidFill>
                <a:latin typeface="Consolas"/>
              </a:rPr>
              <a:t>;</a:t>
            </a:r>
          </a:p>
          <a:p>
            <a:pPr marL="0" indent="0">
              <a:buNone/>
            </a:pPr>
            <a:r>
              <a:rPr lang="en-US" sz="2800" err="1">
                <a:solidFill>
                  <a:srgbClr val="0000FF"/>
                </a:solidFill>
                <a:latin typeface="Consolas"/>
              </a:rPr>
              <a:t>int</a:t>
            </a:r>
            <a:r>
              <a:rPr lang="en-US" sz="2800">
                <a:solidFill>
                  <a:prstClr val="black"/>
                </a:solidFill>
                <a:latin typeface="Consolas"/>
              </a:rPr>
              <a:t> main()</a:t>
            </a:r>
          </a:p>
          <a:p>
            <a:pPr marL="0" indent="0">
              <a:buNone/>
            </a:pPr>
            <a:r>
              <a:rPr lang="en-US" sz="2800">
                <a:solidFill>
                  <a:prstClr val="black"/>
                </a:solidFill>
                <a:latin typeface="Consolas"/>
              </a:rPr>
              <a:t>{</a:t>
            </a:r>
            <a:r>
              <a:rPr lang="en-US" sz="2800">
                <a:solidFill>
                  <a:srgbClr val="008000"/>
                </a:solidFill>
                <a:latin typeface="Consolas"/>
              </a:rPr>
              <a:t>/* declare and automatically open the file*/</a:t>
            </a:r>
            <a:endParaRPr lang="en-US" sz="2800">
              <a:solidFill>
                <a:prstClr val="black"/>
              </a:solidFill>
              <a:latin typeface="Consolas"/>
            </a:endParaRPr>
          </a:p>
          <a:p>
            <a:pPr marL="0" indent="0">
              <a:buNone/>
            </a:pPr>
            <a:r>
              <a:rPr lang="en-US" sz="2800" err="1">
                <a:solidFill>
                  <a:prstClr val="black"/>
                </a:solidFill>
                <a:latin typeface="Consolas"/>
              </a:rPr>
              <a:t>ofstream</a:t>
            </a:r>
            <a:r>
              <a:rPr lang="en-US" sz="2800">
                <a:solidFill>
                  <a:prstClr val="black"/>
                </a:solidFill>
                <a:latin typeface="Consolas"/>
              </a:rPr>
              <a:t> </a:t>
            </a:r>
            <a:r>
              <a:rPr lang="en-US" sz="2800" err="1">
                <a:solidFill>
                  <a:prstClr val="black"/>
                </a:solidFill>
                <a:latin typeface="Consolas"/>
              </a:rPr>
              <a:t>outFile</a:t>
            </a:r>
            <a:r>
              <a:rPr lang="en-US" sz="2800">
                <a:solidFill>
                  <a:prstClr val="black"/>
                </a:solidFill>
                <a:latin typeface="Consolas"/>
              </a:rPr>
              <a:t>(</a:t>
            </a:r>
            <a:r>
              <a:rPr lang="en-US" sz="2800">
                <a:solidFill>
                  <a:srgbClr val="A31515"/>
                </a:solidFill>
                <a:latin typeface="Consolas"/>
              </a:rPr>
              <a:t>"fout.txt"</a:t>
            </a:r>
            <a:r>
              <a:rPr lang="en-US" sz="2800">
                <a:solidFill>
                  <a:prstClr val="black"/>
                </a:solidFill>
                <a:latin typeface="Consolas"/>
              </a:rPr>
              <a:t>);</a:t>
            </a:r>
          </a:p>
          <a:p>
            <a:pPr marL="0" indent="0">
              <a:buNone/>
            </a:pPr>
            <a:endParaRPr lang="en-US" sz="2800">
              <a:solidFill>
                <a:prstClr val="black"/>
              </a:solidFill>
              <a:latin typeface="Consolas"/>
            </a:endParaRPr>
          </a:p>
          <a:p>
            <a:pPr marL="0" indent="0">
              <a:buNone/>
            </a:pPr>
            <a:r>
              <a:rPr lang="en-US" sz="2800">
                <a:solidFill>
                  <a:srgbClr val="008000"/>
                </a:solidFill>
                <a:latin typeface="Consolas"/>
              </a:rPr>
              <a:t>//behave just like </a:t>
            </a:r>
            <a:r>
              <a:rPr lang="en-US" sz="2800" err="1">
                <a:solidFill>
                  <a:srgbClr val="008000"/>
                </a:solidFill>
                <a:latin typeface="Consolas"/>
              </a:rPr>
              <a:t>cout</a:t>
            </a:r>
            <a:r>
              <a:rPr lang="en-US" sz="2800">
                <a:solidFill>
                  <a:srgbClr val="008000"/>
                </a:solidFill>
                <a:latin typeface="Consolas"/>
              </a:rPr>
              <a:t>, put the word into  the file</a:t>
            </a:r>
            <a:endParaRPr lang="en-US" sz="2800">
              <a:solidFill>
                <a:prstClr val="black"/>
              </a:solidFill>
              <a:latin typeface="Consolas"/>
            </a:endParaRPr>
          </a:p>
          <a:p>
            <a:pPr marL="0" indent="0">
              <a:buNone/>
            </a:pPr>
            <a:r>
              <a:rPr lang="en-US" sz="2800" err="1">
                <a:solidFill>
                  <a:prstClr val="black"/>
                </a:solidFill>
                <a:latin typeface="Consolas"/>
              </a:rPr>
              <a:t>outFile</a:t>
            </a:r>
            <a:r>
              <a:rPr lang="en-US" sz="2800">
                <a:solidFill>
                  <a:prstClr val="black"/>
                </a:solidFill>
                <a:latin typeface="Consolas"/>
              </a:rPr>
              <a:t> &lt;&lt; </a:t>
            </a:r>
            <a:r>
              <a:rPr lang="en-US" sz="2800">
                <a:solidFill>
                  <a:srgbClr val="A31515"/>
                </a:solidFill>
                <a:latin typeface="Consolas"/>
              </a:rPr>
              <a:t>"Hello World!"</a:t>
            </a:r>
            <a:r>
              <a:rPr lang="en-US" sz="2800">
                <a:solidFill>
                  <a:prstClr val="black"/>
                </a:solidFill>
                <a:latin typeface="Consolas"/>
              </a:rPr>
              <a:t>;</a:t>
            </a:r>
          </a:p>
          <a:p>
            <a:pPr marL="0" indent="0">
              <a:buNone/>
            </a:pPr>
            <a:endParaRPr lang="en-US" sz="2800">
              <a:solidFill>
                <a:prstClr val="black"/>
              </a:solidFill>
              <a:latin typeface="Consolas"/>
            </a:endParaRPr>
          </a:p>
          <a:p>
            <a:pPr marL="0" indent="0">
              <a:buNone/>
            </a:pPr>
            <a:r>
              <a:rPr lang="en-US" sz="2800" err="1">
                <a:solidFill>
                  <a:prstClr val="black"/>
                </a:solidFill>
                <a:latin typeface="Consolas"/>
              </a:rPr>
              <a:t>outFile.close</a:t>
            </a:r>
            <a:r>
              <a:rPr lang="en-US" sz="2800">
                <a:solidFill>
                  <a:prstClr val="black"/>
                </a:solidFill>
                <a:latin typeface="Consolas"/>
              </a:rPr>
              <a:t>();</a:t>
            </a:r>
          </a:p>
          <a:p>
            <a:pPr marL="0" indent="0">
              <a:buNone/>
            </a:pPr>
            <a:endParaRPr lang="en-US" sz="2800">
              <a:solidFill>
                <a:prstClr val="black"/>
              </a:solidFill>
              <a:latin typeface="Consolas"/>
            </a:endParaRPr>
          </a:p>
          <a:p>
            <a:pPr marL="0" indent="0">
              <a:buNone/>
            </a:pPr>
            <a:r>
              <a:rPr lang="en-US" sz="2800">
                <a:solidFill>
                  <a:srgbClr val="0000FF"/>
                </a:solidFill>
                <a:latin typeface="Consolas"/>
              </a:rPr>
              <a:t>return</a:t>
            </a:r>
            <a:r>
              <a:rPr lang="en-US" sz="2800">
                <a:solidFill>
                  <a:prstClr val="black"/>
                </a:solidFill>
                <a:latin typeface="Consolas"/>
              </a:rPr>
              <a:t> 0;</a:t>
            </a:r>
          </a:p>
          <a:p>
            <a:pPr marL="0" indent="0">
              <a:buNone/>
            </a:pPr>
            <a:r>
              <a:rPr lang="en-US" sz="2800">
                <a:solidFill>
                  <a:prstClr val="black"/>
                </a:solidFill>
                <a:latin typeface="Consolas"/>
              </a:rPr>
              <a:t>}</a:t>
            </a:r>
          </a:p>
          <a:p>
            <a:endParaRPr lang="en-US" sz="2800">
              <a:solidFill>
                <a:prstClr val="black"/>
              </a:solidFill>
              <a:latin typeface="Consolas"/>
            </a:endParaRPr>
          </a:p>
          <a:p>
            <a:pPr marL="320040" indent="-320040" fontAlgn="auto">
              <a:lnSpc>
                <a:spcPct val="90000"/>
              </a:lnSpc>
              <a:spcAft>
                <a:spcPts val="0"/>
              </a:spcAft>
              <a:buFont typeface="Wingdings" pitchFamily="2" charset="2"/>
              <a:buNone/>
              <a:defRPr/>
            </a:pPr>
            <a:endParaRPr lang="en-US" altLang="zh-CN" sz="2800">
              <a:latin typeface="Arial" charset="0"/>
              <a:cs typeface="+mn-cs"/>
            </a:endParaRPr>
          </a:p>
        </p:txBody>
      </p:sp>
      <p:sp>
        <p:nvSpPr>
          <p:cNvPr id="22533" name="Text Placeholder 2"/>
          <p:cNvSpPr>
            <a:spLocks noGrp="1"/>
          </p:cNvSpPr>
          <p:nvPr>
            <p:ph type="body" idx="4294967295"/>
          </p:nvPr>
        </p:nvSpPr>
        <p:spPr>
          <a:xfrm>
            <a:off x="194553" y="1342451"/>
            <a:ext cx="4040188" cy="685800"/>
          </a:xfrm>
        </p:spPr>
        <p:txBody>
          <a:bodyPr/>
          <a:lstStyle/>
          <a:p>
            <a:r>
              <a:rPr lang="en-GB" sz="2000" b="0">
                <a:ea typeface="华文仿宋"/>
              </a:rPr>
              <a:t>First Method (use the constructor)</a:t>
            </a:r>
          </a:p>
        </p:txBody>
      </p:sp>
      <p:sp>
        <p:nvSpPr>
          <p:cNvPr id="6" name="Text Placeholder 5"/>
          <p:cNvSpPr>
            <a:spLocks noGrp="1"/>
          </p:cNvSpPr>
          <p:nvPr>
            <p:ph type="body" sz="half" idx="4294967295"/>
          </p:nvPr>
        </p:nvSpPr>
        <p:spPr>
          <a:xfrm>
            <a:off x="5102225" y="871538"/>
            <a:ext cx="4041775" cy="685800"/>
          </a:xfrm>
        </p:spPr>
        <p:txBody>
          <a:bodyPr>
            <a:normAutofit/>
          </a:bodyPr>
          <a:lstStyle/>
          <a:p>
            <a:pPr fontAlgn="auto">
              <a:spcAft>
                <a:spcPts val="0"/>
              </a:spcAft>
              <a:defRPr/>
            </a:pPr>
            <a:r>
              <a:rPr lang="en-GB" sz="2000" b="0">
                <a:cs typeface="+mn-cs"/>
              </a:rPr>
              <a:t>Second Method ( use Open function)</a:t>
            </a:r>
          </a:p>
        </p:txBody>
      </p:sp>
      <p:sp>
        <p:nvSpPr>
          <p:cNvPr id="7" name="Content Placeholder 6"/>
          <p:cNvSpPr>
            <a:spLocks noGrp="1"/>
          </p:cNvSpPr>
          <p:nvPr>
            <p:ph sz="quarter" idx="4294967295"/>
          </p:nvPr>
        </p:nvSpPr>
        <p:spPr>
          <a:xfrm>
            <a:off x="4572000" y="1916113"/>
            <a:ext cx="4572000" cy="4176712"/>
          </a:xfrm>
        </p:spPr>
        <p:txBody>
          <a:bodyPr>
            <a:normAutofit fontScale="47500" lnSpcReduction="20000"/>
          </a:bodyPr>
          <a:lstStyle/>
          <a:p>
            <a:pPr marL="0" indent="0">
              <a:buNone/>
            </a:pPr>
            <a:r>
              <a:rPr lang="en-US" sz="3200">
                <a:solidFill>
                  <a:srgbClr val="0000FF"/>
                </a:solidFill>
                <a:latin typeface="Consolas"/>
              </a:rPr>
              <a:t>#include</a:t>
            </a:r>
            <a:r>
              <a:rPr lang="en-US" sz="3200">
                <a:solidFill>
                  <a:prstClr val="black"/>
                </a:solidFill>
                <a:latin typeface="Consolas"/>
              </a:rPr>
              <a:t> </a:t>
            </a:r>
            <a:r>
              <a:rPr lang="en-US" sz="3200">
                <a:solidFill>
                  <a:srgbClr val="A31515"/>
                </a:solidFill>
                <a:latin typeface="Consolas"/>
              </a:rPr>
              <a:t>&lt;</a:t>
            </a:r>
            <a:r>
              <a:rPr lang="en-US" sz="3200" err="1">
                <a:solidFill>
                  <a:srgbClr val="A31515"/>
                </a:solidFill>
                <a:latin typeface="Consolas"/>
              </a:rPr>
              <a:t>fstream</a:t>
            </a:r>
            <a:r>
              <a:rPr lang="en-US" sz="3200">
                <a:solidFill>
                  <a:srgbClr val="A31515"/>
                </a:solidFill>
                <a:latin typeface="Consolas"/>
              </a:rPr>
              <a:t>&gt;</a:t>
            </a:r>
            <a:endParaRPr lang="en-US" sz="3200">
              <a:solidFill>
                <a:prstClr val="black"/>
              </a:solidFill>
              <a:latin typeface="Consolas"/>
            </a:endParaRPr>
          </a:p>
          <a:p>
            <a:pPr marL="0" indent="0">
              <a:buNone/>
            </a:pPr>
            <a:r>
              <a:rPr lang="en-US" sz="3200">
                <a:solidFill>
                  <a:srgbClr val="0000FF"/>
                </a:solidFill>
                <a:latin typeface="Consolas"/>
              </a:rPr>
              <a:t>using</a:t>
            </a:r>
            <a:r>
              <a:rPr lang="en-US" sz="3200">
                <a:solidFill>
                  <a:prstClr val="black"/>
                </a:solidFill>
                <a:latin typeface="Consolas"/>
              </a:rPr>
              <a:t> </a:t>
            </a:r>
            <a:r>
              <a:rPr lang="en-US" sz="3200">
                <a:solidFill>
                  <a:srgbClr val="0000FF"/>
                </a:solidFill>
                <a:latin typeface="Consolas"/>
              </a:rPr>
              <a:t>namespace</a:t>
            </a:r>
            <a:r>
              <a:rPr lang="en-US" sz="3200">
                <a:solidFill>
                  <a:prstClr val="black"/>
                </a:solidFill>
                <a:latin typeface="Consolas"/>
              </a:rPr>
              <a:t> </a:t>
            </a:r>
            <a:r>
              <a:rPr lang="en-US" sz="3200" err="1">
                <a:solidFill>
                  <a:prstClr val="black"/>
                </a:solidFill>
                <a:latin typeface="Consolas"/>
              </a:rPr>
              <a:t>std</a:t>
            </a:r>
            <a:r>
              <a:rPr lang="en-US" sz="3200">
                <a:solidFill>
                  <a:prstClr val="black"/>
                </a:solidFill>
                <a:latin typeface="Consolas"/>
              </a:rPr>
              <a:t>;</a:t>
            </a:r>
          </a:p>
          <a:p>
            <a:pPr marL="0" indent="0">
              <a:buNone/>
            </a:pPr>
            <a:r>
              <a:rPr lang="en-US" sz="3200" err="1">
                <a:solidFill>
                  <a:srgbClr val="0000FF"/>
                </a:solidFill>
                <a:latin typeface="Consolas"/>
              </a:rPr>
              <a:t>int</a:t>
            </a:r>
            <a:r>
              <a:rPr lang="en-US" sz="3200">
                <a:solidFill>
                  <a:prstClr val="black"/>
                </a:solidFill>
                <a:latin typeface="Consolas"/>
              </a:rPr>
              <a:t> main()</a:t>
            </a:r>
          </a:p>
          <a:p>
            <a:pPr marL="0" indent="0">
              <a:buNone/>
            </a:pPr>
            <a:r>
              <a:rPr lang="en-US" sz="3200">
                <a:solidFill>
                  <a:prstClr val="black"/>
                </a:solidFill>
                <a:latin typeface="Consolas"/>
              </a:rPr>
              <a:t>{</a:t>
            </a:r>
            <a:r>
              <a:rPr lang="en-US" sz="3200">
                <a:solidFill>
                  <a:srgbClr val="008000"/>
                </a:solidFill>
                <a:latin typeface="Consolas"/>
              </a:rPr>
              <a:t>// declare output file variable</a:t>
            </a:r>
            <a:endParaRPr lang="en-US" sz="3200">
              <a:solidFill>
                <a:prstClr val="black"/>
              </a:solidFill>
              <a:latin typeface="Consolas"/>
            </a:endParaRPr>
          </a:p>
          <a:p>
            <a:pPr marL="0" indent="0">
              <a:buNone/>
            </a:pPr>
            <a:r>
              <a:rPr lang="en-US" sz="3200" err="1">
                <a:solidFill>
                  <a:prstClr val="black"/>
                </a:solidFill>
                <a:latin typeface="Consolas"/>
              </a:rPr>
              <a:t>ofstream</a:t>
            </a:r>
            <a:r>
              <a:rPr lang="en-US" sz="3200">
                <a:solidFill>
                  <a:prstClr val="black"/>
                </a:solidFill>
                <a:latin typeface="Consolas"/>
              </a:rPr>
              <a:t> </a:t>
            </a:r>
            <a:r>
              <a:rPr lang="en-US" sz="3200" err="1">
                <a:solidFill>
                  <a:prstClr val="black"/>
                </a:solidFill>
                <a:latin typeface="Consolas"/>
              </a:rPr>
              <a:t>outFile</a:t>
            </a:r>
            <a:r>
              <a:rPr lang="en-US" sz="3200">
                <a:solidFill>
                  <a:prstClr val="black"/>
                </a:solidFill>
                <a:latin typeface="Consolas"/>
              </a:rPr>
              <a:t>;</a:t>
            </a:r>
          </a:p>
          <a:p>
            <a:pPr marL="0" indent="0">
              <a:buNone/>
            </a:pPr>
            <a:r>
              <a:rPr lang="en-US" sz="3200">
                <a:solidFill>
                  <a:srgbClr val="008000"/>
                </a:solidFill>
                <a:latin typeface="Consolas"/>
              </a:rPr>
              <a:t>// open an exist file fout.txt</a:t>
            </a:r>
            <a:endParaRPr lang="en-US" sz="3200">
              <a:solidFill>
                <a:prstClr val="black"/>
              </a:solidFill>
              <a:latin typeface="Consolas"/>
            </a:endParaRPr>
          </a:p>
          <a:p>
            <a:pPr marL="0" indent="0">
              <a:buNone/>
            </a:pPr>
            <a:r>
              <a:rPr lang="en-US" sz="3200">
                <a:solidFill>
                  <a:prstClr val="black"/>
                </a:solidFill>
                <a:latin typeface="Consolas"/>
              </a:rPr>
              <a:t>    </a:t>
            </a:r>
            <a:r>
              <a:rPr lang="en-US" sz="3200" err="1">
                <a:solidFill>
                  <a:prstClr val="black"/>
                </a:solidFill>
                <a:latin typeface="Consolas"/>
              </a:rPr>
              <a:t>outFile.open</a:t>
            </a:r>
            <a:r>
              <a:rPr lang="en-US" sz="3200">
                <a:solidFill>
                  <a:prstClr val="black"/>
                </a:solidFill>
                <a:latin typeface="Consolas"/>
              </a:rPr>
              <a:t>(</a:t>
            </a:r>
            <a:r>
              <a:rPr lang="en-US" sz="3200">
                <a:solidFill>
                  <a:srgbClr val="A31515"/>
                </a:solidFill>
                <a:latin typeface="Consolas"/>
              </a:rPr>
              <a:t>"fout.txt”);</a:t>
            </a:r>
            <a:endParaRPr lang="en-US" sz="3200">
              <a:solidFill>
                <a:prstClr val="black"/>
              </a:solidFill>
              <a:latin typeface="Consolas"/>
            </a:endParaRPr>
          </a:p>
          <a:p>
            <a:pPr marL="0" indent="0">
              <a:buNone/>
            </a:pPr>
            <a:endParaRPr lang="en-US" sz="3200">
              <a:solidFill>
                <a:prstClr val="black"/>
              </a:solidFill>
              <a:latin typeface="Consolas"/>
            </a:endParaRPr>
          </a:p>
          <a:p>
            <a:pPr marL="0" indent="0">
              <a:buNone/>
            </a:pPr>
            <a:r>
              <a:rPr lang="en-US" sz="3200">
                <a:solidFill>
                  <a:srgbClr val="008000"/>
                </a:solidFill>
                <a:latin typeface="Consolas"/>
              </a:rPr>
              <a:t>//behave just like </a:t>
            </a:r>
            <a:r>
              <a:rPr lang="en-US" sz="3200" err="1">
                <a:solidFill>
                  <a:srgbClr val="008000"/>
                </a:solidFill>
                <a:latin typeface="Consolas"/>
              </a:rPr>
              <a:t>cout</a:t>
            </a:r>
            <a:r>
              <a:rPr lang="en-US" sz="3200">
                <a:solidFill>
                  <a:srgbClr val="008000"/>
                </a:solidFill>
                <a:latin typeface="Consolas"/>
              </a:rPr>
              <a:t>, put the word into  the file</a:t>
            </a:r>
            <a:endParaRPr lang="en-US" sz="3200">
              <a:solidFill>
                <a:prstClr val="black"/>
              </a:solidFill>
              <a:latin typeface="Consolas"/>
            </a:endParaRPr>
          </a:p>
          <a:p>
            <a:pPr marL="0" indent="0">
              <a:buNone/>
            </a:pPr>
            <a:r>
              <a:rPr lang="en-US" sz="3200" err="1">
                <a:solidFill>
                  <a:prstClr val="black"/>
                </a:solidFill>
                <a:latin typeface="Consolas"/>
              </a:rPr>
              <a:t>outFile</a:t>
            </a:r>
            <a:r>
              <a:rPr lang="en-US" sz="3200">
                <a:solidFill>
                  <a:prstClr val="black"/>
                </a:solidFill>
                <a:latin typeface="Consolas"/>
              </a:rPr>
              <a:t> &lt;&lt; </a:t>
            </a:r>
            <a:r>
              <a:rPr lang="en-US" sz="3200">
                <a:solidFill>
                  <a:srgbClr val="A31515"/>
                </a:solidFill>
                <a:latin typeface="Consolas"/>
              </a:rPr>
              <a:t>"Hello World!"</a:t>
            </a:r>
            <a:r>
              <a:rPr lang="en-US" sz="3200">
                <a:solidFill>
                  <a:prstClr val="black"/>
                </a:solidFill>
                <a:latin typeface="Consolas"/>
              </a:rPr>
              <a:t>;</a:t>
            </a:r>
          </a:p>
          <a:p>
            <a:pPr marL="0" indent="0">
              <a:buNone/>
            </a:pPr>
            <a:endParaRPr lang="en-US" sz="3200">
              <a:solidFill>
                <a:prstClr val="black"/>
              </a:solidFill>
              <a:latin typeface="Consolas"/>
            </a:endParaRPr>
          </a:p>
          <a:p>
            <a:pPr marL="0" indent="0">
              <a:buNone/>
            </a:pPr>
            <a:r>
              <a:rPr lang="en-US" sz="3200" err="1">
                <a:solidFill>
                  <a:prstClr val="black"/>
                </a:solidFill>
                <a:latin typeface="Consolas"/>
              </a:rPr>
              <a:t>outFile.close</a:t>
            </a:r>
            <a:r>
              <a:rPr lang="en-US" sz="3200">
                <a:solidFill>
                  <a:prstClr val="black"/>
                </a:solidFill>
                <a:latin typeface="Consolas"/>
              </a:rPr>
              <a:t>();</a:t>
            </a:r>
          </a:p>
          <a:p>
            <a:pPr marL="0" indent="0">
              <a:buNone/>
            </a:pPr>
            <a:endParaRPr lang="en-US" sz="3200">
              <a:solidFill>
                <a:prstClr val="black"/>
              </a:solidFill>
              <a:latin typeface="Consolas"/>
            </a:endParaRPr>
          </a:p>
          <a:p>
            <a:pPr marL="0" indent="0">
              <a:buNone/>
            </a:pPr>
            <a:r>
              <a:rPr lang="en-US" sz="3200">
                <a:solidFill>
                  <a:srgbClr val="0000FF"/>
                </a:solidFill>
                <a:latin typeface="Consolas"/>
              </a:rPr>
              <a:t>return</a:t>
            </a:r>
            <a:r>
              <a:rPr lang="en-US" sz="3200">
                <a:solidFill>
                  <a:prstClr val="black"/>
                </a:solidFill>
                <a:latin typeface="Consolas"/>
              </a:rPr>
              <a:t> 0;</a:t>
            </a:r>
          </a:p>
          <a:p>
            <a:pPr marL="0" indent="0">
              <a:buNone/>
            </a:pPr>
            <a:r>
              <a:rPr lang="en-US" sz="3200">
                <a:solidFill>
                  <a:prstClr val="black"/>
                </a:solidFill>
                <a:latin typeface="Consolas"/>
              </a:rPr>
              <a:t>}</a:t>
            </a:r>
          </a:p>
          <a:p>
            <a:endParaRPr lang="en-US" sz="3200">
              <a:solidFill>
                <a:prstClr val="black"/>
              </a:solidFill>
              <a:latin typeface="Consolas"/>
            </a:endParaRPr>
          </a:p>
          <a:p>
            <a:pPr marL="320040" indent="-320040" fontAlgn="auto">
              <a:lnSpc>
                <a:spcPct val="80000"/>
              </a:lnSpc>
              <a:spcAft>
                <a:spcPts val="0"/>
              </a:spcAft>
              <a:buFont typeface="Wingdings" pitchFamily="2" charset="2"/>
              <a:buNone/>
              <a:defRPr/>
            </a:pPr>
            <a:endParaRPr lang="en-US" altLang="zh-CN" sz="3200">
              <a:latin typeface="Arial" charset="0"/>
              <a:cs typeface="+mn-cs"/>
            </a:endParaRPr>
          </a:p>
          <a:p>
            <a:pPr marL="320040" indent="-320040" fontAlgn="auto">
              <a:lnSpc>
                <a:spcPct val="80000"/>
              </a:lnSpc>
              <a:spcAft>
                <a:spcPts val="0"/>
              </a:spcAft>
              <a:buFont typeface="Wingdings" pitchFamily="2" charset="2"/>
              <a:buNone/>
              <a:defRPr/>
            </a:pPr>
            <a:endParaRPr lang="en-US" altLang="zh-CN" sz="3200">
              <a:latin typeface="Arial" charset="0"/>
              <a:cs typeface="+mn-cs"/>
            </a:endParaRPr>
          </a:p>
          <a:p>
            <a:pPr marL="320040" indent="-320040" fontAlgn="auto">
              <a:spcAft>
                <a:spcPts val="0"/>
              </a:spcAft>
              <a:buFont typeface="Wingdings"/>
              <a:buChar char=""/>
              <a:defRPr/>
            </a:pPr>
            <a:endParaRPr lang="en-GB">
              <a:cs typeface="+mn-cs"/>
            </a:endParaRPr>
          </a:p>
        </p:txBody>
      </p:sp>
      <p:sp>
        <p:nvSpPr>
          <p:cNvPr id="2" name="Slide Number Placeholder 1">
            <a:extLst>
              <a:ext uri="{FF2B5EF4-FFF2-40B4-BE49-F238E27FC236}">
                <a16:creationId xmlns:a16="http://schemas.microsoft.com/office/drawing/2014/main" id="{AB87C155-FD9E-F6C8-2B9C-D254E87ABBD6}"/>
              </a:ext>
            </a:extLst>
          </p:cNvPr>
          <p:cNvSpPr>
            <a:spLocks noGrp="1"/>
          </p:cNvSpPr>
          <p:nvPr>
            <p:ph type="sldNum" sz="quarter" idx="12"/>
          </p:nvPr>
        </p:nvSpPr>
        <p:spPr/>
        <p:txBody>
          <a:bodyPr/>
          <a:lstStyle/>
          <a:p>
            <a:pPr>
              <a:defRPr/>
            </a:pPr>
            <a:fld id="{3BCD043E-18EE-4329-B170-C1986EF343FC}" type="slidenum">
              <a:rPr lang="en-US" smtClean="0"/>
              <a:pPr>
                <a:defRPr/>
              </a:pPr>
              <a:t>139</a:t>
            </a:fld>
            <a:endParaRPr lang="en-US"/>
          </a:p>
        </p:txBody>
      </p:sp>
    </p:spTree>
    <p:extLst>
      <p:ext uri="{BB962C8B-B14F-4D97-AF65-F5344CB8AC3E}">
        <p14:creationId xmlns:p14="http://schemas.microsoft.com/office/powerpoint/2010/main" val="3979341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03C4300-5210-E69F-1B2B-B78EB761AB9F}"/>
              </a:ext>
            </a:extLst>
          </p:cNvPr>
          <p:cNvSpPr>
            <a:spLocks noGrp="1" noChangeArrowheads="1"/>
          </p:cNvSpPr>
          <p:nvPr>
            <p:ph type="title"/>
          </p:nvPr>
        </p:nvSpPr>
        <p:spPr/>
        <p:txBody>
          <a:bodyPr/>
          <a:lstStyle/>
          <a:p>
            <a:pPr eaLnBrk="1" hangingPunct="1"/>
            <a:r>
              <a:rPr lang="en-US" altLang="en-US"/>
              <a:t>Access Specifiers</a:t>
            </a:r>
          </a:p>
        </p:txBody>
      </p:sp>
      <p:sp>
        <p:nvSpPr>
          <p:cNvPr id="41987" name="Rectangle 3">
            <a:extLst>
              <a:ext uri="{FF2B5EF4-FFF2-40B4-BE49-F238E27FC236}">
                <a16:creationId xmlns:a16="http://schemas.microsoft.com/office/drawing/2014/main" id="{94283028-C1A2-7BA7-5E3E-2D746BA4FDC0}"/>
              </a:ext>
            </a:extLst>
          </p:cNvPr>
          <p:cNvSpPr>
            <a:spLocks noGrp="1" noChangeArrowheads="1"/>
          </p:cNvSpPr>
          <p:nvPr>
            <p:ph idx="1"/>
          </p:nvPr>
        </p:nvSpPr>
        <p:spPr/>
        <p:txBody>
          <a:bodyPr/>
          <a:lstStyle/>
          <a:p>
            <a:pPr eaLnBrk="1" hangingPunct="1"/>
            <a:r>
              <a:rPr lang="en-US" altLang="en-US" sz="2800"/>
              <a:t>Used to control access to members of the class.</a:t>
            </a:r>
          </a:p>
          <a:p>
            <a:pPr eaLnBrk="1" hangingPunct="1"/>
            <a:r>
              <a:rPr lang="en-US" altLang="en-US" sz="2800"/>
              <a:t>Each member is declared to be either</a:t>
            </a:r>
          </a:p>
          <a:p>
            <a:pPr lvl="1" eaLnBrk="1" hangingPunct="1">
              <a:buFontTx/>
              <a:buNone/>
            </a:pPr>
            <a:r>
              <a:rPr lang="en-US" altLang="en-US" b="1">
                <a:solidFill>
                  <a:schemeClr val="accent2"/>
                </a:solidFill>
                <a:latin typeface="Courier New" panose="02070309020205020404" pitchFamily="49" charset="0"/>
              </a:rPr>
              <a:t>public</a:t>
            </a:r>
            <a:r>
              <a:rPr lang="en-US" altLang="en-US">
                <a:latin typeface="Courier New" panose="02070309020205020404" pitchFamily="49" charset="0"/>
              </a:rPr>
              <a:t>:</a:t>
            </a:r>
            <a:r>
              <a:rPr lang="en-US" altLang="en-US"/>
              <a:t> can be accessed by functions </a:t>
            </a:r>
          </a:p>
          <a:p>
            <a:pPr lvl="1" eaLnBrk="1" hangingPunct="1">
              <a:lnSpc>
                <a:spcPct val="80000"/>
              </a:lnSpc>
              <a:spcBef>
                <a:spcPct val="0"/>
              </a:spcBef>
              <a:buFontTx/>
              <a:buNone/>
            </a:pPr>
            <a:r>
              <a:rPr lang="en-US" altLang="en-US"/>
              <a:t>                outside  of the class</a:t>
            </a:r>
          </a:p>
          <a:p>
            <a:pPr lvl="1" eaLnBrk="1" hangingPunct="1">
              <a:lnSpc>
                <a:spcPct val="85000"/>
              </a:lnSpc>
              <a:spcBef>
                <a:spcPct val="0"/>
              </a:spcBef>
              <a:buFontTx/>
              <a:buNone/>
            </a:pPr>
            <a:r>
              <a:rPr lang="en-US" altLang="en-US"/>
              <a:t>or</a:t>
            </a:r>
          </a:p>
          <a:p>
            <a:pPr lvl="1" eaLnBrk="1" hangingPunct="1">
              <a:buFontTx/>
              <a:buNone/>
            </a:pPr>
            <a:r>
              <a:rPr lang="en-US" altLang="en-US" b="1">
                <a:solidFill>
                  <a:schemeClr val="accent2"/>
                </a:solidFill>
                <a:latin typeface="Courier New" panose="02070309020205020404" pitchFamily="49" charset="0"/>
              </a:rPr>
              <a:t>private</a:t>
            </a:r>
            <a:r>
              <a:rPr lang="en-US" altLang="en-US">
                <a:latin typeface="Courier New" panose="02070309020205020404" pitchFamily="49" charset="0"/>
              </a:rPr>
              <a:t>:</a:t>
            </a:r>
            <a:r>
              <a:rPr lang="en-US" altLang="en-US"/>
              <a:t> can only be called by or accessed </a:t>
            </a:r>
          </a:p>
          <a:p>
            <a:pPr lvl="1" eaLnBrk="1" hangingPunct="1">
              <a:lnSpc>
                <a:spcPct val="85000"/>
              </a:lnSpc>
              <a:spcBef>
                <a:spcPct val="0"/>
              </a:spcBef>
              <a:buFontTx/>
              <a:buNone/>
            </a:pPr>
            <a:r>
              <a:rPr lang="en-US" altLang="en-US"/>
              <a:t>                  by functions that are members of </a:t>
            </a:r>
          </a:p>
          <a:p>
            <a:pPr lvl="1" eaLnBrk="1" hangingPunct="1">
              <a:lnSpc>
                <a:spcPct val="85000"/>
              </a:lnSpc>
              <a:spcBef>
                <a:spcPct val="0"/>
              </a:spcBef>
              <a:buFontTx/>
              <a:buNone/>
            </a:pPr>
            <a:r>
              <a:rPr lang="en-US" altLang="en-US"/>
              <a:t>                  the class</a:t>
            </a:r>
            <a:endParaRPr lang="en-US" altLang="en-US">
              <a:latin typeface="Courier New" panose="02070309020205020404" pitchFamily="49" charset="0"/>
            </a:endParaRPr>
          </a:p>
        </p:txBody>
      </p:sp>
      <p:sp>
        <p:nvSpPr>
          <p:cNvPr id="41988" name="Slide Number Placeholder 3">
            <a:extLst>
              <a:ext uri="{FF2B5EF4-FFF2-40B4-BE49-F238E27FC236}">
                <a16:creationId xmlns:a16="http://schemas.microsoft.com/office/drawing/2014/main" id="{43081362-E7D5-8F94-3E65-EB5A7D96AEF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5E7B36C5-E7EB-49CF-BED3-D49DF4C286A7}" type="slidenum">
              <a:rPr lang="en-US" altLang="en-US" sz="1200" smtClean="0"/>
              <a:pPr>
                <a:spcBef>
                  <a:spcPct val="0"/>
                </a:spcBef>
                <a:buFontTx/>
                <a:buNone/>
              </a:pPr>
              <a:t>14</a:t>
            </a:fld>
            <a:endParaRPr lang="en-US" altLang="en-US" sz="120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zh-CN" sz="4000">
                <a:solidFill>
                  <a:schemeClr val="accent1"/>
                </a:solidFill>
              </a:rPr>
              <a:t>File Open Mode</a:t>
            </a:r>
          </a:p>
        </p:txBody>
      </p:sp>
      <p:graphicFrame>
        <p:nvGraphicFramePr>
          <p:cNvPr id="60533" name="Group 117"/>
          <p:cNvGraphicFramePr>
            <a:graphicFrameLocks noGrp="1"/>
          </p:cNvGraphicFramePr>
          <p:nvPr>
            <p:ph idx="1"/>
            <p:extLst>
              <p:ext uri="{D42A27DB-BD31-4B8C-83A1-F6EECF244321}">
                <p14:modId xmlns:p14="http://schemas.microsoft.com/office/powerpoint/2010/main" val="2079347882"/>
              </p:ext>
            </p:extLst>
          </p:nvPr>
        </p:nvGraphicFramePr>
        <p:xfrm>
          <a:off x="628650" y="1825625"/>
          <a:ext cx="7886699" cy="5090052"/>
        </p:xfrm>
        <a:graphic>
          <a:graphicData uri="http://schemas.openxmlformats.org/drawingml/2006/table">
            <a:tbl>
              <a:tblPr/>
              <a:tblGrid>
                <a:gridCol w="2321586">
                  <a:extLst>
                    <a:ext uri="{9D8B030D-6E8A-4147-A177-3AD203B41FA5}">
                      <a16:colId xmlns:a16="http://schemas.microsoft.com/office/drawing/2014/main" val="20000"/>
                    </a:ext>
                  </a:extLst>
                </a:gridCol>
                <a:gridCol w="5565113">
                  <a:extLst>
                    <a:ext uri="{9D8B030D-6E8A-4147-A177-3AD203B41FA5}">
                      <a16:colId xmlns:a16="http://schemas.microsoft.com/office/drawing/2014/main" val="20001"/>
                    </a:ext>
                  </a:extLst>
                </a:gridCol>
              </a:tblGrid>
              <a:tr h="39619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宋体" pitchFamily="2" charset="-122"/>
                          <a:cs typeface="Courier New" pitchFamily="49" charset="0"/>
                        </a:rPr>
                        <a:t>Name</a:t>
                      </a:r>
                      <a:endParaRPr kumimoji="0" lang="en-US" altLang="zh-CN" sz="2000" b="0" i="0" u="none" strike="noStrike" cap="none" normalizeH="0" baseline="0">
                        <a:ln>
                          <a:noFill/>
                        </a:ln>
                        <a:solidFill>
                          <a:schemeClr val="tx1"/>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宋体" pitchFamily="2" charset="-122"/>
                          <a:cs typeface="Courier New" pitchFamily="49" charset="0"/>
                        </a:rPr>
                        <a:t>Description</a:t>
                      </a:r>
                      <a:endParaRPr kumimoji="0" lang="en-US" altLang="zh-CN" sz="2000" b="0" i="0" u="none" strike="noStrike" cap="none" normalizeH="0" baseline="0">
                        <a:ln>
                          <a:noFill/>
                        </a:ln>
                        <a:solidFill>
                          <a:schemeClr val="tx1"/>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val="10000"/>
                  </a:ext>
                </a:extLst>
              </a:tr>
              <a:tr h="3961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pitchFamily="2" charset="-122"/>
                          <a:cs typeface="Courier New" pitchFamily="49" charset="0"/>
                        </a:rPr>
                        <a:t>ios::in</a:t>
                      </a:r>
                      <a:endParaRPr kumimoji="0" lang="en-US" altLang="zh-CN" sz="2000" b="0" i="0" u="none" strike="noStrike" cap="none" normalizeH="0" baseline="0">
                        <a:ln>
                          <a:noFill/>
                        </a:ln>
                        <a:solidFill>
                          <a:schemeClr val="tx1"/>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pitchFamily="2" charset="-122"/>
                          <a:cs typeface="Courier New" pitchFamily="49" charset="0"/>
                        </a:rPr>
                        <a:t>Open file to read</a:t>
                      </a:r>
                      <a:endParaRPr kumimoji="0" lang="en-US" altLang="zh-CN" sz="2000" b="0" i="0" u="none" strike="noStrike" cap="none" normalizeH="0" baseline="0">
                        <a:ln>
                          <a:noFill/>
                        </a:ln>
                        <a:solidFill>
                          <a:schemeClr val="tx1"/>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err="1">
                          <a:ln>
                            <a:noFill/>
                          </a:ln>
                          <a:solidFill>
                            <a:srgbClr val="000000"/>
                          </a:solidFill>
                          <a:effectLst/>
                          <a:latin typeface="Arial" charset="0"/>
                          <a:ea typeface="宋体" pitchFamily="2" charset="-122"/>
                          <a:cs typeface="Courier New" pitchFamily="49" charset="0"/>
                        </a:rPr>
                        <a:t>ios</a:t>
                      </a:r>
                      <a:r>
                        <a:rPr kumimoji="0" lang="en-US" altLang="zh-CN" sz="2000" b="0" i="0" u="none" strike="noStrike" cap="none" normalizeH="0" baseline="0">
                          <a:ln>
                            <a:noFill/>
                          </a:ln>
                          <a:solidFill>
                            <a:srgbClr val="000000"/>
                          </a:solidFill>
                          <a:effectLst/>
                          <a:latin typeface="Arial" charset="0"/>
                          <a:ea typeface="宋体" pitchFamily="2" charset="-122"/>
                          <a:cs typeface="Courier New" pitchFamily="49" charset="0"/>
                        </a:rPr>
                        <a:t>::out</a:t>
                      </a:r>
                      <a:endParaRPr kumimoji="0" lang="en-US" altLang="zh-CN" sz="2000" b="0" i="0" u="none" strike="noStrike" cap="none" normalizeH="0" baseline="0">
                        <a:ln>
                          <a:noFill/>
                        </a:ln>
                        <a:solidFill>
                          <a:srgbClr val="000000"/>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宋体" pitchFamily="2" charset="-122"/>
                          <a:cs typeface="Courier New" pitchFamily="49" charset="0"/>
                        </a:rPr>
                        <a:t>Open file to write</a:t>
                      </a:r>
                      <a:endParaRPr kumimoji="0" lang="en-US" altLang="zh-CN" sz="2000" b="0" i="0" u="none" strike="noStrike" cap="none" normalizeH="0" baseline="0">
                        <a:ln>
                          <a:noFill/>
                        </a:ln>
                        <a:solidFill>
                          <a:srgbClr val="000000"/>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2"/>
                  </a:ext>
                </a:extLst>
              </a:tr>
              <a:tr h="7009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err="1">
                          <a:ln>
                            <a:noFill/>
                          </a:ln>
                          <a:solidFill>
                            <a:schemeClr val="tx1"/>
                          </a:solidFill>
                          <a:effectLst/>
                          <a:latin typeface="Arial" charset="0"/>
                          <a:ea typeface="宋体" pitchFamily="2" charset="-122"/>
                          <a:cs typeface="Courier New" pitchFamily="49" charset="0"/>
                        </a:rPr>
                        <a:t>ios</a:t>
                      </a:r>
                      <a:r>
                        <a:rPr kumimoji="0" lang="en-US" altLang="zh-CN" sz="2000" b="0" i="0" u="none" strike="noStrike" cap="none" normalizeH="0" baseline="0">
                          <a:ln>
                            <a:noFill/>
                          </a:ln>
                          <a:solidFill>
                            <a:schemeClr val="tx1"/>
                          </a:solidFill>
                          <a:effectLst/>
                          <a:latin typeface="Arial" charset="0"/>
                          <a:ea typeface="宋体" pitchFamily="2" charset="-122"/>
                          <a:cs typeface="Courier New" pitchFamily="49" charset="0"/>
                        </a:rPr>
                        <a:t>::app</a:t>
                      </a:r>
                      <a:endParaRPr kumimoji="0" lang="en-US" altLang="zh-CN" sz="2000" b="0" i="0" u="none" strike="noStrike" cap="none" normalizeH="0" baseline="0">
                        <a:ln>
                          <a:noFill/>
                        </a:ln>
                        <a:solidFill>
                          <a:schemeClr val="tx1"/>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pitchFamily="2" charset="-122"/>
                          <a:cs typeface="Courier New" pitchFamily="49" charset="0"/>
                        </a:rPr>
                        <a:t>All the data you write, is put at the end of the file. It calls </a:t>
                      </a:r>
                      <a:r>
                        <a:rPr kumimoji="0" lang="en-US" altLang="zh-CN" sz="2000" b="0" i="0" u="none" strike="noStrike" cap="none" normalizeH="0" baseline="0" err="1">
                          <a:ln>
                            <a:noFill/>
                          </a:ln>
                          <a:solidFill>
                            <a:schemeClr val="tx1"/>
                          </a:solidFill>
                          <a:effectLst/>
                          <a:latin typeface="Arial" charset="0"/>
                          <a:ea typeface="宋体" pitchFamily="2" charset="-122"/>
                          <a:cs typeface="Courier New" pitchFamily="49" charset="0"/>
                        </a:rPr>
                        <a:t>ios</a:t>
                      </a:r>
                      <a:r>
                        <a:rPr kumimoji="0" lang="en-US" altLang="zh-CN" sz="2000" b="0" i="0" u="none" strike="noStrike" cap="none" normalizeH="0" baseline="0">
                          <a:ln>
                            <a:noFill/>
                          </a:ln>
                          <a:solidFill>
                            <a:schemeClr val="tx1"/>
                          </a:solidFill>
                          <a:effectLst/>
                          <a:latin typeface="Arial" charset="0"/>
                          <a:ea typeface="宋体" pitchFamily="2" charset="-122"/>
                          <a:cs typeface="Courier New" pitchFamily="49" charset="0"/>
                        </a:rPr>
                        <a:t>::out</a:t>
                      </a:r>
                      <a:endParaRPr kumimoji="0" lang="en-US" altLang="zh-CN" sz="2000" b="0" i="0" u="none" strike="noStrike" cap="none" normalizeH="0" baseline="0">
                        <a:ln>
                          <a:noFill/>
                        </a:ln>
                        <a:solidFill>
                          <a:schemeClr val="tx1"/>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09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宋体" pitchFamily="2" charset="-122"/>
                          <a:cs typeface="Courier New" pitchFamily="49" charset="0"/>
                        </a:rPr>
                        <a:t>ios::ate</a:t>
                      </a:r>
                      <a:endParaRPr kumimoji="0" lang="en-US" altLang="zh-CN" sz="2000" b="0" i="0" u="none" strike="noStrike" cap="none" normalizeH="0" baseline="0">
                        <a:ln>
                          <a:noFill/>
                        </a:ln>
                        <a:solidFill>
                          <a:srgbClr val="000000"/>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宋体" pitchFamily="2" charset="-122"/>
                          <a:cs typeface="Courier New" pitchFamily="49" charset="0"/>
                        </a:rPr>
                        <a:t>All the data you write, is put at the end of the file. It does not call </a:t>
                      </a:r>
                      <a:r>
                        <a:rPr kumimoji="0" lang="en-US" altLang="zh-CN" sz="2000" b="0" i="0" u="none" strike="noStrike" cap="none" normalizeH="0" baseline="0" err="1">
                          <a:ln>
                            <a:noFill/>
                          </a:ln>
                          <a:solidFill>
                            <a:srgbClr val="000000"/>
                          </a:solidFill>
                          <a:effectLst/>
                          <a:latin typeface="Arial" charset="0"/>
                          <a:ea typeface="宋体" pitchFamily="2" charset="-122"/>
                          <a:cs typeface="Courier New" pitchFamily="49" charset="0"/>
                        </a:rPr>
                        <a:t>ios</a:t>
                      </a:r>
                      <a:r>
                        <a:rPr kumimoji="0" lang="en-US" altLang="zh-CN" sz="2000" b="0" i="0" u="none" strike="noStrike" cap="none" normalizeH="0" baseline="0">
                          <a:ln>
                            <a:noFill/>
                          </a:ln>
                          <a:solidFill>
                            <a:srgbClr val="000000"/>
                          </a:solidFill>
                          <a:effectLst/>
                          <a:latin typeface="Arial" charset="0"/>
                          <a:ea typeface="宋体" pitchFamily="2" charset="-122"/>
                          <a:cs typeface="Courier New" pitchFamily="49" charset="0"/>
                        </a:rPr>
                        <a:t>::out</a:t>
                      </a:r>
                      <a:endParaRPr kumimoji="0" lang="en-US" altLang="zh-CN" sz="2000" b="0" i="0" u="none" strike="noStrike" cap="none" normalizeH="0" baseline="0">
                        <a:ln>
                          <a:noFill/>
                        </a:ln>
                        <a:solidFill>
                          <a:srgbClr val="000000"/>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4"/>
                  </a:ext>
                </a:extLst>
              </a:tr>
              <a:tr h="7009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pitchFamily="2" charset="-122"/>
                          <a:cs typeface="Courier New" pitchFamily="49" charset="0"/>
                        </a:rPr>
                        <a:t>ios::trunc</a:t>
                      </a:r>
                      <a:endParaRPr kumimoji="0" lang="en-US" altLang="zh-CN" sz="2000" b="0" i="0" u="none" strike="noStrike" cap="none" normalizeH="0" baseline="0">
                        <a:ln>
                          <a:noFill/>
                        </a:ln>
                        <a:solidFill>
                          <a:schemeClr val="tx1"/>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pitchFamily="2" charset="-122"/>
                          <a:cs typeface="Courier New" pitchFamily="49" charset="0"/>
                        </a:rPr>
                        <a:t>Deletes all previous content in the file. (empties the file)</a:t>
                      </a:r>
                      <a:endParaRPr kumimoji="0" lang="en-US" altLang="zh-CN" sz="2000" b="0" i="0" u="none" strike="noStrike" cap="none" normalizeH="0" baseline="0">
                        <a:ln>
                          <a:noFill/>
                        </a:ln>
                        <a:solidFill>
                          <a:schemeClr val="tx1"/>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09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宋体" pitchFamily="2" charset="-122"/>
                          <a:cs typeface="Courier New" pitchFamily="49" charset="0"/>
                        </a:rPr>
                        <a:t>ios::nocreate</a:t>
                      </a:r>
                      <a:endParaRPr kumimoji="0" lang="en-US" altLang="zh-CN" sz="2000" b="0" i="0" u="none" strike="noStrike" cap="none" normalizeH="0" baseline="0">
                        <a:ln>
                          <a:noFill/>
                        </a:ln>
                        <a:solidFill>
                          <a:srgbClr val="000000"/>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宋体" pitchFamily="2" charset="-122"/>
                          <a:cs typeface="Courier New" pitchFamily="49" charset="0"/>
                        </a:rPr>
                        <a:t>If the file does not exists, opening it with the open() function gets impossible.</a:t>
                      </a:r>
                      <a:endParaRPr kumimoji="0" lang="en-US" altLang="zh-CN" sz="2000" b="0" i="0" u="none" strike="noStrike" cap="none" normalizeH="0" baseline="0">
                        <a:ln>
                          <a:noFill/>
                        </a:ln>
                        <a:solidFill>
                          <a:srgbClr val="000000"/>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6"/>
                  </a:ext>
                </a:extLst>
              </a:tr>
              <a:tr h="7009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pitchFamily="2" charset="-122"/>
                          <a:cs typeface="Courier New" pitchFamily="49" charset="0"/>
                        </a:rPr>
                        <a:t>ios::noreplace</a:t>
                      </a:r>
                      <a:endParaRPr kumimoji="0" lang="en-US" altLang="zh-CN" sz="2000" b="0" i="0" u="none" strike="noStrike" cap="none" normalizeH="0" baseline="0">
                        <a:ln>
                          <a:noFill/>
                        </a:ln>
                        <a:solidFill>
                          <a:schemeClr val="tx1"/>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pitchFamily="2" charset="-122"/>
                          <a:cs typeface="Courier New" pitchFamily="49" charset="0"/>
                        </a:rPr>
                        <a:t>If the file exists, trying to open it with the open() function, returns an error.</a:t>
                      </a:r>
                      <a:endParaRPr kumimoji="0" lang="en-US" altLang="zh-CN" sz="2000" b="0" i="0" u="none" strike="noStrike" cap="none" normalizeH="0" baseline="0">
                        <a:ln>
                          <a:noFill/>
                        </a:ln>
                        <a:solidFill>
                          <a:schemeClr val="tx1"/>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1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err="1">
                          <a:ln>
                            <a:noFill/>
                          </a:ln>
                          <a:solidFill>
                            <a:srgbClr val="000000"/>
                          </a:solidFill>
                          <a:effectLst/>
                          <a:latin typeface="Arial" charset="0"/>
                          <a:ea typeface="宋体" pitchFamily="2" charset="-122"/>
                          <a:cs typeface="Courier New" pitchFamily="49" charset="0"/>
                        </a:rPr>
                        <a:t>ios</a:t>
                      </a:r>
                      <a:r>
                        <a:rPr kumimoji="0" lang="en-US" altLang="zh-CN" sz="2000" b="0" i="0" u="none" strike="noStrike" cap="none" normalizeH="0" baseline="0">
                          <a:ln>
                            <a:noFill/>
                          </a:ln>
                          <a:solidFill>
                            <a:srgbClr val="000000"/>
                          </a:solidFill>
                          <a:effectLst/>
                          <a:latin typeface="Arial" charset="0"/>
                          <a:ea typeface="宋体" pitchFamily="2" charset="-122"/>
                          <a:cs typeface="Courier New" pitchFamily="49" charset="0"/>
                        </a:rPr>
                        <a:t>::binary</a:t>
                      </a:r>
                      <a:endParaRPr kumimoji="0" lang="en-US" altLang="zh-CN" sz="2000" b="0" i="0" u="none" strike="noStrike" cap="none" normalizeH="0" baseline="0">
                        <a:ln>
                          <a:noFill/>
                        </a:ln>
                        <a:solidFill>
                          <a:srgbClr val="000000"/>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宋体" pitchFamily="2" charset="-122"/>
                          <a:cs typeface="Courier New" pitchFamily="49" charset="0"/>
                        </a:rPr>
                        <a:t>Opens the file in binary mode.</a:t>
                      </a:r>
                      <a:endParaRPr kumimoji="0" lang="en-US" altLang="zh-CN" sz="2000" b="0" i="0" u="none" strike="noStrike" cap="none" normalizeH="0" baseline="0">
                        <a:ln>
                          <a:noFill/>
                        </a:ln>
                        <a:solidFill>
                          <a:schemeClr val="tx1"/>
                        </a:solidFill>
                        <a:effectLst/>
                        <a:latin typeface="Arial" charset="0"/>
                        <a:ea typeface="宋体"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5FF88810-BA02-C7E7-04E0-704C84083DEA}"/>
              </a:ext>
            </a:extLst>
          </p:cNvPr>
          <p:cNvSpPr>
            <a:spLocks noGrp="1"/>
          </p:cNvSpPr>
          <p:nvPr>
            <p:ph type="sldNum" sz="quarter" idx="12"/>
          </p:nvPr>
        </p:nvSpPr>
        <p:spPr/>
        <p:txBody>
          <a:bodyPr/>
          <a:lstStyle/>
          <a:p>
            <a:pPr>
              <a:defRPr/>
            </a:pPr>
            <a:fld id="{3BCD043E-18EE-4329-B170-C1986EF343FC}" type="slidenum">
              <a:rPr lang="en-US" smtClean="0"/>
              <a:pPr>
                <a:defRPr/>
              </a:pPr>
              <a:t>140</a:t>
            </a:fld>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CN">
                <a:solidFill>
                  <a:schemeClr val="accent1"/>
                </a:solidFill>
              </a:rPr>
              <a:t>File Open Mode</a:t>
            </a:r>
          </a:p>
        </p:txBody>
      </p:sp>
      <p:sp>
        <p:nvSpPr>
          <p:cNvPr id="3" name="Content Placeholder 2">
            <a:extLst>
              <a:ext uri="{FF2B5EF4-FFF2-40B4-BE49-F238E27FC236}">
                <a16:creationId xmlns:a16="http://schemas.microsoft.com/office/drawing/2014/main" id="{2A770244-D7BA-8EFA-CE8C-19430A7033E2}"/>
              </a:ext>
            </a:extLst>
          </p:cNvPr>
          <p:cNvSpPr>
            <a:spLocks noGrp="1"/>
          </p:cNvSpPr>
          <p:nvPr>
            <p:ph idx="1"/>
          </p:nvPr>
        </p:nvSpPr>
        <p:spPr/>
        <p:txBody>
          <a:bodyPr/>
          <a:lstStyle/>
          <a:p>
            <a:endParaRPr lang="en-US"/>
          </a:p>
        </p:txBody>
      </p:sp>
      <p:sp>
        <p:nvSpPr>
          <p:cNvPr id="27651" name="Rectangle 4"/>
          <p:cNvSpPr>
            <a:spLocks noChangeArrowheads="1"/>
          </p:cNvSpPr>
          <p:nvPr/>
        </p:nvSpPr>
        <p:spPr bwMode="auto">
          <a:xfrm>
            <a:off x="971550" y="1467357"/>
            <a:ext cx="698139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a:solidFill>
                  <a:srgbClr val="0000FF"/>
                </a:solidFill>
                <a:latin typeface="Consolas"/>
              </a:rPr>
              <a:t>#include</a:t>
            </a:r>
            <a:r>
              <a:rPr lang="en-US" sz="2400">
                <a:solidFill>
                  <a:prstClr val="black"/>
                </a:solidFill>
                <a:latin typeface="Consolas"/>
              </a:rPr>
              <a:t> </a:t>
            </a:r>
            <a:r>
              <a:rPr lang="en-US" sz="2400">
                <a:solidFill>
                  <a:srgbClr val="A31515"/>
                </a:solidFill>
                <a:latin typeface="Consolas"/>
              </a:rPr>
              <a:t>&lt;</a:t>
            </a:r>
            <a:r>
              <a:rPr lang="en-US" sz="2400" err="1">
                <a:solidFill>
                  <a:srgbClr val="A31515"/>
                </a:solidFill>
                <a:latin typeface="Consolas"/>
              </a:rPr>
              <a:t>fstream</a:t>
            </a:r>
            <a:r>
              <a:rPr lang="en-US" sz="2400">
                <a:solidFill>
                  <a:srgbClr val="A31515"/>
                </a:solidFill>
                <a:latin typeface="Consolas"/>
              </a:rPr>
              <a:t>&gt;</a:t>
            </a:r>
            <a:endParaRPr lang="en-US" sz="2400">
              <a:solidFill>
                <a:prstClr val="black"/>
              </a:solidFill>
              <a:latin typeface="Consolas"/>
            </a:endParaRPr>
          </a:p>
          <a:p>
            <a:r>
              <a:rPr lang="en-US" sz="2400" err="1">
                <a:solidFill>
                  <a:srgbClr val="0000FF"/>
                </a:solidFill>
                <a:latin typeface="Consolas"/>
              </a:rPr>
              <a:t>int</a:t>
            </a:r>
            <a:r>
              <a:rPr lang="en-US" sz="2400">
                <a:solidFill>
                  <a:prstClr val="black"/>
                </a:solidFill>
                <a:latin typeface="Consolas"/>
              </a:rPr>
              <a:t> main(</a:t>
            </a:r>
            <a:r>
              <a:rPr lang="en-US" sz="2400">
                <a:solidFill>
                  <a:srgbClr val="0000FF"/>
                </a:solidFill>
                <a:latin typeface="Consolas"/>
              </a:rPr>
              <a:t>void</a:t>
            </a:r>
            <a:r>
              <a:rPr lang="en-US" sz="2400">
                <a:solidFill>
                  <a:prstClr val="black"/>
                </a:solidFill>
                <a:latin typeface="Consolas"/>
              </a:rPr>
              <a:t>)</a:t>
            </a:r>
          </a:p>
          <a:p>
            <a:r>
              <a:rPr lang="en-US" sz="2400">
                <a:solidFill>
                  <a:prstClr val="black"/>
                </a:solidFill>
                <a:latin typeface="Consolas"/>
              </a:rPr>
              <a:t>{</a:t>
            </a:r>
          </a:p>
          <a:p>
            <a:r>
              <a:rPr lang="en-US" sz="2400" err="1">
                <a:solidFill>
                  <a:prstClr val="black"/>
                </a:solidFill>
                <a:latin typeface="Consolas"/>
              </a:rPr>
              <a:t>ofstream</a:t>
            </a:r>
            <a:r>
              <a:rPr lang="en-US" sz="2400">
                <a:solidFill>
                  <a:prstClr val="black"/>
                </a:solidFill>
                <a:latin typeface="Consolas"/>
              </a:rPr>
              <a:t> </a:t>
            </a:r>
            <a:r>
              <a:rPr lang="en-US" sz="2400" err="1">
                <a:solidFill>
                  <a:prstClr val="black"/>
                </a:solidFill>
                <a:latin typeface="Consolas"/>
              </a:rPr>
              <a:t>outFile</a:t>
            </a:r>
            <a:r>
              <a:rPr lang="en-US" sz="2400">
                <a:solidFill>
                  <a:prstClr val="black"/>
                </a:solidFill>
                <a:latin typeface="Consolas"/>
              </a:rPr>
              <a:t>(</a:t>
            </a:r>
            <a:r>
              <a:rPr lang="en-US" sz="2400">
                <a:solidFill>
                  <a:srgbClr val="A31515"/>
                </a:solidFill>
                <a:latin typeface="Consolas"/>
              </a:rPr>
              <a:t>"file1.txt"</a:t>
            </a:r>
            <a:r>
              <a:rPr lang="en-US" sz="2400">
                <a:solidFill>
                  <a:prstClr val="black"/>
                </a:solidFill>
                <a:latin typeface="Consolas"/>
              </a:rPr>
              <a:t>, </a:t>
            </a:r>
            <a:r>
              <a:rPr lang="en-US" sz="2400" err="1">
                <a:solidFill>
                  <a:prstClr val="black"/>
                </a:solidFill>
                <a:latin typeface="Consolas"/>
              </a:rPr>
              <a:t>ios</a:t>
            </a:r>
            <a:r>
              <a:rPr lang="en-US" sz="2400">
                <a:solidFill>
                  <a:prstClr val="black"/>
                </a:solidFill>
                <a:latin typeface="Consolas"/>
              </a:rPr>
              <a:t>::out);</a:t>
            </a:r>
          </a:p>
          <a:p>
            <a:r>
              <a:rPr lang="en-US" sz="2400" err="1">
                <a:solidFill>
                  <a:prstClr val="black"/>
                </a:solidFill>
                <a:latin typeface="Consolas"/>
              </a:rPr>
              <a:t>outFile</a:t>
            </a:r>
            <a:r>
              <a:rPr lang="en-US" sz="2400">
                <a:solidFill>
                  <a:prstClr val="black"/>
                </a:solidFill>
                <a:latin typeface="Consolas"/>
              </a:rPr>
              <a:t> &lt;&lt; </a:t>
            </a:r>
            <a:r>
              <a:rPr lang="en-US" sz="2400">
                <a:solidFill>
                  <a:srgbClr val="A31515"/>
                </a:solidFill>
                <a:latin typeface="Consolas"/>
              </a:rPr>
              <a:t>"That's new!\n"</a:t>
            </a:r>
            <a:r>
              <a:rPr lang="en-US" sz="2400">
                <a:solidFill>
                  <a:prstClr val="black"/>
                </a:solidFill>
                <a:latin typeface="Consolas"/>
              </a:rPr>
              <a:t>;</a:t>
            </a:r>
          </a:p>
          <a:p>
            <a:r>
              <a:rPr lang="en-US" sz="2400" err="1">
                <a:solidFill>
                  <a:prstClr val="black"/>
                </a:solidFill>
                <a:latin typeface="Consolas"/>
              </a:rPr>
              <a:t>outFile.close</a:t>
            </a:r>
            <a:r>
              <a:rPr lang="en-US" sz="2400">
                <a:solidFill>
                  <a:prstClr val="black"/>
                </a:solidFill>
                <a:latin typeface="Consolas"/>
              </a:rPr>
              <a:t>();</a:t>
            </a:r>
          </a:p>
          <a:p>
            <a:r>
              <a:rPr lang="en-US" sz="2400">
                <a:solidFill>
                  <a:prstClr val="black"/>
                </a:solidFill>
                <a:latin typeface="Consolas"/>
              </a:rPr>
              <a:t>        Return 0;</a:t>
            </a:r>
          </a:p>
          <a:p>
            <a:r>
              <a:rPr lang="en-US" sz="2400">
                <a:solidFill>
                  <a:prstClr val="black"/>
                </a:solidFill>
                <a:latin typeface="Consolas"/>
              </a:rPr>
              <a:t>}</a:t>
            </a:r>
          </a:p>
        </p:txBody>
      </p:sp>
      <p:sp>
        <p:nvSpPr>
          <p:cNvPr id="27652" name="Rectangle 5"/>
          <p:cNvSpPr>
            <a:spLocks noChangeArrowheads="1"/>
          </p:cNvSpPr>
          <p:nvPr/>
        </p:nvSpPr>
        <p:spPr bwMode="auto">
          <a:xfrm>
            <a:off x="684213" y="4868863"/>
            <a:ext cx="7848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000"/>
              <a:t>If you want to set more than one open mode, just use the </a:t>
            </a:r>
            <a:r>
              <a:rPr lang="en-US" altLang="zh-CN" sz="2000" b="1"/>
              <a:t>OR</a:t>
            </a:r>
            <a:r>
              <a:rPr lang="en-US" altLang="zh-CN" sz="2000"/>
              <a:t> operator- </a:t>
            </a:r>
            <a:r>
              <a:rPr lang="en-US" altLang="zh-CN" sz="2000" b="1"/>
              <a:t>|</a:t>
            </a:r>
            <a:r>
              <a:rPr lang="en-US" altLang="zh-CN" sz="2000"/>
              <a:t>. This way:</a:t>
            </a:r>
          </a:p>
          <a:p>
            <a:r>
              <a:rPr lang="en-US" altLang="zh-CN" sz="2000"/>
              <a:t>                 </a:t>
            </a:r>
          </a:p>
          <a:p>
            <a:r>
              <a:rPr lang="en-US" altLang="zh-CN" sz="2000"/>
              <a:t>                    </a:t>
            </a:r>
            <a:r>
              <a:rPr lang="en-US" altLang="zh-CN" sz="2000" err="1"/>
              <a:t>ios</a:t>
            </a:r>
            <a:r>
              <a:rPr lang="en-US" altLang="zh-CN" sz="2000"/>
              <a:t>::ate | </a:t>
            </a:r>
            <a:r>
              <a:rPr lang="en-US" altLang="zh-CN" sz="2000" err="1"/>
              <a:t>ios</a:t>
            </a:r>
            <a:r>
              <a:rPr lang="en-US" altLang="zh-CN" sz="2000"/>
              <a:t>::binary</a:t>
            </a:r>
          </a:p>
        </p:txBody>
      </p:sp>
      <p:sp>
        <p:nvSpPr>
          <p:cNvPr id="4" name="Slide Number Placeholder 3">
            <a:extLst>
              <a:ext uri="{FF2B5EF4-FFF2-40B4-BE49-F238E27FC236}">
                <a16:creationId xmlns:a16="http://schemas.microsoft.com/office/drawing/2014/main" id="{BCACFB81-7D98-D73F-4A03-ED8D026D2921}"/>
              </a:ext>
            </a:extLst>
          </p:cNvPr>
          <p:cNvSpPr>
            <a:spLocks noGrp="1"/>
          </p:cNvSpPr>
          <p:nvPr>
            <p:ph type="sldNum" sz="quarter" idx="12"/>
          </p:nvPr>
        </p:nvSpPr>
        <p:spPr/>
        <p:txBody>
          <a:bodyPr/>
          <a:lstStyle/>
          <a:p>
            <a:pPr>
              <a:defRPr/>
            </a:pPr>
            <a:fld id="{3BCD043E-18EE-4329-B170-C1986EF343FC}" type="slidenum">
              <a:rPr lang="en-US" smtClean="0"/>
              <a:pPr>
                <a:defRPr/>
              </a:pPr>
              <a:t>141</a:t>
            </a:fld>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lIns="92075" tIns="46038" rIns="92075" bIns="46038" anchor="b">
            <a:normAutofit/>
          </a:bodyPr>
          <a:lstStyle/>
          <a:p>
            <a:pPr fontAlgn="auto">
              <a:spcAft>
                <a:spcPts val="0"/>
              </a:spcAft>
              <a:defRPr/>
            </a:pPr>
            <a:r>
              <a:rPr lang="en-US" altLang="zh-CN">
                <a:solidFill>
                  <a:schemeClr val="accent1"/>
                </a:solidFill>
                <a:cs typeface="+mj-cs"/>
              </a:rPr>
              <a:t>Summary of Input File-Related Functions </a:t>
            </a:r>
          </a:p>
        </p:txBody>
      </p:sp>
      <p:sp>
        <p:nvSpPr>
          <p:cNvPr id="33795" name="Rectangle 3"/>
          <p:cNvSpPr>
            <a:spLocks noGrp="1" noChangeArrowheads="1"/>
          </p:cNvSpPr>
          <p:nvPr>
            <p:ph idx="1"/>
          </p:nvPr>
        </p:nvSpPr>
        <p:spPr/>
        <p:txBody>
          <a:bodyPr lIns="92075" tIns="46038" rIns="92075" bIns="46038"/>
          <a:lstStyle/>
          <a:p>
            <a:pPr>
              <a:lnSpc>
                <a:spcPct val="90000"/>
              </a:lnSpc>
              <a:buFont typeface="Wingdings" pitchFamily="2" charset="2"/>
              <a:buNone/>
            </a:pPr>
            <a:r>
              <a:rPr lang="en-US" altLang="zh-CN" sz="2000" b="1">
                <a:solidFill>
                  <a:schemeClr val="accent2">
                    <a:lumMod val="75000"/>
                  </a:schemeClr>
                </a:solidFill>
                <a:latin typeface="Courier New" pitchFamily="49" charset="0"/>
              </a:rPr>
              <a:t>#include </a:t>
            </a:r>
            <a:r>
              <a:rPr lang="en-US" altLang="zh-CN" sz="2000" b="1">
                <a:latin typeface="Courier New" pitchFamily="49" charset="0"/>
              </a:rPr>
              <a:t>&lt;</a:t>
            </a:r>
            <a:r>
              <a:rPr lang="en-US" altLang="zh-CN" sz="2000" b="1" err="1">
                <a:latin typeface="Courier New" pitchFamily="49" charset="0"/>
              </a:rPr>
              <a:t>fstream</a:t>
            </a:r>
            <a:r>
              <a:rPr lang="en-US" altLang="zh-CN" sz="2000" b="1">
                <a:latin typeface="Courier New" pitchFamily="49" charset="0"/>
              </a:rPr>
              <a:t>&gt;</a:t>
            </a:r>
          </a:p>
          <a:p>
            <a:pPr>
              <a:lnSpc>
                <a:spcPct val="90000"/>
              </a:lnSpc>
              <a:buFont typeface="Wingdings" pitchFamily="2" charset="2"/>
              <a:buNone/>
            </a:pPr>
            <a:r>
              <a:rPr lang="en-US" altLang="zh-CN" sz="2000" b="1" err="1">
                <a:solidFill>
                  <a:schemeClr val="accent2">
                    <a:lumMod val="75000"/>
                  </a:schemeClr>
                </a:solidFill>
                <a:latin typeface="Courier New" pitchFamily="49" charset="0"/>
              </a:rPr>
              <a:t>ifstream</a:t>
            </a:r>
            <a:r>
              <a:rPr lang="en-US" altLang="zh-CN" sz="2000" b="1">
                <a:latin typeface="Courier New" pitchFamily="49" charset="0"/>
              </a:rPr>
              <a:t> </a:t>
            </a:r>
            <a:r>
              <a:rPr lang="en-US" altLang="zh-CN" sz="2000" b="1" err="1">
                <a:latin typeface="Courier New" pitchFamily="49" charset="0"/>
              </a:rPr>
              <a:t>fsIn</a:t>
            </a:r>
            <a:r>
              <a:rPr lang="en-US" altLang="zh-CN" sz="2000" b="1">
                <a:latin typeface="Courier New" pitchFamily="49" charset="0"/>
              </a:rPr>
              <a:t>;</a:t>
            </a:r>
          </a:p>
          <a:p>
            <a:pPr>
              <a:lnSpc>
                <a:spcPct val="90000"/>
              </a:lnSpc>
            </a:pPr>
            <a:r>
              <a:rPr lang="en-US" altLang="zh-CN" sz="2000" b="1" err="1">
                <a:latin typeface="Courier New" pitchFamily="49" charset="0"/>
              </a:rPr>
              <a:t>fsIn.open</a:t>
            </a:r>
            <a:r>
              <a:rPr lang="en-US" altLang="zh-CN" sz="2000" b="1">
                <a:latin typeface="Courier New" pitchFamily="49" charset="0"/>
              </a:rPr>
              <a:t>(</a:t>
            </a:r>
            <a:r>
              <a:rPr lang="en-US" altLang="zh-CN" sz="2000" b="1" err="1">
                <a:solidFill>
                  <a:srgbClr val="A2C1FE"/>
                </a:solidFill>
                <a:latin typeface="Courier New" pitchFamily="49" charset="0"/>
              </a:rPr>
              <a:t>const</a:t>
            </a:r>
            <a:r>
              <a:rPr lang="en-US" altLang="zh-CN" sz="2000" b="1">
                <a:latin typeface="Courier New" pitchFamily="49" charset="0"/>
              </a:rPr>
              <a:t> </a:t>
            </a:r>
            <a:r>
              <a:rPr lang="en-US" altLang="zh-CN" sz="2000" b="1">
                <a:solidFill>
                  <a:srgbClr val="A2C1FE"/>
                </a:solidFill>
                <a:latin typeface="Courier New" pitchFamily="49" charset="0"/>
              </a:rPr>
              <a:t>char</a:t>
            </a:r>
            <a:r>
              <a:rPr lang="en-US" altLang="zh-CN" sz="2000" b="1">
                <a:latin typeface="Courier New" pitchFamily="49" charset="0"/>
              </a:rPr>
              <a:t>[] </a:t>
            </a:r>
            <a:r>
              <a:rPr lang="en-US" altLang="zh-CN" sz="2000" b="1" err="1">
                <a:latin typeface="Courier New" pitchFamily="49" charset="0"/>
              </a:rPr>
              <a:t>fname</a:t>
            </a:r>
            <a:r>
              <a:rPr lang="en-US" altLang="zh-CN" sz="2000" b="1">
                <a:latin typeface="Courier New" pitchFamily="49" charset="0"/>
              </a:rPr>
              <a:t>)</a:t>
            </a:r>
          </a:p>
          <a:p>
            <a:pPr lvl="1">
              <a:lnSpc>
                <a:spcPct val="90000"/>
              </a:lnSpc>
            </a:pPr>
            <a:r>
              <a:rPr lang="en-US" altLang="zh-CN" sz="2000"/>
              <a:t>connects stream</a:t>
            </a:r>
            <a:r>
              <a:rPr lang="en-US" altLang="zh-CN" sz="2000">
                <a:latin typeface="Times New Roman" pitchFamily="18" charset="0"/>
              </a:rPr>
              <a:t> </a:t>
            </a:r>
            <a:r>
              <a:rPr lang="en-US" altLang="zh-CN" sz="2000" b="1" err="1">
                <a:latin typeface="Courier New" pitchFamily="49" charset="0"/>
              </a:rPr>
              <a:t>fsIn</a:t>
            </a:r>
            <a:r>
              <a:rPr lang="en-US" altLang="zh-CN" sz="2000">
                <a:latin typeface="Times New Roman" pitchFamily="18" charset="0"/>
              </a:rPr>
              <a:t> </a:t>
            </a:r>
            <a:r>
              <a:rPr lang="en-US" altLang="zh-CN" sz="2000"/>
              <a:t>to the external file</a:t>
            </a:r>
            <a:r>
              <a:rPr lang="en-US" altLang="zh-CN" sz="2000">
                <a:latin typeface="Times New Roman" pitchFamily="18" charset="0"/>
              </a:rPr>
              <a:t> </a:t>
            </a:r>
            <a:r>
              <a:rPr lang="en-US" altLang="zh-CN" sz="2000" b="1" i="1" err="1">
                <a:latin typeface="Courier New" pitchFamily="49" charset="0"/>
              </a:rPr>
              <a:t>fname</a:t>
            </a:r>
            <a:r>
              <a:rPr lang="en-US" altLang="zh-CN" sz="2000" b="1" i="1">
                <a:latin typeface="Courier New" pitchFamily="49" charset="0"/>
              </a:rPr>
              <a:t>.</a:t>
            </a:r>
            <a:endParaRPr lang="en-US" altLang="zh-CN" sz="2000" b="1">
              <a:latin typeface="Courier New" pitchFamily="49" charset="0"/>
            </a:endParaRPr>
          </a:p>
          <a:p>
            <a:pPr>
              <a:lnSpc>
                <a:spcPct val="90000"/>
              </a:lnSpc>
            </a:pPr>
            <a:r>
              <a:rPr lang="en-US" altLang="zh-CN" sz="2000" b="1" err="1">
                <a:latin typeface="Courier New" pitchFamily="49" charset="0"/>
              </a:rPr>
              <a:t>fsIn.get</a:t>
            </a:r>
            <a:r>
              <a:rPr lang="en-US" altLang="zh-CN" sz="2000" b="1">
                <a:latin typeface="Courier New" pitchFamily="49" charset="0"/>
              </a:rPr>
              <a:t>(</a:t>
            </a:r>
            <a:r>
              <a:rPr lang="en-US" altLang="zh-CN" sz="2000" b="1">
                <a:solidFill>
                  <a:srgbClr val="A2C1FE"/>
                </a:solidFill>
                <a:latin typeface="Courier New" pitchFamily="49" charset="0"/>
              </a:rPr>
              <a:t>char</a:t>
            </a:r>
            <a:r>
              <a:rPr lang="en-US" altLang="zh-CN" sz="2000" b="1">
                <a:latin typeface="Courier New" pitchFamily="49" charset="0"/>
              </a:rPr>
              <a:t>&amp; c)</a:t>
            </a:r>
          </a:p>
          <a:p>
            <a:pPr lvl="1">
              <a:lnSpc>
                <a:spcPct val="90000"/>
              </a:lnSpc>
            </a:pPr>
            <a:r>
              <a:rPr lang="en-US" altLang="zh-CN" sz="2000"/>
              <a:t>extracts next character from the input stream </a:t>
            </a:r>
            <a:r>
              <a:rPr lang="en-US" altLang="zh-CN" sz="2000" b="1" err="1">
                <a:latin typeface="Courier New" pitchFamily="49" charset="0"/>
              </a:rPr>
              <a:t>fsIn</a:t>
            </a:r>
            <a:r>
              <a:rPr lang="en-US" altLang="zh-CN" sz="2000"/>
              <a:t> and places it in the character variable </a:t>
            </a:r>
            <a:r>
              <a:rPr lang="en-US" altLang="zh-CN" sz="2000" b="1" i="1">
                <a:latin typeface="Courier New" pitchFamily="49" charset="0"/>
              </a:rPr>
              <a:t>c.</a:t>
            </a:r>
            <a:endParaRPr lang="en-US" altLang="zh-CN" sz="2000" b="1">
              <a:latin typeface="Courier New" pitchFamily="49" charset="0"/>
            </a:endParaRPr>
          </a:p>
          <a:p>
            <a:pPr>
              <a:lnSpc>
                <a:spcPct val="90000"/>
              </a:lnSpc>
            </a:pPr>
            <a:r>
              <a:rPr lang="en-US" altLang="zh-CN" sz="2000" b="1" err="1">
                <a:latin typeface="Courier New" pitchFamily="49" charset="0"/>
              </a:rPr>
              <a:t>fsIn.eof</a:t>
            </a:r>
            <a:r>
              <a:rPr lang="en-US" altLang="zh-CN" sz="2000" b="1">
                <a:latin typeface="Courier New" pitchFamily="49" charset="0"/>
              </a:rPr>
              <a:t>()</a:t>
            </a:r>
          </a:p>
          <a:p>
            <a:pPr lvl="1">
              <a:lnSpc>
                <a:spcPct val="90000"/>
              </a:lnSpc>
            </a:pPr>
            <a:r>
              <a:rPr lang="en-US" altLang="zh-CN" sz="2000"/>
              <a:t>tests for the end-of-file condition.</a:t>
            </a:r>
          </a:p>
          <a:p>
            <a:pPr>
              <a:lnSpc>
                <a:spcPct val="90000"/>
              </a:lnSpc>
            </a:pPr>
            <a:r>
              <a:rPr lang="en-US" altLang="zh-CN" sz="2000" b="1" err="1">
                <a:latin typeface="Courier New" pitchFamily="49" charset="0"/>
              </a:rPr>
              <a:t>fsIn.close</a:t>
            </a:r>
            <a:r>
              <a:rPr lang="en-US" altLang="zh-CN" sz="2000" b="1">
                <a:latin typeface="Courier New" pitchFamily="49" charset="0"/>
              </a:rPr>
              <a:t>()</a:t>
            </a:r>
          </a:p>
          <a:p>
            <a:pPr lvl="1">
              <a:lnSpc>
                <a:spcPct val="90000"/>
              </a:lnSpc>
            </a:pPr>
            <a:r>
              <a:rPr lang="en-US" altLang="zh-CN" sz="2000"/>
              <a:t>disconnects the stream and associated file.</a:t>
            </a:r>
          </a:p>
          <a:p>
            <a:pPr>
              <a:lnSpc>
                <a:spcPct val="90000"/>
              </a:lnSpc>
            </a:pPr>
            <a:r>
              <a:rPr lang="en-US" altLang="zh-CN" sz="2000" b="1" err="1">
                <a:latin typeface="Courier New" pitchFamily="49" charset="0"/>
              </a:rPr>
              <a:t>fsIn</a:t>
            </a:r>
            <a:r>
              <a:rPr lang="en-US" altLang="zh-CN" sz="2000" b="1">
                <a:latin typeface="Courier New" pitchFamily="49" charset="0"/>
              </a:rPr>
              <a:t> &gt;&gt; c; </a:t>
            </a:r>
            <a:r>
              <a:rPr lang="en-US" altLang="zh-CN" sz="2000">
                <a:solidFill>
                  <a:schemeClr val="accent1">
                    <a:lumMod val="50000"/>
                  </a:schemeClr>
                </a:solidFill>
              </a:rPr>
              <a:t>//Behaves just like </a:t>
            </a:r>
            <a:r>
              <a:rPr lang="en-US" altLang="zh-CN" sz="2000" err="1">
                <a:solidFill>
                  <a:schemeClr val="accent1">
                    <a:lumMod val="50000"/>
                  </a:schemeClr>
                </a:solidFill>
              </a:rPr>
              <a:t>cin</a:t>
            </a:r>
            <a:endParaRPr lang="en-US" altLang="zh-CN" sz="2000">
              <a:solidFill>
                <a:schemeClr val="accent1">
                  <a:lumMod val="50000"/>
                </a:schemeClr>
              </a:solidFill>
            </a:endParaRPr>
          </a:p>
        </p:txBody>
      </p:sp>
      <p:sp>
        <p:nvSpPr>
          <p:cNvPr id="2" name="Slide Number Placeholder 1">
            <a:extLst>
              <a:ext uri="{FF2B5EF4-FFF2-40B4-BE49-F238E27FC236}">
                <a16:creationId xmlns:a16="http://schemas.microsoft.com/office/drawing/2014/main" id="{2EED4FF2-1F26-7FBA-E90C-6C86D2CBCEC3}"/>
              </a:ext>
            </a:extLst>
          </p:cNvPr>
          <p:cNvSpPr>
            <a:spLocks noGrp="1"/>
          </p:cNvSpPr>
          <p:nvPr>
            <p:ph type="sldNum" sz="quarter" idx="12"/>
          </p:nvPr>
        </p:nvSpPr>
        <p:spPr/>
        <p:txBody>
          <a:bodyPr/>
          <a:lstStyle/>
          <a:p>
            <a:pPr>
              <a:defRPr/>
            </a:pPr>
            <a:fld id="{3BCD043E-18EE-4329-B170-C1986EF343FC}" type="slidenum">
              <a:rPr lang="en-US" smtClean="0"/>
              <a:pPr>
                <a:defRPr/>
              </a:pPr>
              <a:t>142</a:t>
            </a:fld>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lIns="92075" tIns="46038" rIns="92075" bIns="46038" anchor="b">
            <a:normAutofit/>
          </a:bodyPr>
          <a:lstStyle/>
          <a:p>
            <a:pPr fontAlgn="auto">
              <a:spcAft>
                <a:spcPts val="0"/>
              </a:spcAft>
              <a:defRPr/>
            </a:pPr>
            <a:r>
              <a:rPr lang="en-US" altLang="zh-CN">
                <a:solidFill>
                  <a:schemeClr val="accent1"/>
                </a:solidFill>
                <a:cs typeface="+mj-cs"/>
              </a:rPr>
              <a:t>Summary of Output File-Related Functions </a:t>
            </a:r>
          </a:p>
        </p:txBody>
      </p:sp>
      <p:sp>
        <p:nvSpPr>
          <p:cNvPr id="34819" name="Rectangle 3"/>
          <p:cNvSpPr>
            <a:spLocks noGrp="1" noChangeArrowheads="1"/>
          </p:cNvSpPr>
          <p:nvPr>
            <p:ph idx="1"/>
          </p:nvPr>
        </p:nvSpPr>
        <p:spPr/>
        <p:txBody>
          <a:bodyPr lIns="92075" tIns="46038" rIns="92075" bIns="46038"/>
          <a:lstStyle/>
          <a:p>
            <a:pPr>
              <a:lnSpc>
                <a:spcPct val="90000"/>
              </a:lnSpc>
              <a:buFont typeface="Wingdings" pitchFamily="2" charset="2"/>
              <a:buNone/>
            </a:pPr>
            <a:r>
              <a:rPr lang="en-US" altLang="zh-CN" sz="2000" b="1">
                <a:solidFill>
                  <a:srgbClr val="A3AEFD"/>
                </a:solidFill>
                <a:latin typeface="Courier New" pitchFamily="49" charset="0"/>
              </a:rPr>
              <a:t>#include</a:t>
            </a:r>
            <a:r>
              <a:rPr lang="en-US" altLang="zh-CN" sz="2000" b="1">
                <a:latin typeface="Courier New" pitchFamily="49" charset="0"/>
              </a:rPr>
              <a:t> &lt;</a:t>
            </a:r>
            <a:r>
              <a:rPr lang="en-US" altLang="zh-CN" sz="2000" b="1" err="1">
                <a:latin typeface="Courier New" pitchFamily="49" charset="0"/>
              </a:rPr>
              <a:t>fstream</a:t>
            </a:r>
            <a:r>
              <a:rPr lang="en-US" altLang="zh-CN" sz="2000" b="1">
                <a:latin typeface="Courier New" pitchFamily="49" charset="0"/>
              </a:rPr>
              <a:t>&gt;</a:t>
            </a:r>
          </a:p>
          <a:p>
            <a:pPr>
              <a:lnSpc>
                <a:spcPct val="90000"/>
              </a:lnSpc>
              <a:buFont typeface="Wingdings" pitchFamily="2" charset="2"/>
              <a:buNone/>
            </a:pPr>
            <a:r>
              <a:rPr lang="en-US" altLang="zh-CN" sz="2000" b="1" err="1">
                <a:latin typeface="Courier New" pitchFamily="49" charset="0"/>
              </a:rPr>
              <a:t>ofstream</a:t>
            </a:r>
            <a:r>
              <a:rPr lang="en-US" altLang="zh-CN" sz="2000" b="1">
                <a:latin typeface="Courier New" pitchFamily="49" charset="0"/>
              </a:rPr>
              <a:t> </a:t>
            </a:r>
            <a:r>
              <a:rPr lang="en-US" altLang="zh-CN" sz="2000" b="1" err="1">
                <a:latin typeface="Courier New" pitchFamily="49" charset="0"/>
              </a:rPr>
              <a:t>fsOut</a:t>
            </a:r>
            <a:r>
              <a:rPr lang="en-US" altLang="zh-CN" sz="2000" b="1">
                <a:latin typeface="Courier New" pitchFamily="49" charset="0"/>
              </a:rPr>
              <a:t>;</a:t>
            </a:r>
          </a:p>
          <a:p>
            <a:pPr>
              <a:lnSpc>
                <a:spcPct val="90000"/>
              </a:lnSpc>
            </a:pPr>
            <a:r>
              <a:rPr lang="en-US" altLang="zh-CN" sz="2000" b="1" err="1">
                <a:latin typeface="Courier New" pitchFamily="49" charset="0"/>
              </a:rPr>
              <a:t>fsOut.open</a:t>
            </a:r>
            <a:r>
              <a:rPr lang="en-US" altLang="zh-CN" sz="2000" b="1">
                <a:latin typeface="Courier New" pitchFamily="49" charset="0"/>
              </a:rPr>
              <a:t>(</a:t>
            </a:r>
            <a:r>
              <a:rPr lang="en-US" altLang="zh-CN" sz="2000" b="1" err="1">
                <a:solidFill>
                  <a:srgbClr val="A2C1FE"/>
                </a:solidFill>
                <a:latin typeface="Courier New" pitchFamily="49" charset="0"/>
              </a:rPr>
              <a:t>const</a:t>
            </a:r>
            <a:r>
              <a:rPr lang="en-US" altLang="zh-CN" sz="2000" b="1">
                <a:latin typeface="Courier New" pitchFamily="49" charset="0"/>
              </a:rPr>
              <a:t> </a:t>
            </a:r>
            <a:r>
              <a:rPr lang="en-US" altLang="zh-CN" sz="2000" b="1">
                <a:solidFill>
                  <a:srgbClr val="A2C1FE"/>
                </a:solidFill>
                <a:latin typeface="Courier New" pitchFamily="49" charset="0"/>
              </a:rPr>
              <a:t>char</a:t>
            </a:r>
            <a:r>
              <a:rPr lang="en-US" altLang="zh-CN" sz="2000" b="1">
                <a:latin typeface="Courier New" pitchFamily="49" charset="0"/>
              </a:rPr>
              <a:t>[] </a:t>
            </a:r>
            <a:r>
              <a:rPr lang="en-US" altLang="zh-CN" sz="2000" b="1" err="1">
                <a:latin typeface="Courier New" pitchFamily="49" charset="0"/>
              </a:rPr>
              <a:t>fname</a:t>
            </a:r>
            <a:r>
              <a:rPr lang="en-US" altLang="zh-CN" sz="2000" b="1">
                <a:latin typeface="Courier New" pitchFamily="49" charset="0"/>
              </a:rPr>
              <a:t>)</a:t>
            </a:r>
          </a:p>
          <a:p>
            <a:pPr lvl="1">
              <a:lnSpc>
                <a:spcPct val="90000"/>
              </a:lnSpc>
            </a:pPr>
            <a:r>
              <a:rPr lang="en-US" altLang="zh-CN" sz="2000"/>
              <a:t>connects stream</a:t>
            </a:r>
            <a:r>
              <a:rPr lang="en-US" altLang="zh-CN" sz="2000">
                <a:latin typeface="Times New Roman" pitchFamily="18" charset="0"/>
              </a:rPr>
              <a:t> </a:t>
            </a:r>
            <a:r>
              <a:rPr lang="en-US" altLang="zh-CN" sz="2000" b="1" err="1">
                <a:latin typeface="Courier New" pitchFamily="49" charset="0"/>
              </a:rPr>
              <a:t>fsOut</a:t>
            </a:r>
            <a:r>
              <a:rPr lang="en-US" altLang="zh-CN" sz="2000">
                <a:latin typeface="Times New Roman" pitchFamily="18" charset="0"/>
              </a:rPr>
              <a:t> </a:t>
            </a:r>
            <a:r>
              <a:rPr lang="en-US" altLang="zh-CN" sz="2000"/>
              <a:t>to the external file</a:t>
            </a:r>
            <a:r>
              <a:rPr lang="en-US" altLang="zh-CN" sz="2000">
                <a:latin typeface="Times New Roman" pitchFamily="18" charset="0"/>
              </a:rPr>
              <a:t> </a:t>
            </a:r>
            <a:r>
              <a:rPr lang="en-US" altLang="zh-CN" sz="2000" b="1" i="1" err="1">
                <a:latin typeface="Courier New" pitchFamily="49" charset="0"/>
              </a:rPr>
              <a:t>fname</a:t>
            </a:r>
            <a:r>
              <a:rPr lang="en-US" altLang="zh-CN" sz="2000" b="1" i="1">
                <a:latin typeface="Courier New" pitchFamily="49" charset="0"/>
              </a:rPr>
              <a:t>.</a:t>
            </a:r>
            <a:endParaRPr lang="en-US" altLang="zh-CN" sz="2000" b="1">
              <a:latin typeface="Courier New" pitchFamily="49" charset="0"/>
            </a:endParaRPr>
          </a:p>
          <a:p>
            <a:pPr>
              <a:lnSpc>
                <a:spcPct val="90000"/>
              </a:lnSpc>
            </a:pPr>
            <a:r>
              <a:rPr lang="en-US" altLang="zh-CN" sz="2000" b="1" err="1">
                <a:latin typeface="Courier New" pitchFamily="49" charset="0"/>
              </a:rPr>
              <a:t>fsOut.put</a:t>
            </a:r>
            <a:r>
              <a:rPr lang="en-US" altLang="zh-CN" sz="2000" b="1">
                <a:latin typeface="Courier New" pitchFamily="49" charset="0"/>
              </a:rPr>
              <a:t>(</a:t>
            </a:r>
            <a:r>
              <a:rPr lang="en-US" altLang="zh-CN" sz="2000" b="1">
                <a:solidFill>
                  <a:srgbClr val="A2C1FE"/>
                </a:solidFill>
                <a:latin typeface="Courier New" pitchFamily="49" charset="0"/>
              </a:rPr>
              <a:t>char</a:t>
            </a:r>
            <a:r>
              <a:rPr lang="en-US" altLang="zh-CN" sz="2000" b="1">
                <a:latin typeface="Courier New" pitchFamily="49" charset="0"/>
              </a:rPr>
              <a:t> c)</a:t>
            </a:r>
          </a:p>
          <a:p>
            <a:pPr lvl="1">
              <a:lnSpc>
                <a:spcPct val="90000"/>
              </a:lnSpc>
            </a:pPr>
            <a:r>
              <a:rPr lang="en-US" altLang="zh-CN" sz="2000"/>
              <a:t>inserts character </a:t>
            </a:r>
            <a:r>
              <a:rPr lang="en-US" altLang="zh-CN" sz="2000" b="1" i="1">
                <a:latin typeface="Courier New" pitchFamily="49" charset="0"/>
              </a:rPr>
              <a:t>c</a:t>
            </a:r>
            <a:r>
              <a:rPr lang="en-US" altLang="zh-CN" sz="2000"/>
              <a:t>  to the output stream </a:t>
            </a:r>
            <a:r>
              <a:rPr lang="en-US" altLang="zh-CN" sz="2000" b="1" err="1">
                <a:latin typeface="Courier New" pitchFamily="49" charset="0"/>
              </a:rPr>
              <a:t>fsOut</a:t>
            </a:r>
            <a:r>
              <a:rPr lang="en-US" altLang="zh-CN" sz="2000" b="1" i="1">
                <a:latin typeface="Courier New" pitchFamily="49" charset="0"/>
              </a:rPr>
              <a:t>.</a:t>
            </a:r>
            <a:endParaRPr lang="en-US" altLang="zh-CN" sz="2000" b="1">
              <a:latin typeface="Courier New" pitchFamily="49" charset="0"/>
            </a:endParaRPr>
          </a:p>
          <a:p>
            <a:pPr>
              <a:lnSpc>
                <a:spcPct val="90000"/>
              </a:lnSpc>
            </a:pPr>
            <a:r>
              <a:rPr lang="en-US" altLang="zh-CN" sz="2000" b="1" err="1">
                <a:latin typeface="Courier New" pitchFamily="49" charset="0"/>
              </a:rPr>
              <a:t>fsOut.eof</a:t>
            </a:r>
            <a:r>
              <a:rPr lang="en-US" altLang="zh-CN" sz="2000" b="1">
                <a:latin typeface="Courier New" pitchFamily="49" charset="0"/>
              </a:rPr>
              <a:t>()</a:t>
            </a:r>
          </a:p>
          <a:p>
            <a:pPr lvl="1">
              <a:lnSpc>
                <a:spcPct val="90000"/>
              </a:lnSpc>
            </a:pPr>
            <a:r>
              <a:rPr lang="en-US" altLang="zh-CN" sz="2000"/>
              <a:t>tests for the end-of-file condition.</a:t>
            </a:r>
          </a:p>
          <a:p>
            <a:pPr>
              <a:lnSpc>
                <a:spcPct val="90000"/>
              </a:lnSpc>
            </a:pPr>
            <a:r>
              <a:rPr lang="en-US" altLang="zh-CN" sz="2000" b="1" err="1">
                <a:latin typeface="Courier New" pitchFamily="49" charset="0"/>
              </a:rPr>
              <a:t>fsOut.close</a:t>
            </a:r>
            <a:r>
              <a:rPr lang="en-US" altLang="zh-CN" sz="2000" b="1">
                <a:latin typeface="Courier New" pitchFamily="49" charset="0"/>
              </a:rPr>
              <a:t>()</a:t>
            </a:r>
          </a:p>
          <a:p>
            <a:pPr lvl="1">
              <a:lnSpc>
                <a:spcPct val="90000"/>
              </a:lnSpc>
            </a:pPr>
            <a:r>
              <a:rPr lang="en-US" altLang="zh-CN" sz="2000"/>
              <a:t>disconnects the stream and associated file.</a:t>
            </a:r>
          </a:p>
          <a:p>
            <a:pPr>
              <a:lnSpc>
                <a:spcPct val="90000"/>
              </a:lnSpc>
            </a:pPr>
            <a:r>
              <a:rPr lang="en-US" altLang="zh-CN" sz="2000" b="1" err="1">
                <a:latin typeface="Courier New" pitchFamily="49" charset="0"/>
              </a:rPr>
              <a:t>fsOut</a:t>
            </a:r>
            <a:r>
              <a:rPr lang="en-US" altLang="zh-CN" sz="2000" b="1">
                <a:latin typeface="Courier New" pitchFamily="49" charset="0"/>
              </a:rPr>
              <a:t> &lt;&lt; c;</a:t>
            </a:r>
            <a:r>
              <a:rPr lang="en-US" altLang="zh-CN" sz="2000"/>
              <a:t>      </a:t>
            </a:r>
            <a:r>
              <a:rPr lang="en-US" altLang="zh-CN" sz="2000">
                <a:solidFill>
                  <a:srgbClr val="FF0000"/>
                </a:solidFill>
              </a:rPr>
              <a:t>//Behaves just like </a:t>
            </a:r>
            <a:r>
              <a:rPr lang="en-US" altLang="zh-CN" sz="2000" err="1">
                <a:solidFill>
                  <a:srgbClr val="FF0000"/>
                </a:solidFill>
              </a:rPr>
              <a:t>cout</a:t>
            </a:r>
            <a:endParaRPr lang="en-US" altLang="zh-CN" sz="2000">
              <a:solidFill>
                <a:srgbClr val="FF0000"/>
              </a:solidFill>
            </a:endParaRPr>
          </a:p>
          <a:p>
            <a:pPr>
              <a:lnSpc>
                <a:spcPct val="90000"/>
              </a:lnSpc>
            </a:pPr>
            <a:endParaRPr lang="en-US" altLang="zh-CN" sz="2000"/>
          </a:p>
          <a:p>
            <a:pPr lvl="1">
              <a:lnSpc>
                <a:spcPct val="90000"/>
              </a:lnSpc>
            </a:pPr>
            <a:endParaRPr lang="en-US" altLang="zh-CN" sz="2000"/>
          </a:p>
        </p:txBody>
      </p:sp>
      <p:sp>
        <p:nvSpPr>
          <p:cNvPr id="2" name="Slide Number Placeholder 1">
            <a:extLst>
              <a:ext uri="{FF2B5EF4-FFF2-40B4-BE49-F238E27FC236}">
                <a16:creationId xmlns:a16="http://schemas.microsoft.com/office/drawing/2014/main" id="{BF328EEA-5C2C-FB27-6ABC-F1C47147ED3E}"/>
              </a:ext>
            </a:extLst>
          </p:cNvPr>
          <p:cNvSpPr>
            <a:spLocks noGrp="1"/>
          </p:cNvSpPr>
          <p:nvPr>
            <p:ph type="sldNum" sz="quarter" idx="12"/>
          </p:nvPr>
        </p:nvSpPr>
        <p:spPr/>
        <p:txBody>
          <a:bodyPr/>
          <a:lstStyle/>
          <a:p>
            <a:pPr>
              <a:defRPr/>
            </a:pPr>
            <a:fld id="{3BCD043E-18EE-4329-B170-C1986EF343FC}" type="slidenum">
              <a:rPr lang="en-US" smtClean="0"/>
              <a:pPr>
                <a:defRPr/>
              </a:pPr>
              <a:t>143</a:t>
            </a:fld>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solidFill>
                  <a:schemeClr val="accent1"/>
                </a:solidFill>
              </a:rPr>
              <a:t>File format</a:t>
            </a:r>
            <a:endParaRPr lang="en-GB">
              <a:solidFill>
                <a:schemeClr val="accent1"/>
              </a:solidFill>
            </a:endParaRPr>
          </a:p>
        </p:txBody>
      </p:sp>
      <p:sp>
        <p:nvSpPr>
          <p:cNvPr id="3" name="Content Placeholder 2"/>
          <p:cNvSpPr>
            <a:spLocks noGrp="1"/>
          </p:cNvSpPr>
          <p:nvPr>
            <p:ph idx="1"/>
          </p:nvPr>
        </p:nvSpPr>
        <p:spPr/>
        <p:txBody>
          <a:bodyPr/>
          <a:lstStyle/>
          <a:p>
            <a:pPr algn="l" rtl="0"/>
            <a:r>
              <a:rPr lang="en-US"/>
              <a:t>In </a:t>
            </a:r>
            <a:r>
              <a:rPr lang="en-US" err="1"/>
              <a:t>c++</a:t>
            </a:r>
            <a:r>
              <a:rPr lang="en-US"/>
              <a:t> files we (read from/ write to) them as a stream of characters </a:t>
            </a:r>
          </a:p>
          <a:p>
            <a:pPr algn="l" rtl="0"/>
            <a:endParaRPr lang="en-US"/>
          </a:p>
          <a:p>
            <a:pPr algn="l" rtl="0"/>
            <a:r>
              <a:rPr lang="en-US"/>
              <a:t>What if I want to write or read numbers ?</a:t>
            </a:r>
          </a:p>
          <a:p>
            <a:pPr algn="l" rtl="0"/>
            <a:endParaRPr lang="en-GB"/>
          </a:p>
        </p:txBody>
      </p:sp>
      <p:sp>
        <p:nvSpPr>
          <p:cNvPr id="4" name="Slide Number Placeholder 3">
            <a:extLst>
              <a:ext uri="{FF2B5EF4-FFF2-40B4-BE49-F238E27FC236}">
                <a16:creationId xmlns:a16="http://schemas.microsoft.com/office/drawing/2014/main" id="{FA589644-C942-8814-4FFC-7D9BFD05F6B2}"/>
              </a:ext>
            </a:extLst>
          </p:cNvPr>
          <p:cNvSpPr>
            <a:spLocks noGrp="1"/>
          </p:cNvSpPr>
          <p:nvPr>
            <p:ph type="sldNum" sz="quarter" idx="12"/>
          </p:nvPr>
        </p:nvSpPr>
        <p:spPr/>
        <p:txBody>
          <a:bodyPr/>
          <a:lstStyle/>
          <a:p>
            <a:pPr>
              <a:defRPr/>
            </a:pPr>
            <a:fld id="{3BCD043E-18EE-4329-B170-C1986EF343FC}" type="slidenum">
              <a:rPr lang="en-US" smtClean="0"/>
              <a:pPr>
                <a:defRPr/>
              </a:pPr>
              <a:t>144</a:t>
            </a:fld>
            <a:endParaRPr lang="en-US"/>
          </a:p>
        </p:txBody>
      </p:sp>
    </p:spTree>
    <p:extLst>
      <p:ext uri="{BB962C8B-B14F-4D97-AF65-F5344CB8AC3E}">
        <p14:creationId xmlns:p14="http://schemas.microsoft.com/office/powerpoint/2010/main" val="105740246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a:solidFill>
                  <a:schemeClr val="accent1"/>
                </a:solidFill>
              </a:rPr>
              <a:t>Example writing to file </a:t>
            </a:r>
            <a:endParaRPr lang="en-GB" altLang="zh-CN">
              <a:solidFill>
                <a:schemeClr val="accent1"/>
              </a:solidFill>
            </a:endParaRPr>
          </a:p>
        </p:txBody>
      </p:sp>
      <p:sp>
        <p:nvSpPr>
          <p:cNvPr id="3" name="Content Placeholder 2"/>
          <p:cNvSpPr>
            <a:spLocks noGrp="1"/>
          </p:cNvSpPr>
          <p:nvPr>
            <p:ph idx="1"/>
          </p:nvPr>
        </p:nvSpPr>
        <p:spPr/>
        <p:txBody>
          <a:bodyPr>
            <a:normAutofit fontScale="62500" lnSpcReduction="20000"/>
          </a:bodyPr>
          <a:lstStyle/>
          <a:p>
            <a:pPr algn="l" rtl="0">
              <a:buNone/>
            </a:pPr>
            <a:r>
              <a:rPr lang="en-GB">
                <a:solidFill>
                  <a:srgbClr val="0000FF"/>
                </a:solidFill>
                <a:latin typeface="Courier New"/>
              </a:rPr>
              <a:t>#include </a:t>
            </a:r>
            <a:r>
              <a:rPr lang="en-GB">
                <a:solidFill>
                  <a:srgbClr val="A31515"/>
                </a:solidFill>
                <a:latin typeface="Courier New"/>
              </a:rPr>
              <a:t>&lt;</a:t>
            </a:r>
            <a:r>
              <a:rPr lang="en-GB" err="1">
                <a:solidFill>
                  <a:srgbClr val="A31515"/>
                </a:solidFill>
                <a:latin typeface="Courier New"/>
              </a:rPr>
              <a:t>iostream</a:t>
            </a:r>
            <a:r>
              <a:rPr lang="en-GB">
                <a:solidFill>
                  <a:srgbClr val="A31515"/>
                </a:solidFill>
                <a:latin typeface="Courier New"/>
              </a:rPr>
              <a:t>&gt;</a:t>
            </a:r>
          </a:p>
          <a:p>
            <a:pPr algn="l" rtl="0">
              <a:buNone/>
            </a:pPr>
            <a:r>
              <a:rPr lang="en-GB">
                <a:solidFill>
                  <a:srgbClr val="0000FF"/>
                </a:solidFill>
                <a:latin typeface="Courier New"/>
              </a:rPr>
              <a:t>#include </a:t>
            </a:r>
            <a:r>
              <a:rPr lang="en-GB">
                <a:solidFill>
                  <a:srgbClr val="A31515"/>
                </a:solidFill>
                <a:latin typeface="Courier New"/>
              </a:rPr>
              <a:t>&lt;</a:t>
            </a:r>
            <a:r>
              <a:rPr lang="en-GB" err="1">
                <a:solidFill>
                  <a:srgbClr val="A31515"/>
                </a:solidFill>
                <a:latin typeface="Courier New"/>
              </a:rPr>
              <a:t>fstream</a:t>
            </a:r>
            <a:r>
              <a:rPr lang="en-GB">
                <a:solidFill>
                  <a:srgbClr val="A31515"/>
                </a:solidFill>
                <a:latin typeface="Courier New"/>
              </a:rPr>
              <a:t>&gt;</a:t>
            </a:r>
          </a:p>
          <a:p>
            <a:pPr algn="l" rtl="0">
              <a:buNone/>
            </a:pPr>
            <a:r>
              <a:rPr lang="en-GB">
                <a:solidFill>
                  <a:srgbClr val="0000FF"/>
                </a:solidFill>
                <a:latin typeface="Courier New"/>
              </a:rPr>
              <a:t>using namespace std;</a:t>
            </a:r>
          </a:p>
          <a:p>
            <a:pPr algn="l" rtl="0">
              <a:buNone/>
            </a:pPr>
            <a:r>
              <a:rPr lang="en-GB">
                <a:solidFill>
                  <a:srgbClr val="0000FF"/>
                </a:solidFill>
                <a:latin typeface="Courier New"/>
              </a:rPr>
              <a:t>void  main()</a:t>
            </a:r>
          </a:p>
          <a:p>
            <a:pPr algn="l" rtl="0">
              <a:buNone/>
            </a:pPr>
            <a:r>
              <a:rPr lang="en-GB">
                <a:solidFill>
                  <a:srgbClr val="008000"/>
                </a:solidFill>
                <a:latin typeface="Courier New"/>
              </a:rPr>
              <a:t>{</a:t>
            </a:r>
          </a:p>
          <a:p>
            <a:pPr algn="l" rtl="0">
              <a:buNone/>
            </a:pPr>
            <a:r>
              <a:rPr lang="en-GB" err="1">
                <a:latin typeface="Courier New"/>
              </a:rPr>
              <a:t>ofstream</a:t>
            </a:r>
            <a:r>
              <a:rPr lang="en-GB">
                <a:latin typeface="Courier New"/>
              </a:rPr>
              <a:t> </a:t>
            </a:r>
            <a:r>
              <a:rPr lang="en-GB" err="1">
                <a:latin typeface="Courier New"/>
              </a:rPr>
              <a:t>outFile</a:t>
            </a:r>
            <a:r>
              <a:rPr lang="en-GB">
                <a:latin typeface="Courier New"/>
              </a:rPr>
              <a:t>;</a:t>
            </a:r>
          </a:p>
          <a:p>
            <a:pPr algn="l" rtl="0">
              <a:buNone/>
            </a:pPr>
            <a:r>
              <a:rPr lang="en-GB">
                <a:solidFill>
                  <a:srgbClr val="008000"/>
                </a:solidFill>
                <a:latin typeface="Courier New"/>
              </a:rPr>
              <a:t>// open an exist file fout.txt</a:t>
            </a:r>
          </a:p>
          <a:p>
            <a:pPr algn="l" rtl="0">
              <a:buNone/>
            </a:pPr>
            <a:r>
              <a:rPr lang="en-GB">
                <a:solidFill>
                  <a:srgbClr val="008000"/>
                </a:solidFill>
                <a:latin typeface="Courier New"/>
              </a:rPr>
              <a:t>    </a:t>
            </a:r>
            <a:r>
              <a:rPr lang="en-GB" err="1">
                <a:latin typeface="Courier New"/>
              </a:rPr>
              <a:t>outFile.open</a:t>
            </a:r>
            <a:r>
              <a:rPr lang="en-GB">
                <a:latin typeface="Courier New"/>
              </a:rPr>
              <a:t>(</a:t>
            </a:r>
            <a:r>
              <a:rPr lang="en-GB">
                <a:solidFill>
                  <a:srgbClr val="A31515"/>
                </a:solidFill>
                <a:latin typeface="Courier New"/>
              </a:rPr>
              <a:t>"number.txt",</a:t>
            </a:r>
            <a:r>
              <a:rPr lang="en-GB" err="1">
                <a:solidFill>
                  <a:srgbClr val="A31515"/>
                </a:solidFill>
                <a:latin typeface="Courier New"/>
              </a:rPr>
              <a:t>ios</a:t>
            </a:r>
            <a:r>
              <a:rPr lang="en-GB">
                <a:solidFill>
                  <a:srgbClr val="A31515"/>
                </a:solidFill>
                <a:latin typeface="Courier New"/>
              </a:rPr>
              <a:t>::app);//</a:t>
            </a:r>
            <a:r>
              <a:rPr lang="en-GB" err="1">
                <a:solidFill>
                  <a:srgbClr val="A31515"/>
                </a:solidFill>
                <a:latin typeface="Courier New"/>
              </a:rPr>
              <a:t>ios</a:t>
            </a:r>
            <a:r>
              <a:rPr lang="en-GB">
                <a:solidFill>
                  <a:srgbClr val="A31515"/>
                </a:solidFill>
                <a:latin typeface="Courier New"/>
              </a:rPr>
              <a:t>::app == Append</a:t>
            </a:r>
          </a:p>
          <a:p>
            <a:pPr algn="l" rtl="0">
              <a:buNone/>
            </a:pPr>
            <a:endParaRPr lang="en-GB">
              <a:solidFill>
                <a:srgbClr val="A31515"/>
              </a:solidFill>
              <a:latin typeface="Courier New"/>
            </a:endParaRPr>
          </a:p>
          <a:p>
            <a:pPr algn="l" rtl="0">
              <a:buNone/>
            </a:pPr>
            <a:r>
              <a:rPr lang="en-GB">
                <a:solidFill>
                  <a:srgbClr val="0000FF"/>
                </a:solidFill>
                <a:latin typeface="Courier New"/>
              </a:rPr>
              <a:t>if </a:t>
            </a:r>
            <a:r>
              <a:rPr lang="en-GB">
                <a:latin typeface="Courier New"/>
              </a:rPr>
              <a:t>(!</a:t>
            </a:r>
            <a:r>
              <a:rPr lang="en-GB" err="1">
                <a:latin typeface="Courier New"/>
              </a:rPr>
              <a:t>outFile.is_open</a:t>
            </a:r>
            <a:r>
              <a:rPr lang="en-GB">
                <a:latin typeface="Courier New"/>
              </a:rPr>
              <a:t>())</a:t>
            </a:r>
          </a:p>
          <a:p>
            <a:pPr algn="l" rtl="0">
              <a:buNone/>
            </a:pPr>
            <a:r>
              <a:rPr lang="en-GB">
                <a:solidFill>
                  <a:srgbClr val="0000FF"/>
                </a:solidFill>
                <a:latin typeface="Courier New"/>
              </a:rPr>
              <a:t>{ </a:t>
            </a:r>
            <a:r>
              <a:rPr lang="en-GB" err="1">
                <a:latin typeface="Courier New"/>
              </a:rPr>
              <a:t>cout</a:t>
            </a:r>
            <a:r>
              <a:rPr lang="en-GB">
                <a:latin typeface="Courier New"/>
              </a:rPr>
              <a:t> &lt;&lt; </a:t>
            </a:r>
            <a:r>
              <a:rPr lang="en-GB">
                <a:solidFill>
                  <a:srgbClr val="A31515"/>
                </a:solidFill>
                <a:latin typeface="Courier New"/>
              </a:rPr>
              <a:t>" problem with opening the file ";}</a:t>
            </a:r>
          </a:p>
          <a:p>
            <a:pPr algn="l" rtl="0">
              <a:buNone/>
            </a:pPr>
            <a:r>
              <a:rPr lang="en-GB">
                <a:solidFill>
                  <a:srgbClr val="0000FF"/>
                </a:solidFill>
                <a:latin typeface="Courier New"/>
              </a:rPr>
              <a:t>else</a:t>
            </a:r>
          </a:p>
          <a:p>
            <a:pPr algn="l" rtl="0">
              <a:buNone/>
            </a:pPr>
            <a:r>
              <a:rPr lang="en-GB">
                <a:latin typeface="Courier New"/>
              </a:rPr>
              <a:t>{</a:t>
            </a:r>
            <a:r>
              <a:rPr lang="en-GB" err="1">
                <a:latin typeface="Courier New"/>
              </a:rPr>
              <a:t>outFile</a:t>
            </a:r>
            <a:r>
              <a:rPr lang="en-GB">
                <a:latin typeface="Courier New"/>
              </a:rPr>
              <a:t> &lt;&lt;200 &lt;&lt;</a:t>
            </a:r>
            <a:r>
              <a:rPr lang="en-GB" err="1">
                <a:latin typeface="Courier New"/>
              </a:rPr>
              <a:t>endl</a:t>
            </a:r>
            <a:r>
              <a:rPr lang="en-GB">
                <a:latin typeface="Courier New"/>
              </a:rPr>
              <a:t> ;</a:t>
            </a:r>
          </a:p>
          <a:p>
            <a:pPr algn="l" rtl="0">
              <a:buNone/>
            </a:pPr>
            <a:r>
              <a:rPr lang="en-GB" err="1">
                <a:latin typeface="Courier New"/>
              </a:rPr>
              <a:t>cout</a:t>
            </a:r>
            <a:r>
              <a:rPr lang="en-GB">
                <a:latin typeface="Courier New"/>
              </a:rPr>
              <a:t> &lt;&lt; </a:t>
            </a:r>
            <a:r>
              <a:rPr lang="en-GB">
                <a:solidFill>
                  <a:srgbClr val="A31515"/>
                </a:solidFill>
                <a:latin typeface="Courier New"/>
              </a:rPr>
              <a:t>"done writing" &lt;&lt;</a:t>
            </a:r>
            <a:r>
              <a:rPr lang="en-GB" err="1">
                <a:solidFill>
                  <a:srgbClr val="A31515"/>
                </a:solidFill>
                <a:latin typeface="Courier New"/>
              </a:rPr>
              <a:t>endl</a:t>
            </a:r>
            <a:r>
              <a:rPr lang="en-GB">
                <a:solidFill>
                  <a:srgbClr val="A31515"/>
                </a:solidFill>
                <a:latin typeface="Courier New"/>
              </a:rPr>
              <a:t>;}</a:t>
            </a:r>
          </a:p>
          <a:p>
            <a:pPr algn="l" rtl="0">
              <a:buNone/>
            </a:pPr>
            <a:endParaRPr lang="en-GB">
              <a:solidFill>
                <a:srgbClr val="A31515"/>
              </a:solidFill>
              <a:latin typeface="Courier New"/>
            </a:endParaRPr>
          </a:p>
          <a:p>
            <a:pPr algn="l" rtl="0">
              <a:buNone/>
            </a:pPr>
            <a:r>
              <a:rPr lang="en-GB" err="1">
                <a:latin typeface="Courier New"/>
              </a:rPr>
              <a:t>outFile.close</a:t>
            </a:r>
            <a:r>
              <a:rPr lang="en-GB">
                <a:latin typeface="Courier New"/>
              </a:rPr>
              <a:t>();</a:t>
            </a:r>
          </a:p>
          <a:p>
            <a:pPr algn="l" rtl="0">
              <a:buNone/>
            </a:pPr>
            <a:endParaRPr lang="en-GB">
              <a:solidFill>
                <a:srgbClr val="A31515"/>
              </a:solidFill>
              <a:latin typeface="Courier New"/>
            </a:endParaRPr>
          </a:p>
          <a:p>
            <a:pPr algn="l" rtl="0">
              <a:buNone/>
            </a:pPr>
            <a:r>
              <a:rPr lang="en-GB">
                <a:solidFill>
                  <a:srgbClr val="A31515"/>
                </a:solidFill>
                <a:latin typeface="Courier New"/>
              </a:rPr>
              <a:t>}</a:t>
            </a:r>
          </a:p>
          <a:p>
            <a:pPr algn="l" rtl="0">
              <a:buNone/>
            </a:pPr>
            <a:endParaRPr lang="en-GB">
              <a:solidFill>
                <a:srgbClr val="A31515"/>
              </a:solidFill>
              <a:latin typeface="Courier New"/>
            </a:endParaRPr>
          </a:p>
          <a:p>
            <a:pPr algn="l" rtl="0">
              <a:buNone/>
            </a:pPr>
            <a:endParaRPr lang="en-GB">
              <a:solidFill>
                <a:srgbClr val="A31515"/>
              </a:solidFill>
              <a:latin typeface="Courier New"/>
            </a:endParaRPr>
          </a:p>
          <a:p>
            <a:pPr algn="l" rtl="0">
              <a:buNone/>
            </a:pPr>
            <a:endParaRPr lang="en-GB">
              <a:solidFill>
                <a:srgbClr val="A31515"/>
              </a:solidFill>
              <a:latin typeface="Courier New"/>
            </a:endParaRPr>
          </a:p>
          <a:p>
            <a:pPr algn="l" rtl="0">
              <a:buNone/>
            </a:pPr>
            <a:endParaRPr lang="en-GB">
              <a:solidFill>
                <a:srgbClr val="A31515"/>
              </a:solidFill>
              <a:latin typeface="Courier New"/>
            </a:endParaRPr>
          </a:p>
          <a:p>
            <a:pPr algn="l" rtl="0">
              <a:buNone/>
            </a:pPr>
            <a:endParaRPr lang="en-GB"/>
          </a:p>
        </p:txBody>
      </p:sp>
      <p:pic>
        <p:nvPicPr>
          <p:cNvPr id="1026" name="Picture 2"/>
          <p:cNvPicPr>
            <a:picLocks noChangeAspect="1" noChangeArrowheads="1"/>
          </p:cNvPicPr>
          <p:nvPr/>
        </p:nvPicPr>
        <p:blipFill>
          <a:blip r:embed="rId2" cstate="print"/>
          <a:stretch>
            <a:fillRect/>
          </a:stretch>
        </p:blipFill>
        <p:spPr bwMode="auto">
          <a:xfrm>
            <a:off x="5257800" y="1371600"/>
            <a:ext cx="2933700" cy="1571625"/>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C5DCF28F-1810-C3DE-2B64-CEC642A4F003}"/>
              </a:ext>
            </a:extLst>
          </p:cNvPr>
          <p:cNvSpPr>
            <a:spLocks noGrp="1"/>
          </p:cNvSpPr>
          <p:nvPr>
            <p:ph type="sldNum" sz="quarter" idx="12"/>
          </p:nvPr>
        </p:nvSpPr>
        <p:spPr/>
        <p:txBody>
          <a:bodyPr/>
          <a:lstStyle/>
          <a:p>
            <a:pPr>
              <a:defRPr/>
            </a:pPr>
            <a:fld id="{3BCD043E-18EE-4329-B170-C1986EF343FC}" type="slidenum">
              <a:rPr lang="en-US" smtClean="0"/>
              <a:pPr>
                <a:defRPr/>
              </a:pPr>
              <a:t>145</a:t>
            </a:fld>
            <a:endParaRPr lang="en-US"/>
          </a:p>
        </p:txBody>
      </p:sp>
    </p:spTree>
    <p:extLst>
      <p:ext uri="{BB962C8B-B14F-4D97-AF65-F5344CB8AC3E}">
        <p14:creationId xmlns:p14="http://schemas.microsoft.com/office/powerpoint/2010/main" val="350526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a:solidFill>
                  <a:schemeClr val="accent1"/>
                </a:solidFill>
              </a:rPr>
              <a:t>Example Reading from  file </a:t>
            </a:r>
            <a:endParaRPr lang="en-GB" altLang="zh-CN">
              <a:solidFill>
                <a:schemeClr val="accent1"/>
              </a:solidFill>
            </a:endParaRPr>
          </a:p>
        </p:txBody>
      </p:sp>
      <p:sp>
        <p:nvSpPr>
          <p:cNvPr id="3" name="Content Placeholder 2"/>
          <p:cNvSpPr>
            <a:spLocks noGrp="1"/>
          </p:cNvSpPr>
          <p:nvPr>
            <p:ph idx="1"/>
          </p:nvPr>
        </p:nvSpPr>
        <p:spPr/>
        <p:txBody>
          <a:bodyPr>
            <a:noAutofit/>
          </a:bodyPr>
          <a:lstStyle/>
          <a:p>
            <a:pPr marL="0" indent="0">
              <a:buNone/>
            </a:pPr>
            <a:r>
              <a:rPr lang="en-US" sz="1400">
                <a:solidFill>
                  <a:srgbClr val="0000FF"/>
                </a:solidFill>
                <a:latin typeface="Consolas"/>
              </a:rPr>
              <a:t>#include</a:t>
            </a:r>
            <a:r>
              <a:rPr lang="en-US" sz="1400">
                <a:solidFill>
                  <a:prstClr val="black"/>
                </a:solidFill>
                <a:latin typeface="Consolas"/>
              </a:rPr>
              <a:t> </a:t>
            </a:r>
            <a:r>
              <a:rPr lang="en-US" sz="1400">
                <a:solidFill>
                  <a:srgbClr val="A31515"/>
                </a:solidFill>
                <a:latin typeface="Consolas"/>
              </a:rPr>
              <a:t>&lt;</a:t>
            </a:r>
            <a:r>
              <a:rPr lang="en-US" sz="1400" err="1">
                <a:solidFill>
                  <a:srgbClr val="A31515"/>
                </a:solidFill>
                <a:latin typeface="Consolas"/>
              </a:rPr>
              <a:t>iostream</a:t>
            </a:r>
            <a:r>
              <a:rPr lang="en-US" sz="1400">
                <a:solidFill>
                  <a:srgbClr val="A31515"/>
                </a:solidFill>
                <a:latin typeface="Consolas"/>
              </a:rPr>
              <a:t>&gt;</a:t>
            </a:r>
            <a:endParaRPr lang="en-US" sz="1400">
              <a:solidFill>
                <a:prstClr val="black"/>
              </a:solidFill>
              <a:latin typeface="Consolas"/>
            </a:endParaRPr>
          </a:p>
          <a:p>
            <a:pPr marL="0" indent="0">
              <a:buNone/>
            </a:pPr>
            <a:r>
              <a:rPr lang="en-US" sz="1400">
                <a:solidFill>
                  <a:srgbClr val="0000FF"/>
                </a:solidFill>
                <a:latin typeface="Consolas"/>
              </a:rPr>
              <a:t>#include</a:t>
            </a:r>
            <a:r>
              <a:rPr lang="en-US" sz="1400">
                <a:solidFill>
                  <a:prstClr val="black"/>
                </a:solidFill>
                <a:latin typeface="Consolas"/>
              </a:rPr>
              <a:t> </a:t>
            </a:r>
            <a:r>
              <a:rPr lang="en-US" sz="1400">
                <a:solidFill>
                  <a:srgbClr val="A31515"/>
                </a:solidFill>
                <a:latin typeface="Consolas"/>
              </a:rPr>
              <a:t>&lt;</a:t>
            </a:r>
            <a:r>
              <a:rPr lang="en-US" sz="1400" err="1">
                <a:solidFill>
                  <a:srgbClr val="A31515"/>
                </a:solidFill>
                <a:latin typeface="Consolas"/>
              </a:rPr>
              <a:t>fstream</a:t>
            </a:r>
            <a:r>
              <a:rPr lang="en-US" sz="1400">
                <a:solidFill>
                  <a:srgbClr val="A31515"/>
                </a:solidFill>
                <a:latin typeface="Consolas"/>
              </a:rPr>
              <a:t>&gt;</a:t>
            </a:r>
            <a:endParaRPr lang="en-US" sz="1400">
              <a:solidFill>
                <a:prstClr val="black"/>
              </a:solidFill>
              <a:latin typeface="Consolas"/>
            </a:endParaRPr>
          </a:p>
          <a:p>
            <a:pPr marL="0" indent="0">
              <a:buNone/>
            </a:pPr>
            <a:r>
              <a:rPr lang="en-US" sz="1400">
                <a:solidFill>
                  <a:srgbClr val="0000FF"/>
                </a:solidFill>
                <a:latin typeface="Consolas"/>
              </a:rPr>
              <a:t>#include</a:t>
            </a:r>
            <a:r>
              <a:rPr lang="en-US" sz="1400">
                <a:solidFill>
                  <a:prstClr val="black"/>
                </a:solidFill>
                <a:latin typeface="Consolas"/>
              </a:rPr>
              <a:t> </a:t>
            </a:r>
            <a:r>
              <a:rPr lang="en-US" sz="1400">
                <a:solidFill>
                  <a:srgbClr val="A31515"/>
                </a:solidFill>
                <a:latin typeface="Consolas"/>
              </a:rPr>
              <a:t>&lt;string&gt;</a:t>
            </a:r>
            <a:endParaRPr lang="en-US" sz="1400">
              <a:solidFill>
                <a:prstClr val="black"/>
              </a:solidFill>
              <a:latin typeface="Consolas"/>
            </a:endParaRPr>
          </a:p>
          <a:p>
            <a:pPr marL="0" indent="0">
              <a:buNone/>
            </a:pPr>
            <a:r>
              <a:rPr lang="en-US" sz="1400">
                <a:solidFill>
                  <a:srgbClr val="0000FF"/>
                </a:solidFill>
                <a:latin typeface="Consolas"/>
              </a:rPr>
              <a:t>#include</a:t>
            </a:r>
            <a:r>
              <a:rPr lang="en-US" sz="1400">
                <a:solidFill>
                  <a:prstClr val="black"/>
                </a:solidFill>
                <a:latin typeface="Consolas"/>
              </a:rPr>
              <a:t> </a:t>
            </a:r>
            <a:r>
              <a:rPr lang="en-US" sz="1400">
                <a:solidFill>
                  <a:srgbClr val="A31515"/>
                </a:solidFill>
                <a:latin typeface="Consolas"/>
              </a:rPr>
              <a:t>&lt;</a:t>
            </a:r>
            <a:r>
              <a:rPr lang="en-US" sz="1400" err="1">
                <a:solidFill>
                  <a:srgbClr val="A31515"/>
                </a:solidFill>
                <a:latin typeface="Consolas"/>
              </a:rPr>
              <a:t>sstream</a:t>
            </a:r>
            <a:r>
              <a:rPr lang="en-US" sz="1400">
                <a:solidFill>
                  <a:srgbClr val="A31515"/>
                </a:solidFill>
                <a:latin typeface="Consolas"/>
              </a:rPr>
              <a:t>&gt;</a:t>
            </a:r>
            <a:endParaRPr lang="en-US" sz="1400">
              <a:solidFill>
                <a:prstClr val="black"/>
              </a:solidFill>
              <a:latin typeface="Consolas"/>
            </a:endParaRPr>
          </a:p>
          <a:p>
            <a:pPr marL="0" indent="0">
              <a:buNone/>
            </a:pPr>
            <a:r>
              <a:rPr lang="en-US" sz="1400">
                <a:solidFill>
                  <a:srgbClr val="0000FF"/>
                </a:solidFill>
                <a:latin typeface="Consolas"/>
              </a:rPr>
              <a:t>using</a:t>
            </a:r>
            <a:r>
              <a:rPr lang="en-US" sz="1400">
                <a:solidFill>
                  <a:prstClr val="black"/>
                </a:solidFill>
                <a:latin typeface="Consolas"/>
              </a:rPr>
              <a:t> </a:t>
            </a:r>
            <a:r>
              <a:rPr lang="en-US" sz="1400">
                <a:solidFill>
                  <a:srgbClr val="0000FF"/>
                </a:solidFill>
                <a:latin typeface="Consolas"/>
              </a:rPr>
              <a:t>namespace</a:t>
            </a:r>
            <a:r>
              <a:rPr lang="en-US" sz="1400">
                <a:solidFill>
                  <a:prstClr val="black"/>
                </a:solidFill>
                <a:latin typeface="Consolas"/>
              </a:rPr>
              <a:t> </a:t>
            </a:r>
            <a:r>
              <a:rPr lang="en-US" sz="1400" err="1">
                <a:solidFill>
                  <a:prstClr val="black"/>
                </a:solidFill>
                <a:latin typeface="Consolas"/>
              </a:rPr>
              <a:t>std</a:t>
            </a:r>
            <a:r>
              <a:rPr lang="en-US" sz="1400">
                <a:solidFill>
                  <a:prstClr val="black"/>
                </a:solidFill>
                <a:latin typeface="Consolas"/>
              </a:rPr>
              <a:t>;</a:t>
            </a:r>
          </a:p>
          <a:p>
            <a:pPr marL="0" indent="0">
              <a:buNone/>
            </a:pPr>
            <a:r>
              <a:rPr lang="en-US" sz="1400">
                <a:solidFill>
                  <a:srgbClr val="0000FF"/>
                </a:solidFill>
                <a:latin typeface="Consolas"/>
              </a:rPr>
              <a:t>void</a:t>
            </a:r>
            <a:r>
              <a:rPr lang="en-US" sz="1400">
                <a:solidFill>
                  <a:prstClr val="black"/>
                </a:solidFill>
                <a:latin typeface="Consolas"/>
              </a:rPr>
              <a:t> main()</a:t>
            </a:r>
          </a:p>
          <a:p>
            <a:pPr marL="0" indent="0">
              <a:buNone/>
            </a:pPr>
            <a:r>
              <a:rPr lang="en-US" sz="1400">
                <a:solidFill>
                  <a:prstClr val="black"/>
                </a:solidFill>
                <a:latin typeface="Consolas"/>
              </a:rPr>
              <a:t>{</a:t>
            </a:r>
            <a:r>
              <a:rPr lang="en-US" sz="1400">
                <a:solidFill>
                  <a:srgbClr val="008000"/>
                </a:solidFill>
                <a:latin typeface="Consolas"/>
              </a:rPr>
              <a:t>//Declare and open a text file</a:t>
            </a:r>
            <a:endParaRPr lang="en-US" sz="1400">
              <a:solidFill>
                <a:prstClr val="black"/>
              </a:solidFill>
              <a:latin typeface="Consolas"/>
            </a:endParaRPr>
          </a:p>
          <a:p>
            <a:pPr marL="0" indent="0">
              <a:buNone/>
            </a:pPr>
            <a:r>
              <a:rPr lang="en-US" sz="1400" err="1">
                <a:solidFill>
                  <a:prstClr val="black"/>
                </a:solidFill>
                <a:latin typeface="Consolas"/>
              </a:rPr>
              <a:t>ifstream</a:t>
            </a:r>
            <a:r>
              <a:rPr lang="en-US" sz="1400">
                <a:solidFill>
                  <a:prstClr val="black"/>
                </a:solidFill>
                <a:latin typeface="Consolas"/>
              </a:rPr>
              <a:t> </a:t>
            </a:r>
            <a:r>
              <a:rPr lang="en-US" sz="1400" err="1">
                <a:solidFill>
                  <a:prstClr val="black"/>
                </a:solidFill>
                <a:latin typeface="Consolas"/>
              </a:rPr>
              <a:t>INFile</a:t>
            </a:r>
            <a:r>
              <a:rPr lang="en-US" sz="1400">
                <a:solidFill>
                  <a:prstClr val="black"/>
                </a:solidFill>
                <a:latin typeface="Consolas"/>
              </a:rPr>
              <a:t>(</a:t>
            </a:r>
            <a:r>
              <a:rPr lang="en-US" sz="1400">
                <a:solidFill>
                  <a:srgbClr val="A31515"/>
                </a:solidFill>
                <a:latin typeface="Consolas"/>
              </a:rPr>
              <a:t>"number.txt"</a:t>
            </a:r>
            <a:r>
              <a:rPr lang="en-US" sz="1400">
                <a:solidFill>
                  <a:prstClr val="black"/>
                </a:solidFill>
                <a:latin typeface="Consolas"/>
              </a:rPr>
              <a:t>); </a:t>
            </a:r>
          </a:p>
          <a:p>
            <a:pPr marL="0" indent="0">
              <a:buNone/>
            </a:pPr>
            <a:r>
              <a:rPr lang="en-US" sz="1400">
                <a:solidFill>
                  <a:prstClr val="black"/>
                </a:solidFill>
                <a:latin typeface="Consolas"/>
              </a:rPr>
              <a:t>string line;</a:t>
            </a:r>
          </a:p>
          <a:p>
            <a:pPr marL="0" indent="0">
              <a:buNone/>
            </a:pPr>
            <a:r>
              <a:rPr lang="en-US" sz="1400" err="1">
                <a:solidFill>
                  <a:srgbClr val="0000FF"/>
                </a:solidFill>
                <a:latin typeface="Consolas"/>
              </a:rPr>
              <a:t>int</a:t>
            </a:r>
            <a:r>
              <a:rPr lang="en-US" sz="1400">
                <a:solidFill>
                  <a:prstClr val="black"/>
                </a:solidFill>
                <a:latin typeface="Consolas"/>
              </a:rPr>
              <a:t> total=0;</a:t>
            </a:r>
          </a:p>
          <a:p>
            <a:pPr marL="0" indent="0">
              <a:buNone/>
            </a:pPr>
            <a:r>
              <a:rPr lang="en-US" sz="1400">
                <a:solidFill>
                  <a:srgbClr val="0000FF"/>
                </a:solidFill>
                <a:latin typeface="Consolas"/>
              </a:rPr>
              <a:t>while</a:t>
            </a:r>
            <a:r>
              <a:rPr lang="en-US" sz="1400">
                <a:solidFill>
                  <a:prstClr val="black"/>
                </a:solidFill>
                <a:latin typeface="Consolas"/>
              </a:rPr>
              <a:t>(! </a:t>
            </a:r>
            <a:r>
              <a:rPr lang="en-US" sz="1400" err="1">
                <a:solidFill>
                  <a:prstClr val="black"/>
                </a:solidFill>
                <a:latin typeface="Consolas"/>
              </a:rPr>
              <a:t>INFile.eof</a:t>
            </a:r>
            <a:r>
              <a:rPr lang="en-US" sz="1400">
                <a:solidFill>
                  <a:prstClr val="black"/>
                </a:solidFill>
                <a:latin typeface="Consolas"/>
              </a:rPr>
              <a:t>())</a:t>
            </a:r>
          </a:p>
          <a:p>
            <a:pPr marL="0" indent="0">
              <a:buNone/>
            </a:pPr>
            <a:r>
              <a:rPr lang="en-US" sz="1400">
                <a:solidFill>
                  <a:prstClr val="black"/>
                </a:solidFill>
                <a:latin typeface="Consolas"/>
              </a:rPr>
              <a:t>{</a:t>
            </a:r>
          </a:p>
          <a:p>
            <a:pPr marL="0" indent="0">
              <a:buNone/>
            </a:pPr>
            <a:r>
              <a:rPr lang="en-US" sz="1400" err="1">
                <a:solidFill>
                  <a:prstClr val="black"/>
                </a:solidFill>
                <a:latin typeface="Consolas"/>
              </a:rPr>
              <a:t>getline</a:t>
            </a:r>
            <a:r>
              <a:rPr lang="en-US" sz="1400">
                <a:solidFill>
                  <a:prstClr val="black"/>
                </a:solidFill>
                <a:latin typeface="Consolas"/>
              </a:rPr>
              <a:t>(</a:t>
            </a:r>
            <a:r>
              <a:rPr lang="en-US" sz="1400" err="1">
                <a:solidFill>
                  <a:prstClr val="black"/>
                </a:solidFill>
                <a:latin typeface="Consolas"/>
              </a:rPr>
              <a:t>INFile</a:t>
            </a:r>
            <a:r>
              <a:rPr lang="en-US" sz="1400">
                <a:solidFill>
                  <a:prstClr val="black"/>
                </a:solidFill>
                <a:latin typeface="Consolas"/>
              </a:rPr>
              <a:t>, line);</a:t>
            </a:r>
          </a:p>
          <a:p>
            <a:pPr marL="0" indent="0">
              <a:buNone/>
            </a:pPr>
            <a:r>
              <a:rPr lang="en-US" sz="1400">
                <a:solidFill>
                  <a:srgbClr val="008000"/>
                </a:solidFill>
                <a:latin typeface="Consolas"/>
              </a:rPr>
              <a:t>//converting line string to </a:t>
            </a:r>
            <a:r>
              <a:rPr lang="en-US" sz="1400" err="1">
                <a:solidFill>
                  <a:srgbClr val="008000"/>
                </a:solidFill>
                <a:latin typeface="Consolas"/>
              </a:rPr>
              <a:t>int</a:t>
            </a:r>
            <a:r>
              <a:rPr lang="en-US" sz="1400">
                <a:solidFill>
                  <a:srgbClr val="008000"/>
                </a:solidFill>
                <a:latin typeface="Consolas"/>
              </a:rPr>
              <a:t> </a:t>
            </a:r>
            <a:endParaRPr lang="en-US" sz="1400">
              <a:solidFill>
                <a:prstClr val="black"/>
              </a:solidFill>
              <a:latin typeface="Consolas"/>
            </a:endParaRPr>
          </a:p>
          <a:p>
            <a:pPr marL="0" indent="0">
              <a:buNone/>
            </a:pPr>
            <a:r>
              <a:rPr lang="en-US" sz="1400" err="1">
                <a:solidFill>
                  <a:prstClr val="black"/>
                </a:solidFill>
                <a:latin typeface="Consolas"/>
              </a:rPr>
              <a:t>stringstream</a:t>
            </a:r>
            <a:r>
              <a:rPr lang="en-US" sz="1400">
                <a:solidFill>
                  <a:prstClr val="black"/>
                </a:solidFill>
                <a:latin typeface="Consolas"/>
              </a:rPr>
              <a:t>(line) &gt;&gt; total;</a:t>
            </a:r>
          </a:p>
          <a:p>
            <a:pPr marL="0" indent="0">
              <a:buNone/>
            </a:pPr>
            <a:r>
              <a:rPr lang="en-US" sz="1400" err="1">
                <a:solidFill>
                  <a:prstClr val="black"/>
                </a:solidFill>
                <a:latin typeface="Consolas"/>
              </a:rPr>
              <a:t>cout</a:t>
            </a:r>
            <a:r>
              <a:rPr lang="en-US" sz="1400">
                <a:solidFill>
                  <a:prstClr val="black"/>
                </a:solidFill>
                <a:latin typeface="Consolas"/>
              </a:rPr>
              <a:t> &lt;&lt; line  &lt;&lt;</a:t>
            </a:r>
            <a:r>
              <a:rPr lang="en-US" sz="1400" err="1">
                <a:solidFill>
                  <a:prstClr val="black"/>
                </a:solidFill>
                <a:latin typeface="Consolas"/>
              </a:rPr>
              <a:t>endl</a:t>
            </a:r>
            <a:r>
              <a:rPr lang="en-US" sz="1400">
                <a:solidFill>
                  <a:prstClr val="black"/>
                </a:solidFill>
                <a:latin typeface="Consolas"/>
              </a:rPr>
              <a:t>;</a:t>
            </a:r>
          </a:p>
          <a:p>
            <a:pPr marL="0" indent="0">
              <a:buNone/>
            </a:pPr>
            <a:r>
              <a:rPr lang="en-US" sz="1400" err="1">
                <a:solidFill>
                  <a:prstClr val="black"/>
                </a:solidFill>
                <a:latin typeface="Consolas"/>
              </a:rPr>
              <a:t>cout</a:t>
            </a:r>
            <a:r>
              <a:rPr lang="en-US" sz="1400">
                <a:solidFill>
                  <a:prstClr val="black"/>
                </a:solidFill>
                <a:latin typeface="Consolas"/>
              </a:rPr>
              <a:t> &lt;&lt;total +1&lt;&lt;</a:t>
            </a:r>
            <a:r>
              <a:rPr lang="en-US" sz="1400" err="1">
                <a:solidFill>
                  <a:prstClr val="black"/>
                </a:solidFill>
                <a:latin typeface="Consolas"/>
              </a:rPr>
              <a:t>endl</a:t>
            </a:r>
            <a:r>
              <a:rPr lang="en-US" sz="1400">
                <a:solidFill>
                  <a:prstClr val="black"/>
                </a:solidFill>
                <a:latin typeface="Consolas"/>
              </a:rPr>
              <a:t>;}</a:t>
            </a:r>
          </a:p>
          <a:p>
            <a:pPr marL="0" indent="0">
              <a:buNone/>
            </a:pPr>
            <a:r>
              <a:rPr lang="en-US" sz="1400" err="1">
                <a:solidFill>
                  <a:prstClr val="black"/>
                </a:solidFill>
                <a:latin typeface="Consolas"/>
              </a:rPr>
              <a:t>INFile.close</a:t>
            </a:r>
            <a:r>
              <a:rPr lang="en-US" sz="1400">
                <a:solidFill>
                  <a:prstClr val="black"/>
                </a:solidFill>
                <a:latin typeface="Consolas"/>
              </a:rPr>
              <a:t>(); </a:t>
            </a:r>
            <a:r>
              <a:rPr lang="en-US" sz="1400">
                <a:solidFill>
                  <a:srgbClr val="008000"/>
                </a:solidFill>
                <a:latin typeface="Consolas"/>
              </a:rPr>
              <a:t>// close the file</a:t>
            </a:r>
            <a:endParaRPr lang="en-US" sz="1400">
              <a:solidFill>
                <a:prstClr val="black"/>
              </a:solidFill>
              <a:latin typeface="Consolas"/>
            </a:endParaRPr>
          </a:p>
          <a:p>
            <a:pPr marL="0" indent="0">
              <a:buNone/>
            </a:pPr>
            <a:r>
              <a:rPr lang="en-US" sz="1400">
                <a:solidFill>
                  <a:prstClr val="black"/>
                </a:solidFill>
                <a:latin typeface="Consolas"/>
              </a:rPr>
              <a:t> }</a:t>
            </a:r>
          </a:p>
          <a:p>
            <a:endParaRPr lang="en-US" sz="1400">
              <a:solidFill>
                <a:prstClr val="black"/>
              </a:solidFill>
              <a:latin typeface="Consolas"/>
            </a:endParaRPr>
          </a:p>
          <a:p>
            <a:endParaRPr lang="en-US" sz="1400">
              <a:solidFill>
                <a:prstClr val="black"/>
              </a:solidFill>
              <a:latin typeface="Consolas"/>
            </a:endParaRPr>
          </a:p>
          <a:p>
            <a:pPr algn="l" rtl="0">
              <a:buNone/>
            </a:pPr>
            <a:endParaRPr lang="en-GB" sz="1400">
              <a:solidFill>
                <a:srgbClr val="008000"/>
              </a:solidFill>
              <a:latin typeface="Courier New"/>
            </a:endParaRPr>
          </a:p>
        </p:txBody>
      </p:sp>
      <p:sp>
        <p:nvSpPr>
          <p:cNvPr id="4" name="Slide Number Placeholder 3">
            <a:extLst>
              <a:ext uri="{FF2B5EF4-FFF2-40B4-BE49-F238E27FC236}">
                <a16:creationId xmlns:a16="http://schemas.microsoft.com/office/drawing/2014/main" id="{AEB77EB5-CD29-FCBF-7D12-FE604DFB14EE}"/>
              </a:ext>
            </a:extLst>
          </p:cNvPr>
          <p:cNvSpPr>
            <a:spLocks noGrp="1"/>
          </p:cNvSpPr>
          <p:nvPr>
            <p:ph type="sldNum" sz="quarter" idx="12"/>
          </p:nvPr>
        </p:nvSpPr>
        <p:spPr/>
        <p:txBody>
          <a:bodyPr/>
          <a:lstStyle/>
          <a:p>
            <a:pPr>
              <a:defRPr/>
            </a:pPr>
            <a:fld id="{3BCD043E-18EE-4329-B170-C1986EF343FC}" type="slidenum">
              <a:rPr lang="en-US" smtClean="0"/>
              <a:pPr>
                <a:defRPr/>
              </a:pPr>
              <a:t>146</a:t>
            </a:fld>
            <a:endParaRPr lang="en-US"/>
          </a:p>
        </p:txBody>
      </p:sp>
    </p:spTree>
    <p:extLst>
      <p:ext uri="{BB962C8B-B14F-4D97-AF65-F5344CB8AC3E}">
        <p14:creationId xmlns:p14="http://schemas.microsoft.com/office/powerpoint/2010/main" val="42851325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CE5351-97A8-D828-B111-6AFED1D17F94}"/>
              </a:ext>
            </a:extLst>
          </p:cNvPr>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tretch>
            <a:fillRect/>
          </a:stretch>
        </p:blipFill>
        <p:spPr bwMode="auto">
          <a:xfrm>
            <a:off x="2838450" y="3144044"/>
            <a:ext cx="3467100" cy="1714500"/>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A7DCF4B4-4E4D-954A-7AB4-CC0ABA96DA9F}"/>
              </a:ext>
            </a:extLst>
          </p:cNvPr>
          <p:cNvSpPr>
            <a:spLocks noGrp="1"/>
          </p:cNvSpPr>
          <p:nvPr>
            <p:ph type="sldNum" sz="quarter" idx="12"/>
          </p:nvPr>
        </p:nvSpPr>
        <p:spPr/>
        <p:txBody>
          <a:bodyPr/>
          <a:lstStyle/>
          <a:p>
            <a:pPr>
              <a:defRPr/>
            </a:pPr>
            <a:fld id="{3BCD043E-18EE-4329-B170-C1986EF343FC}" type="slidenum">
              <a:rPr lang="en-US" smtClean="0"/>
              <a:pPr>
                <a:defRPr/>
              </a:pPr>
              <a:t>147</a:t>
            </a:fld>
            <a:endParaRPr lang="en-US"/>
          </a:p>
        </p:txBody>
      </p:sp>
    </p:spTree>
    <p:extLst>
      <p:ext uri="{BB962C8B-B14F-4D97-AF65-F5344CB8AC3E}">
        <p14:creationId xmlns:p14="http://schemas.microsoft.com/office/powerpoint/2010/main" val="3065454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ctrTitle"/>
          </p:nvPr>
        </p:nvSpPr>
        <p:spPr/>
        <p:txBody>
          <a:bodyPr>
            <a:normAutofit/>
          </a:bodyPr>
          <a:lstStyle/>
          <a:p>
            <a:pPr algn="ctr" eaLnBrk="1" hangingPunct="1"/>
            <a:r>
              <a:rPr lang="en-US" altLang="x-none" b="1">
                <a:solidFill>
                  <a:srgbClr val="0070C0"/>
                </a:solidFill>
              </a:rPr>
              <a:t>Pointers</a:t>
            </a:r>
          </a:p>
        </p:txBody>
      </p:sp>
      <p:sp>
        <p:nvSpPr>
          <p:cNvPr id="6" name="Subtitle 5">
            <a:extLst>
              <a:ext uri="{FF2B5EF4-FFF2-40B4-BE49-F238E27FC236}">
                <a16:creationId xmlns:a16="http://schemas.microsoft.com/office/drawing/2014/main" id="{20883CB1-988B-D42C-CEF7-975A081EE6AD}"/>
              </a:ext>
            </a:extLst>
          </p:cNvPr>
          <p:cNvSpPr>
            <a:spLocks noGrp="1"/>
          </p:cNvSpPr>
          <p:nvPr>
            <p:ph type="subTitle" idx="1"/>
          </p:nvPr>
        </p:nvSpPr>
        <p:spPr/>
        <p:txBody>
          <a:bodyPr/>
          <a:lstStyle/>
          <a:p>
            <a:endParaRPr lang="en-US"/>
          </a:p>
        </p:txBody>
      </p:sp>
      <p:sp>
        <p:nvSpPr>
          <p:cNvPr id="3" name="Rectangle 2">
            <a:extLst>
              <a:ext uri="{FF2B5EF4-FFF2-40B4-BE49-F238E27FC236}">
                <a16:creationId xmlns:a16="http://schemas.microsoft.com/office/drawing/2014/main" id="{240B8E6C-D86D-4834-A044-F97A5B7C1D61}"/>
              </a:ext>
            </a:extLst>
          </p:cNvPr>
          <p:cNvSpPr txBox="1">
            <a:spLocks noChangeArrowheads="1"/>
          </p:cNvSpPr>
          <p:nvPr/>
        </p:nvSpPr>
        <p:spPr>
          <a:xfrm>
            <a:off x="1972965" y="3754582"/>
            <a:ext cx="5829300" cy="128282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x-none" sz="3300" b="1" err="1">
                <a:solidFill>
                  <a:srgbClr val="C00000"/>
                </a:solidFill>
              </a:rPr>
              <a:t>Renu</a:t>
            </a:r>
            <a:r>
              <a:rPr lang="en-US" altLang="x-none" sz="3300" b="1">
                <a:solidFill>
                  <a:srgbClr val="C00000"/>
                </a:solidFill>
              </a:rPr>
              <a:t> </a:t>
            </a:r>
            <a:r>
              <a:rPr lang="en-US" altLang="x-none" sz="3300" b="1" err="1">
                <a:solidFill>
                  <a:srgbClr val="C00000"/>
                </a:solidFill>
              </a:rPr>
              <a:t>Balyan</a:t>
            </a:r>
            <a:endParaRPr lang="en-US" altLang="x-none" sz="3300" b="1">
              <a:solidFill>
                <a:srgbClr val="C00000"/>
              </a:solidFill>
            </a:endParaRPr>
          </a:p>
        </p:txBody>
      </p:sp>
      <p:sp>
        <p:nvSpPr>
          <p:cNvPr id="7" name="Slide Number Placeholder 6">
            <a:extLst>
              <a:ext uri="{FF2B5EF4-FFF2-40B4-BE49-F238E27FC236}">
                <a16:creationId xmlns:a16="http://schemas.microsoft.com/office/drawing/2014/main" id="{056316C5-AC9B-E6BF-6777-007C58EDBDC4}"/>
              </a:ext>
            </a:extLst>
          </p:cNvPr>
          <p:cNvSpPr>
            <a:spLocks noGrp="1"/>
          </p:cNvSpPr>
          <p:nvPr>
            <p:ph type="sldNum" sz="quarter" idx="12"/>
          </p:nvPr>
        </p:nvSpPr>
        <p:spPr/>
        <p:txBody>
          <a:bodyPr/>
          <a:lstStyle/>
          <a:p>
            <a:pPr>
              <a:defRPr/>
            </a:pPr>
            <a:fld id="{BA002D37-E766-43B3-982E-05A2064C7567}" type="slidenum">
              <a:rPr lang="en-US" smtClean="0"/>
              <a:pPr>
                <a:defRPr/>
              </a:pPr>
              <a:t>148</a:t>
            </a:fld>
            <a:endParaRPr lang="en-US"/>
          </a:p>
        </p:txBody>
      </p:sp>
    </p:spTree>
    <p:extLst>
      <p:ext uri="{BB962C8B-B14F-4D97-AF65-F5344CB8AC3E}">
        <p14:creationId xmlns:p14="http://schemas.microsoft.com/office/powerpoint/2010/main" val="1593047143"/>
      </p:ext>
    </p:extLst>
  </p:cSld>
  <p:clrMapOvr>
    <a:masterClrMapping/>
  </p:clrMapOvr>
  <p:transition>
    <p:push/>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FBD7AE4-6CDF-3B7E-3B85-24A1CC92DBCB}"/>
              </a:ext>
            </a:extLst>
          </p:cNvPr>
          <p:cNvSpPr>
            <a:spLocks noGrp="1" noChangeArrowheads="1"/>
          </p:cNvSpPr>
          <p:nvPr>
            <p:ph type="title"/>
          </p:nvPr>
        </p:nvSpPr>
        <p:spPr/>
        <p:txBody>
          <a:bodyPr/>
          <a:lstStyle/>
          <a:p>
            <a:r>
              <a:rPr lang="en-US" altLang="en-US"/>
              <a:t>Pointers</a:t>
            </a:r>
          </a:p>
        </p:txBody>
      </p:sp>
      <p:sp>
        <p:nvSpPr>
          <p:cNvPr id="2051" name="Rectangle 3">
            <a:extLst>
              <a:ext uri="{FF2B5EF4-FFF2-40B4-BE49-F238E27FC236}">
                <a16:creationId xmlns:a16="http://schemas.microsoft.com/office/drawing/2014/main" id="{8A80F8E0-D089-44E4-E892-61A361CEF9B1}"/>
              </a:ext>
            </a:extLst>
          </p:cNvPr>
          <p:cNvSpPr>
            <a:spLocks noGrp="1" noChangeArrowheads="1"/>
          </p:cNvSpPr>
          <p:nvPr>
            <p:ph idx="1"/>
          </p:nvPr>
        </p:nvSpPr>
        <p:spPr/>
        <p:txBody>
          <a:bodyPr/>
          <a:lstStyle/>
          <a:p>
            <a:pPr>
              <a:buFontTx/>
              <a:buNone/>
            </a:pPr>
            <a:r>
              <a:rPr lang="en-US" altLang="en-US"/>
              <a:t>A </a:t>
            </a:r>
            <a:r>
              <a:rPr lang="en-US" altLang="en-US" i="1"/>
              <a:t>pointer</a:t>
            </a:r>
            <a:r>
              <a:rPr lang="en-US" altLang="en-US"/>
              <a:t> is a reference to another variable (memory location) in a program</a:t>
            </a:r>
          </a:p>
          <a:p>
            <a:pPr>
              <a:buFontTx/>
              <a:buNone/>
            </a:pPr>
            <a:r>
              <a:rPr lang="en-US" altLang="en-US"/>
              <a:t>or</a:t>
            </a:r>
          </a:p>
          <a:p>
            <a:pPr>
              <a:buNone/>
            </a:pPr>
            <a:r>
              <a:rPr lang="en-US" altLang="en-US">
                <a:latin typeface="Times New Roman" panose="02020603050405020304" pitchFamily="18" charset="0"/>
                <a:cs typeface="Times New Roman" panose="02020603050405020304" pitchFamily="18" charset="0"/>
              </a:rPr>
              <a:t>A Pointer is variable whose value is a memory address.</a:t>
            </a:r>
          </a:p>
          <a:p>
            <a:pPr>
              <a:buFontTx/>
              <a:buNone/>
            </a:pPr>
            <a:endParaRPr lang="en-US" altLang="en-US"/>
          </a:p>
          <a:p>
            <a:pPr lvl="1"/>
            <a:r>
              <a:rPr lang="en-US" altLang="en-US"/>
              <a:t>Used to change variables inside a function (reference parameters)</a:t>
            </a:r>
          </a:p>
          <a:p>
            <a:pPr lvl="1"/>
            <a:r>
              <a:rPr lang="en-US" altLang="en-US"/>
              <a:t>Used to remember a particular member of a group (such as an array)</a:t>
            </a:r>
          </a:p>
          <a:p>
            <a:pPr lvl="1"/>
            <a:r>
              <a:rPr lang="en-US" altLang="en-US"/>
              <a:t>Used in dynamic (on-the-fly) memory allocation (especially of arrays)</a:t>
            </a:r>
          </a:p>
          <a:p>
            <a:pPr lvl="1"/>
            <a:r>
              <a:rPr lang="en-US" altLang="en-US"/>
              <a:t>Used in building complex data structures (linked lists, stacks, queues, trees, etc.)</a:t>
            </a:r>
          </a:p>
        </p:txBody>
      </p:sp>
      <p:sp>
        <p:nvSpPr>
          <p:cNvPr id="2" name="Slide Number Placeholder 1">
            <a:extLst>
              <a:ext uri="{FF2B5EF4-FFF2-40B4-BE49-F238E27FC236}">
                <a16:creationId xmlns:a16="http://schemas.microsoft.com/office/drawing/2014/main" id="{7AE1A844-673C-5539-D5FE-1FF1F126299E}"/>
              </a:ext>
            </a:extLst>
          </p:cNvPr>
          <p:cNvSpPr>
            <a:spLocks noGrp="1"/>
          </p:cNvSpPr>
          <p:nvPr>
            <p:ph type="sldNum" sz="quarter" idx="12"/>
          </p:nvPr>
        </p:nvSpPr>
        <p:spPr/>
        <p:txBody>
          <a:bodyPr/>
          <a:lstStyle/>
          <a:p>
            <a:pPr>
              <a:defRPr/>
            </a:pPr>
            <a:fld id="{3BCD043E-18EE-4329-B170-C1986EF343FC}" type="slidenum">
              <a:rPr lang="en-US" smtClean="0"/>
              <a:pPr>
                <a:defRPr/>
              </a:pPr>
              <a:t>149</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52786E5-A890-54B9-9E98-7F4C6290DB38}"/>
              </a:ext>
            </a:extLst>
          </p:cNvPr>
          <p:cNvSpPr>
            <a:spLocks noGrp="1" noChangeArrowheads="1"/>
          </p:cNvSpPr>
          <p:nvPr>
            <p:ph type="title"/>
          </p:nvPr>
        </p:nvSpPr>
        <p:spPr/>
        <p:txBody>
          <a:bodyPr/>
          <a:lstStyle/>
          <a:p>
            <a:pPr eaLnBrk="1" hangingPunct="1"/>
            <a:r>
              <a:rPr lang="en-US" altLang="en-US"/>
              <a:t>Class Example</a:t>
            </a:r>
          </a:p>
        </p:txBody>
      </p:sp>
      <p:sp>
        <p:nvSpPr>
          <p:cNvPr id="44035" name="Rectangle 3">
            <a:extLst>
              <a:ext uri="{FF2B5EF4-FFF2-40B4-BE49-F238E27FC236}">
                <a16:creationId xmlns:a16="http://schemas.microsoft.com/office/drawing/2014/main" id="{BE84A444-71FA-E4F2-48E9-0C416E21177A}"/>
              </a:ext>
            </a:extLst>
          </p:cNvPr>
          <p:cNvSpPr>
            <a:spLocks noGrp="1" noChangeArrowheads="1"/>
          </p:cNvSpPr>
          <p:nvPr>
            <p:ph idx="1"/>
          </p:nvPr>
        </p:nvSpPr>
        <p:spPr/>
        <p:txBody>
          <a:bodyPr/>
          <a:lstStyle/>
          <a:p>
            <a:pPr lvl="1" eaLnBrk="1" hangingPunct="1">
              <a:lnSpc>
                <a:spcPct val="75000"/>
              </a:lnSpc>
              <a:spcBef>
                <a:spcPct val="0"/>
              </a:spcBef>
              <a:buFontTx/>
              <a:buNone/>
            </a:pPr>
            <a:r>
              <a:rPr lang="en-US" altLang="en-US" sz="3200" b="1">
                <a:solidFill>
                  <a:srgbClr val="3D8963"/>
                </a:solidFill>
                <a:latin typeface="Courier New" panose="02070309020205020404" pitchFamily="49" charset="0"/>
              </a:rPr>
              <a:t>    class Square</a:t>
            </a:r>
          </a:p>
          <a:p>
            <a:pPr lvl="1" eaLnBrk="1" hangingPunct="1">
              <a:lnSpc>
                <a:spcPct val="75000"/>
              </a:lnSpc>
              <a:spcBef>
                <a:spcPct val="0"/>
              </a:spcBef>
              <a:buFontTx/>
              <a:buNone/>
            </a:pPr>
            <a:r>
              <a:rPr lang="en-US" altLang="en-US" sz="3200" b="1">
                <a:solidFill>
                  <a:srgbClr val="3D8963"/>
                </a:solidFill>
                <a:latin typeface="Courier New" panose="02070309020205020404" pitchFamily="49" charset="0"/>
              </a:rPr>
              <a:t>	   {</a:t>
            </a:r>
          </a:p>
          <a:p>
            <a:pPr lvl="1" eaLnBrk="1" hangingPunct="1">
              <a:lnSpc>
                <a:spcPct val="75000"/>
              </a:lnSpc>
              <a:spcBef>
                <a:spcPct val="0"/>
              </a:spcBef>
              <a:buFontTx/>
              <a:buNone/>
            </a:pPr>
            <a:r>
              <a:rPr lang="en-US" altLang="en-US" sz="3200" b="1">
                <a:solidFill>
                  <a:srgbClr val="3D8963"/>
                </a:solidFill>
                <a:latin typeface="Courier New" panose="02070309020205020404" pitchFamily="49" charset="0"/>
              </a:rPr>
              <a:t>		    private:</a:t>
            </a:r>
          </a:p>
          <a:p>
            <a:pPr lvl="1" eaLnBrk="1" hangingPunct="1">
              <a:lnSpc>
                <a:spcPct val="75000"/>
              </a:lnSpc>
              <a:spcBef>
                <a:spcPct val="0"/>
              </a:spcBef>
              <a:buFontTx/>
              <a:buNone/>
            </a:pPr>
            <a:r>
              <a:rPr lang="en-US" altLang="en-US" sz="3200" b="1">
                <a:solidFill>
                  <a:srgbClr val="3D8963"/>
                </a:solidFill>
                <a:latin typeface="Courier New" panose="02070309020205020404" pitchFamily="49" charset="0"/>
              </a:rPr>
              <a:t>			  int side;</a:t>
            </a:r>
          </a:p>
          <a:p>
            <a:pPr lvl="1" eaLnBrk="1" hangingPunct="1">
              <a:lnSpc>
                <a:spcPct val="75000"/>
              </a:lnSpc>
              <a:spcBef>
                <a:spcPct val="0"/>
              </a:spcBef>
              <a:buFontTx/>
              <a:buNone/>
            </a:pPr>
            <a:r>
              <a:rPr lang="en-US" altLang="en-US" sz="3200" b="1">
                <a:solidFill>
                  <a:srgbClr val="3D8963"/>
                </a:solidFill>
                <a:latin typeface="Courier New" panose="02070309020205020404" pitchFamily="49" charset="0"/>
              </a:rPr>
              <a:t>		    public:</a:t>
            </a:r>
          </a:p>
          <a:p>
            <a:pPr lvl="1" eaLnBrk="1" hangingPunct="1">
              <a:lnSpc>
                <a:spcPct val="75000"/>
              </a:lnSpc>
              <a:spcBef>
                <a:spcPct val="0"/>
              </a:spcBef>
              <a:buFontTx/>
              <a:buNone/>
            </a:pPr>
            <a:r>
              <a:rPr lang="en-US" altLang="en-US" sz="3200" b="1">
                <a:solidFill>
                  <a:srgbClr val="3D8963"/>
                </a:solidFill>
                <a:latin typeface="Courier New" panose="02070309020205020404" pitchFamily="49" charset="0"/>
              </a:rPr>
              <a:t>			  void setSide(int s)</a:t>
            </a:r>
          </a:p>
          <a:p>
            <a:pPr lvl="1" eaLnBrk="1" hangingPunct="1">
              <a:lnSpc>
                <a:spcPct val="75000"/>
              </a:lnSpc>
              <a:spcBef>
                <a:spcPct val="0"/>
              </a:spcBef>
              <a:buFontTx/>
              <a:buNone/>
            </a:pPr>
            <a:r>
              <a:rPr lang="en-US" altLang="en-US" sz="3200" b="1">
                <a:solidFill>
                  <a:srgbClr val="3D8963"/>
                </a:solidFill>
                <a:latin typeface="Courier New" panose="02070309020205020404" pitchFamily="49" charset="0"/>
              </a:rPr>
              <a:t>			  { side = s; }</a:t>
            </a:r>
          </a:p>
          <a:p>
            <a:pPr lvl="1" eaLnBrk="1" hangingPunct="1">
              <a:lnSpc>
                <a:spcPct val="75000"/>
              </a:lnSpc>
              <a:spcBef>
                <a:spcPct val="0"/>
              </a:spcBef>
              <a:buFontTx/>
              <a:buNone/>
            </a:pPr>
            <a:r>
              <a:rPr lang="en-US" altLang="en-US" sz="3200" b="1">
                <a:solidFill>
                  <a:srgbClr val="3D8963"/>
                </a:solidFill>
                <a:latin typeface="Courier New" panose="02070309020205020404" pitchFamily="49" charset="0"/>
              </a:rPr>
              <a:t>			  int getSide()</a:t>
            </a:r>
          </a:p>
          <a:p>
            <a:pPr lvl="1" eaLnBrk="1" hangingPunct="1">
              <a:lnSpc>
                <a:spcPct val="75000"/>
              </a:lnSpc>
              <a:spcBef>
                <a:spcPct val="0"/>
              </a:spcBef>
              <a:buFontTx/>
              <a:buNone/>
            </a:pPr>
            <a:r>
              <a:rPr lang="en-US" altLang="en-US" sz="3200" b="1">
                <a:solidFill>
                  <a:srgbClr val="3D8963"/>
                </a:solidFill>
                <a:latin typeface="Courier New" panose="02070309020205020404" pitchFamily="49" charset="0"/>
              </a:rPr>
              <a:t>			  { return side; }</a:t>
            </a:r>
          </a:p>
          <a:p>
            <a:pPr lvl="1" eaLnBrk="1" hangingPunct="1">
              <a:lnSpc>
                <a:spcPct val="75000"/>
              </a:lnSpc>
              <a:spcBef>
                <a:spcPct val="0"/>
              </a:spcBef>
              <a:buFontTx/>
              <a:buNone/>
            </a:pPr>
            <a:r>
              <a:rPr lang="en-US" altLang="en-US" sz="3200" b="1">
                <a:solidFill>
                  <a:srgbClr val="3D8963"/>
                </a:solidFill>
                <a:latin typeface="Courier New" panose="02070309020205020404" pitchFamily="49" charset="0"/>
              </a:rPr>
              <a:t>	   };</a:t>
            </a:r>
          </a:p>
        </p:txBody>
      </p:sp>
      <p:sp>
        <p:nvSpPr>
          <p:cNvPr id="44036" name="Slide Number Placeholder 3">
            <a:extLst>
              <a:ext uri="{FF2B5EF4-FFF2-40B4-BE49-F238E27FC236}">
                <a16:creationId xmlns:a16="http://schemas.microsoft.com/office/drawing/2014/main" id="{58C55A4B-8D68-8794-37B0-D009C724FF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7C6E32A4-5231-4EEE-87C2-F8F0431B7AEC}" type="slidenum">
              <a:rPr lang="en-US" altLang="en-US" sz="1200" smtClean="0"/>
              <a:pPr>
                <a:spcBef>
                  <a:spcPct val="0"/>
                </a:spcBef>
                <a:buFontTx/>
                <a:buNone/>
              </a:pPr>
              <a:t>15</a:t>
            </a:fld>
            <a:endParaRPr lang="en-US" altLang="en-US" sz="1200"/>
          </a:p>
        </p:txBody>
      </p:sp>
      <p:sp>
        <p:nvSpPr>
          <p:cNvPr id="44037" name="Oval 4">
            <a:extLst>
              <a:ext uri="{FF2B5EF4-FFF2-40B4-BE49-F238E27FC236}">
                <a16:creationId xmlns:a16="http://schemas.microsoft.com/office/drawing/2014/main" id="{D2D8C8F8-7D72-F1C4-2DD3-4D94FDF1027F}"/>
              </a:ext>
            </a:extLst>
          </p:cNvPr>
          <p:cNvSpPr>
            <a:spLocks noChangeArrowheads="1"/>
          </p:cNvSpPr>
          <p:nvPr/>
        </p:nvSpPr>
        <p:spPr bwMode="auto">
          <a:xfrm>
            <a:off x="152400" y="2438400"/>
            <a:ext cx="1600200" cy="106680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4038" name="Text Box 5">
            <a:extLst>
              <a:ext uri="{FF2B5EF4-FFF2-40B4-BE49-F238E27FC236}">
                <a16:creationId xmlns:a16="http://schemas.microsoft.com/office/drawing/2014/main" id="{C3F29D92-5DDF-3E6B-8ADA-285A3C60CEEE}"/>
              </a:ext>
            </a:extLst>
          </p:cNvPr>
          <p:cNvSpPr txBox="1">
            <a:spLocks noChangeArrowheads="1"/>
          </p:cNvSpPr>
          <p:nvPr/>
        </p:nvSpPr>
        <p:spPr bwMode="auto">
          <a:xfrm>
            <a:off x="241300" y="2620963"/>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baseline="0">
                <a:solidFill>
                  <a:schemeClr val="accent2"/>
                </a:solidFill>
              </a:rPr>
              <a:t>Access specifiers</a:t>
            </a:r>
          </a:p>
        </p:txBody>
      </p:sp>
      <p:sp>
        <p:nvSpPr>
          <p:cNvPr id="44039" name="Line 6">
            <a:extLst>
              <a:ext uri="{FF2B5EF4-FFF2-40B4-BE49-F238E27FC236}">
                <a16:creationId xmlns:a16="http://schemas.microsoft.com/office/drawing/2014/main" id="{651E21FE-13DA-73C3-9F83-80C59C1193A9}"/>
              </a:ext>
            </a:extLst>
          </p:cNvPr>
          <p:cNvSpPr>
            <a:spLocks noChangeShapeType="1"/>
          </p:cNvSpPr>
          <p:nvPr/>
        </p:nvSpPr>
        <p:spPr bwMode="auto">
          <a:xfrm flipV="1">
            <a:off x="1752600" y="2590800"/>
            <a:ext cx="4572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0" name="Line 7">
            <a:extLst>
              <a:ext uri="{FF2B5EF4-FFF2-40B4-BE49-F238E27FC236}">
                <a16:creationId xmlns:a16="http://schemas.microsoft.com/office/drawing/2014/main" id="{F87A1B77-3EB0-D556-87A2-8DED9F7BEE60}"/>
              </a:ext>
            </a:extLst>
          </p:cNvPr>
          <p:cNvSpPr>
            <a:spLocks noChangeShapeType="1"/>
          </p:cNvSpPr>
          <p:nvPr/>
        </p:nvSpPr>
        <p:spPr bwMode="auto">
          <a:xfrm>
            <a:off x="1752600" y="3048000"/>
            <a:ext cx="457200" cy="2286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BEC0AD7-DA56-C777-0368-96819F1917CE}"/>
              </a:ext>
            </a:extLst>
          </p:cNvPr>
          <p:cNvSpPr>
            <a:spLocks noGrp="1" noChangeArrowheads="1"/>
          </p:cNvSpPr>
          <p:nvPr>
            <p:ph type="title"/>
          </p:nvPr>
        </p:nvSpPr>
        <p:spPr/>
        <p:txBody>
          <a:bodyPr/>
          <a:lstStyle/>
          <a:p>
            <a:r>
              <a:rPr lang="en-US" altLang="en-US"/>
              <a:t>Pointers</a:t>
            </a:r>
          </a:p>
        </p:txBody>
      </p:sp>
      <p:sp>
        <p:nvSpPr>
          <p:cNvPr id="4101" name="Rectangle 3">
            <a:extLst>
              <a:ext uri="{FF2B5EF4-FFF2-40B4-BE49-F238E27FC236}">
                <a16:creationId xmlns:a16="http://schemas.microsoft.com/office/drawing/2014/main" id="{145D8247-7C09-8DAF-2E63-A5DB7BEC63B3}"/>
              </a:ext>
            </a:extLst>
          </p:cNvPr>
          <p:cNvSpPr>
            <a:spLocks noGrp="1" noChangeArrowheads="1"/>
          </p:cNvSpPr>
          <p:nvPr>
            <p:ph idx="1"/>
          </p:nvPr>
        </p:nvSpPr>
        <p:spPr/>
        <p:txBody>
          <a:bodyPr>
            <a:normAutofit/>
          </a:bodyPr>
          <a:lstStyle/>
          <a:p>
            <a:pPr marL="0" indent="0">
              <a:lnSpc>
                <a:spcPct val="80000"/>
              </a:lnSpc>
              <a:buNone/>
            </a:pPr>
            <a:r>
              <a:rPr lang="en-US" altLang="en-US" b="1">
                <a:latin typeface="Times New Roman" panose="02020603050405020304" pitchFamily="18" charset="0"/>
                <a:cs typeface="Times New Roman" panose="02020603050405020304" pitchFamily="18" charset="0"/>
              </a:rPr>
              <a:t>The *  and   &amp; operators</a:t>
            </a:r>
          </a:p>
          <a:p>
            <a:pPr marL="0" indent="0">
              <a:lnSpc>
                <a:spcPct val="80000"/>
              </a:lnSpc>
              <a:buNone/>
            </a:pPr>
            <a:endParaRPr lang="en-US" altLang="en-US" b="1">
              <a:latin typeface="Times New Roman" panose="02020603050405020304" pitchFamily="18" charset="0"/>
              <a:cs typeface="Times New Roman" panose="02020603050405020304" pitchFamily="18" charset="0"/>
            </a:endParaRPr>
          </a:p>
          <a:p>
            <a:pPr algn="l" rtl="0" eaLnBrk="1" hangingPunct="1">
              <a:lnSpc>
                <a:spcPct val="80000"/>
              </a:lnSpc>
              <a:buFontTx/>
              <a:buNone/>
            </a:pPr>
            <a:r>
              <a:rPr lang="en-US" altLang="en-US">
                <a:latin typeface="Times New Roman" panose="02020603050405020304" pitchFamily="18" charset="0"/>
                <a:cs typeface="Times New Roman" panose="02020603050405020304" pitchFamily="18" charset="0"/>
              </a:rPr>
              <a:t>	-  &amp; operator is the address operator</a:t>
            </a:r>
          </a:p>
          <a:p>
            <a:pPr algn="l" rtl="0" eaLnBrk="1" hangingPunct="1">
              <a:lnSpc>
                <a:spcPct val="80000"/>
              </a:lnSpc>
              <a:buFontTx/>
              <a:buNone/>
            </a:pPr>
            <a:r>
              <a:rPr lang="en-US" altLang="en-US">
                <a:latin typeface="Times New Roman" panose="02020603050405020304" pitchFamily="18" charset="0"/>
                <a:cs typeface="Times New Roman" panose="02020603050405020304" pitchFamily="18" charset="0"/>
              </a:rPr>
              <a:t>	-  * operator is the dereferencing operator. It is used in</a:t>
            </a:r>
          </a:p>
          <a:p>
            <a:pPr algn="l" rtl="0" eaLnBrk="1" hangingPunct="1">
              <a:lnSpc>
                <a:spcPct val="80000"/>
              </a:lnSpc>
              <a:buFontTx/>
              <a:buNone/>
            </a:pPr>
            <a:r>
              <a:rPr lang="en-US" altLang="en-US">
                <a:latin typeface="Times New Roman" panose="02020603050405020304" pitchFamily="18" charset="0"/>
                <a:cs typeface="Times New Roman" panose="02020603050405020304" pitchFamily="18" charset="0"/>
              </a:rPr>
              <a:t>         pointers declaration</a:t>
            </a:r>
          </a:p>
        </p:txBody>
      </p:sp>
      <p:sp>
        <p:nvSpPr>
          <p:cNvPr id="4099" name="Slide Number Placeholder 5">
            <a:extLst>
              <a:ext uri="{FF2B5EF4-FFF2-40B4-BE49-F238E27FC236}">
                <a16:creationId xmlns:a16="http://schemas.microsoft.com/office/drawing/2014/main" id="{7A3A536D-4DCA-15E9-D639-C0CECF1DF8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D19EF0-0DCE-4D30-938C-B1BC8B101C83}" type="slidenum">
              <a:rPr lang="ar-SA" altLang="en-US"/>
              <a:pPr eaLnBrk="1" hangingPunct="1"/>
              <a:t>150</a:t>
            </a:fld>
            <a:endParaRPr lang="en-US" alt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065876B-7844-032D-1687-E519175D26DD}"/>
              </a:ext>
            </a:extLst>
          </p:cNvPr>
          <p:cNvSpPr>
            <a:spLocks noGrp="1" noChangeArrowheads="1"/>
          </p:cNvSpPr>
          <p:nvPr>
            <p:ph type="title"/>
          </p:nvPr>
        </p:nvSpPr>
        <p:spPr/>
        <p:txBody>
          <a:bodyPr/>
          <a:lstStyle/>
          <a:p>
            <a:r>
              <a:rPr lang="en-US" altLang="en-US"/>
              <a:t>Pointer Variable Declaration</a:t>
            </a:r>
          </a:p>
        </p:txBody>
      </p:sp>
      <p:sp>
        <p:nvSpPr>
          <p:cNvPr id="6147" name="Rectangle 3">
            <a:extLst>
              <a:ext uri="{FF2B5EF4-FFF2-40B4-BE49-F238E27FC236}">
                <a16:creationId xmlns:a16="http://schemas.microsoft.com/office/drawing/2014/main" id="{CA64C7D7-FDC0-6C2E-CB06-219C8D37E139}"/>
              </a:ext>
            </a:extLst>
          </p:cNvPr>
          <p:cNvSpPr>
            <a:spLocks noGrp="1" noChangeArrowheads="1"/>
          </p:cNvSpPr>
          <p:nvPr>
            <p:ph idx="1"/>
          </p:nvPr>
        </p:nvSpPr>
        <p:spPr/>
        <p:txBody>
          <a:bodyPr>
            <a:normAutofit/>
          </a:bodyPr>
          <a:lstStyle/>
          <a:p>
            <a:pPr>
              <a:buFontTx/>
              <a:buNone/>
            </a:pPr>
            <a:r>
              <a:rPr lang="en-US" altLang="en-US"/>
              <a:t>Basic syntax: &lt;t</a:t>
            </a:r>
            <a:r>
              <a:rPr lang="en-US" altLang="en-US" i="1"/>
              <a:t>ype&gt;</a:t>
            </a:r>
            <a:r>
              <a:rPr lang="en-US" altLang="en-US"/>
              <a:t> *</a:t>
            </a:r>
            <a:r>
              <a:rPr lang="en-US" altLang="en-US" err="1"/>
              <a:t>variable_</a:t>
            </a:r>
            <a:r>
              <a:rPr lang="en-US" altLang="en-US" i="1" err="1"/>
              <a:t>Name</a:t>
            </a:r>
            <a:endParaRPr lang="en-US" altLang="en-US" i="1"/>
          </a:p>
          <a:p>
            <a:pPr>
              <a:buFontTx/>
              <a:buNone/>
            </a:pPr>
            <a:r>
              <a:rPr lang="en-US" altLang="en-US"/>
              <a:t>Examples:</a:t>
            </a:r>
          </a:p>
          <a:p>
            <a:pPr lvl="1">
              <a:buFontTx/>
              <a:buNone/>
            </a:pPr>
            <a:r>
              <a:rPr lang="en-US" altLang="en-US"/>
              <a:t>int *P;	/* P is var that can point to an int var */</a:t>
            </a:r>
          </a:p>
          <a:p>
            <a:pPr lvl="1">
              <a:buFontTx/>
              <a:buNone/>
            </a:pPr>
            <a:r>
              <a:rPr lang="en-US" altLang="en-US"/>
              <a:t>float *Q;	/* Q is a float pointer */</a:t>
            </a:r>
          </a:p>
          <a:p>
            <a:pPr lvl="1">
              <a:buFontTx/>
              <a:buNone/>
            </a:pPr>
            <a:r>
              <a:rPr lang="en-US" altLang="en-US"/>
              <a:t>char *R;	/* R is a char pointer */</a:t>
            </a:r>
          </a:p>
          <a:p>
            <a:pPr algn="l" rtl="0" eaLnBrk="1" hangingPunct="1">
              <a:buFontTx/>
              <a:buNone/>
            </a:pPr>
            <a:r>
              <a:rPr lang="en-US" altLang="en-US" b="1">
                <a:latin typeface="Times New Roman" panose="02020603050405020304" pitchFamily="18" charset="0"/>
                <a:cs typeface="Times New Roman" panose="02020603050405020304" pitchFamily="18" charset="0"/>
              </a:rPr>
              <a:t>     </a:t>
            </a:r>
            <a:r>
              <a:rPr lang="en-US" altLang="en-US" sz="1800"/>
              <a:t>void * </a:t>
            </a:r>
            <a:r>
              <a:rPr lang="en-US" altLang="en-US" sz="1800" err="1"/>
              <a:t>yPtr</a:t>
            </a:r>
            <a:r>
              <a:rPr lang="en-US" altLang="en-US" sz="1800"/>
              <a:t>;    </a:t>
            </a:r>
            <a:r>
              <a:rPr lang="en-US" altLang="en-US">
                <a:latin typeface="Times New Roman" panose="02020603050405020304" pitchFamily="18" charset="0"/>
                <a:cs typeface="Times New Roman" panose="02020603050405020304" pitchFamily="18" charset="0"/>
              </a:rPr>
              <a:t>// </a:t>
            </a:r>
            <a:r>
              <a:rPr lang="en-US" altLang="en-US" sz="1800" err="1"/>
              <a:t>yPtr</a:t>
            </a:r>
            <a:r>
              <a:rPr lang="en-US" altLang="en-US" sz="1800"/>
              <a:t> is a generic pointer, represents any type</a:t>
            </a:r>
          </a:p>
          <a:p>
            <a:pPr lvl="1">
              <a:buFontTx/>
              <a:buNone/>
            </a:pPr>
            <a:endParaRPr lang="en-US" altLang="en-US"/>
          </a:p>
          <a:p>
            <a:pPr>
              <a:buFontTx/>
              <a:buNone/>
            </a:pPr>
            <a:r>
              <a:rPr lang="en-US" altLang="en-US"/>
              <a:t>Complex example:</a:t>
            </a:r>
          </a:p>
          <a:p>
            <a:pPr lvl="1">
              <a:buFontTx/>
              <a:buNone/>
            </a:pPr>
            <a:r>
              <a:rPr lang="en-US" altLang="en-US"/>
              <a:t>int *AP[5];	/* AP is an array of 5 pointers to </a:t>
            </a:r>
            <a:r>
              <a:rPr lang="en-US" altLang="en-US" err="1"/>
              <a:t>ints</a:t>
            </a:r>
            <a:r>
              <a:rPr lang="en-US" altLang="en-US"/>
              <a:t> */</a:t>
            </a:r>
          </a:p>
          <a:p>
            <a:pPr lvl="1"/>
            <a:r>
              <a:rPr lang="en-US" altLang="en-US"/>
              <a:t>more on how to read complex declarations later</a:t>
            </a:r>
          </a:p>
        </p:txBody>
      </p:sp>
      <p:sp>
        <p:nvSpPr>
          <p:cNvPr id="2" name="Slide Number Placeholder 1">
            <a:extLst>
              <a:ext uri="{FF2B5EF4-FFF2-40B4-BE49-F238E27FC236}">
                <a16:creationId xmlns:a16="http://schemas.microsoft.com/office/drawing/2014/main" id="{6ED268FD-33CF-8F76-F609-759C01DDD286}"/>
              </a:ext>
            </a:extLst>
          </p:cNvPr>
          <p:cNvSpPr>
            <a:spLocks noGrp="1"/>
          </p:cNvSpPr>
          <p:nvPr>
            <p:ph type="sldNum" sz="quarter" idx="12"/>
          </p:nvPr>
        </p:nvSpPr>
        <p:spPr/>
        <p:txBody>
          <a:bodyPr/>
          <a:lstStyle/>
          <a:p>
            <a:pPr>
              <a:defRPr/>
            </a:pPr>
            <a:fld id="{3BCD043E-18EE-4329-B170-C1986EF343FC}" type="slidenum">
              <a:rPr lang="en-US" smtClean="0"/>
              <a:pPr>
                <a:defRPr/>
              </a:pPr>
              <a:t>151</a:t>
            </a:fld>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C42768D-56AA-947A-4C21-C0A7D465ECBF}"/>
              </a:ext>
            </a:extLst>
          </p:cNvPr>
          <p:cNvSpPr>
            <a:spLocks noGrp="1" noChangeArrowheads="1"/>
          </p:cNvSpPr>
          <p:nvPr>
            <p:ph type="title"/>
          </p:nvPr>
        </p:nvSpPr>
        <p:spPr/>
        <p:txBody>
          <a:bodyPr/>
          <a:lstStyle/>
          <a:p>
            <a:r>
              <a:rPr lang="en-US" altLang="en-US"/>
              <a:t>Address (&amp;) Operator</a:t>
            </a:r>
          </a:p>
        </p:txBody>
      </p:sp>
      <p:sp>
        <p:nvSpPr>
          <p:cNvPr id="4099" name="Rectangle 3">
            <a:extLst>
              <a:ext uri="{FF2B5EF4-FFF2-40B4-BE49-F238E27FC236}">
                <a16:creationId xmlns:a16="http://schemas.microsoft.com/office/drawing/2014/main" id="{A129AE90-9AF4-5C04-E542-5E371A0D06FC}"/>
              </a:ext>
            </a:extLst>
          </p:cNvPr>
          <p:cNvSpPr>
            <a:spLocks noGrp="1" noChangeArrowheads="1"/>
          </p:cNvSpPr>
          <p:nvPr>
            <p:ph idx="1"/>
          </p:nvPr>
        </p:nvSpPr>
        <p:spPr/>
        <p:txBody>
          <a:bodyPr/>
          <a:lstStyle/>
          <a:p>
            <a:pPr>
              <a:lnSpc>
                <a:spcPct val="80000"/>
              </a:lnSpc>
              <a:buFontTx/>
              <a:buNone/>
            </a:pPr>
            <a:r>
              <a:rPr lang="en-US" altLang="en-US"/>
              <a:t>The address (&amp;) operator can be used in front of any variable object -- the result of the operation is the location in memory of the variable</a:t>
            </a:r>
          </a:p>
          <a:p>
            <a:pPr>
              <a:lnSpc>
                <a:spcPct val="80000"/>
              </a:lnSpc>
              <a:buFontTx/>
              <a:buNone/>
            </a:pPr>
            <a:r>
              <a:rPr lang="en-US" altLang="en-US"/>
              <a:t>Syntax: &amp;</a:t>
            </a:r>
            <a:r>
              <a:rPr lang="en-US" altLang="en-US" i="1" err="1"/>
              <a:t>VariableReference</a:t>
            </a:r>
            <a:endParaRPr lang="en-US" altLang="en-US"/>
          </a:p>
          <a:p>
            <a:pPr>
              <a:lnSpc>
                <a:spcPct val="80000"/>
              </a:lnSpc>
              <a:buFontTx/>
              <a:buNone/>
            </a:pPr>
            <a:endParaRPr lang="en-US" altLang="en-US"/>
          </a:p>
          <a:p>
            <a:pPr>
              <a:lnSpc>
                <a:spcPct val="80000"/>
              </a:lnSpc>
              <a:buFontTx/>
              <a:buNone/>
            </a:pPr>
            <a:r>
              <a:rPr lang="en-US" altLang="en-US"/>
              <a:t>Examples:</a:t>
            </a:r>
          </a:p>
          <a:p>
            <a:pPr lvl="1">
              <a:lnSpc>
                <a:spcPct val="80000"/>
              </a:lnSpc>
              <a:buFontTx/>
              <a:buNone/>
            </a:pPr>
            <a:r>
              <a:rPr lang="en-US" altLang="en-US"/>
              <a:t>int V;</a:t>
            </a:r>
          </a:p>
          <a:p>
            <a:pPr lvl="1">
              <a:lnSpc>
                <a:spcPct val="80000"/>
              </a:lnSpc>
              <a:buFontTx/>
              <a:buNone/>
            </a:pPr>
            <a:r>
              <a:rPr lang="en-US" altLang="en-US"/>
              <a:t>int *P;</a:t>
            </a:r>
          </a:p>
          <a:p>
            <a:pPr lvl="1">
              <a:lnSpc>
                <a:spcPct val="80000"/>
              </a:lnSpc>
              <a:buFontTx/>
              <a:buNone/>
            </a:pPr>
            <a:r>
              <a:rPr lang="en-US" altLang="en-US"/>
              <a:t>int A[5];</a:t>
            </a:r>
          </a:p>
          <a:p>
            <a:pPr lvl="1">
              <a:lnSpc>
                <a:spcPct val="80000"/>
              </a:lnSpc>
              <a:buFontTx/>
              <a:buNone/>
            </a:pPr>
            <a:r>
              <a:rPr lang="en-US" altLang="en-US"/>
              <a:t>&amp;V - memory location of integer variable V</a:t>
            </a:r>
          </a:p>
          <a:p>
            <a:pPr lvl="1">
              <a:lnSpc>
                <a:spcPct val="80000"/>
              </a:lnSpc>
              <a:buFontTx/>
              <a:buNone/>
            </a:pPr>
            <a:r>
              <a:rPr lang="en-US" altLang="en-US"/>
              <a:t>&amp;(A[2]) - memory location of array element 2 in array A</a:t>
            </a:r>
          </a:p>
          <a:p>
            <a:pPr lvl="1">
              <a:lnSpc>
                <a:spcPct val="80000"/>
              </a:lnSpc>
              <a:buFontTx/>
              <a:buNone/>
            </a:pPr>
            <a:r>
              <a:rPr lang="en-US" altLang="en-US"/>
              <a:t>&amp;P - memory location of pointer variable P</a:t>
            </a:r>
          </a:p>
        </p:txBody>
      </p:sp>
      <p:sp>
        <p:nvSpPr>
          <p:cNvPr id="2" name="Slide Number Placeholder 1">
            <a:extLst>
              <a:ext uri="{FF2B5EF4-FFF2-40B4-BE49-F238E27FC236}">
                <a16:creationId xmlns:a16="http://schemas.microsoft.com/office/drawing/2014/main" id="{7E272974-3F32-34EC-AA6B-E21D4DD099B3}"/>
              </a:ext>
            </a:extLst>
          </p:cNvPr>
          <p:cNvSpPr>
            <a:spLocks noGrp="1"/>
          </p:cNvSpPr>
          <p:nvPr>
            <p:ph type="sldNum" sz="quarter" idx="12"/>
          </p:nvPr>
        </p:nvSpPr>
        <p:spPr/>
        <p:txBody>
          <a:bodyPr/>
          <a:lstStyle/>
          <a:p>
            <a:pPr>
              <a:defRPr/>
            </a:pPr>
            <a:fld id="{3BCD043E-18EE-4329-B170-C1986EF343FC}" type="slidenum">
              <a:rPr lang="en-US" smtClean="0"/>
              <a:pPr>
                <a:defRPr/>
              </a:pPr>
              <a:t>152</a:t>
            </a:fld>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9C65EC1-8363-46EF-DBF1-F86B2CEF2D0F}"/>
              </a:ext>
            </a:extLst>
          </p:cNvPr>
          <p:cNvSpPr>
            <a:spLocks noGrp="1" noChangeArrowheads="1"/>
          </p:cNvSpPr>
          <p:nvPr>
            <p:ph type="title"/>
          </p:nvPr>
        </p:nvSpPr>
        <p:spPr/>
        <p:txBody>
          <a:bodyPr/>
          <a:lstStyle/>
          <a:p>
            <a:r>
              <a:rPr lang="en-US" altLang="en-US"/>
              <a:t>Pointer Basics</a:t>
            </a:r>
          </a:p>
        </p:txBody>
      </p:sp>
      <p:graphicFrame>
        <p:nvGraphicFramePr>
          <p:cNvPr id="3077" name="Object 5">
            <a:extLst>
              <a:ext uri="{FF2B5EF4-FFF2-40B4-BE49-F238E27FC236}">
                <a16:creationId xmlns:a16="http://schemas.microsoft.com/office/drawing/2014/main" id="{DD1E69F5-05BF-DC92-8DCC-3CF9C2A0A49B}"/>
              </a:ext>
            </a:extLst>
          </p:cNvPr>
          <p:cNvGraphicFramePr>
            <a:graphicFrameLocks noGrp="1" noChangeAspect="1"/>
          </p:cNvGraphicFramePr>
          <p:nvPr>
            <p:ph idx="1"/>
            <p:extLst>
              <p:ext uri="{D42A27DB-BD31-4B8C-83A1-F6EECF244321}">
                <p14:modId xmlns:p14="http://schemas.microsoft.com/office/powerpoint/2010/main" val="2019292855"/>
              </p:ext>
            </p:extLst>
          </p:nvPr>
        </p:nvGraphicFramePr>
        <p:xfrm>
          <a:off x="1943100" y="3967163"/>
          <a:ext cx="5257800" cy="1436687"/>
        </p:xfrm>
        <a:graphic>
          <a:graphicData uri="http://schemas.openxmlformats.org/presentationml/2006/ole">
            <mc:AlternateContent xmlns:mc="http://schemas.openxmlformats.org/markup-compatibility/2006">
              <mc:Choice xmlns:v="urn:schemas-microsoft-com:vml" Requires="v">
                <p:oleObj name="VISIO" r:id="rId2" imgW="5259600" imgH="1436760" progId="Visio.Drawing.4">
                  <p:embed/>
                </p:oleObj>
              </mc:Choice>
              <mc:Fallback>
                <p:oleObj name="VISIO" r:id="rId2" imgW="5259600" imgH="1436760" progId="Visio.Drawing.4">
                  <p:embed/>
                  <p:pic>
                    <p:nvPicPr>
                      <p:cNvPr id="3077" name="Object 5">
                        <a:extLst>
                          <a:ext uri="{FF2B5EF4-FFF2-40B4-BE49-F238E27FC236}">
                            <a16:creationId xmlns:a16="http://schemas.microsoft.com/office/drawing/2014/main" id="{DD1E69F5-05BF-DC92-8DCC-3CF9C2A0A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3967163"/>
                        <a:ext cx="5257800" cy="1436687"/>
                      </a:xfrm>
                      <a:prstGeom prst="rect">
                        <a:avLst/>
                      </a:prstGeom>
                    </p:spPr>
                  </p:pic>
                </p:oleObj>
              </mc:Fallback>
            </mc:AlternateContent>
          </a:graphicData>
        </a:graphic>
      </p:graphicFrame>
      <p:sp>
        <p:nvSpPr>
          <p:cNvPr id="3075" name="Rectangle 3">
            <a:extLst>
              <a:ext uri="{FF2B5EF4-FFF2-40B4-BE49-F238E27FC236}">
                <a16:creationId xmlns:a16="http://schemas.microsoft.com/office/drawing/2014/main" id="{B5DC8175-04DD-02C2-08AC-1288D9ED3224}"/>
              </a:ext>
            </a:extLst>
          </p:cNvPr>
          <p:cNvSpPr>
            <a:spLocks noGrp="1" noChangeArrowheads="1"/>
          </p:cNvSpPr>
          <p:nvPr>
            <p:ph type="body" sz="half" idx="4294967295"/>
          </p:nvPr>
        </p:nvSpPr>
        <p:spPr>
          <a:xfrm>
            <a:off x="0" y="1600200"/>
            <a:ext cx="8763000" cy="2362200"/>
          </a:xfrm>
        </p:spPr>
        <p:txBody>
          <a:bodyPr>
            <a:normAutofit/>
          </a:bodyPr>
          <a:lstStyle/>
          <a:p>
            <a:pPr>
              <a:buFontTx/>
              <a:buNone/>
            </a:pPr>
            <a:r>
              <a:rPr lang="en-US" altLang="en-US" sz="1800"/>
              <a:t>Variables are allocated at </a:t>
            </a:r>
            <a:r>
              <a:rPr lang="en-US" altLang="en-US" sz="1800" i="1"/>
              <a:t>addresses</a:t>
            </a:r>
            <a:r>
              <a:rPr lang="en-US" altLang="en-US" sz="1800"/>
              <a:t> in computer memory (address depends on computer/operating system)</a:t>
            </a:r>
          </a:p>
          <a:p>
            <a:pPr>
              <a:buFontTx/>
              <a:buNone/>
            </a:pPr>
            <a:r>
              <a:rPr lang="en-US" altLang="en-US" sz="1800"/>
              <a:t>Name of the variable is a reference to that memory address</a:t>
            </a:r>
          </a:p>
          <a:p>
            <a:pPr>
              <a:buFontTx/>
              <a:buNone/>
            </a:pPr>
            <a:r>
              <a:rPr lang="en-US" altLang="en-US" sz="1800"/>
              <a:t>A pointer variable contains a representation of an address of another variable (P is a pointer variable in the following):</a:t>
            </a:r>
            <a:endParaRPr lang="en-US" altLang="en-US"/>
          </a:p>
        </p:txBody>
      </p:sp>
      <p:sp>
        <p:nvSpPr>
          <p:cNvPr id="2" name="Slide Number Placeholder 1">
            <a:extLst>
              <a:ext uri="{FF2B5EF4-FFF2-40B4-BE49-F238E27FC236}">
                <a16:creationId xmlns:a16="http://schemas.microsoft.com/office/drawing/2014/main" id="{440E5D58-F609-AD9A-2348-934953B5225A}"/>
              </a:ext>
            </a:extLst>
          </p:cNvPr>
          <p:cNvSpPr>
            <a:spLocks noGrp="1"/>
          </p:cNvSpPr>
          <p:nvPr>
            <p:ph type="sldNum" sz="quarter" idx="12"/>
          </p:nvPr>
        </p:nvSpPr>
        <p:spPr/>
        <p:txBody>
          <a:bodyPr/>
          <a:lstStyle/>
          <a:p>
            <a:pPr>
              <a:defRPr/>
            </a:pPr>
            <a:fld id="{3BCD043E-18EE-4329-B170-C1986EF343FC}" type="slidenum">
              <a:rPr lang="en-US" smtClean="0"/>
              <a:pPr>
                <a:defRPr/>
              </a:pPr>
              <a:t>153</a:t>
            </a:fld>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42A9D18-BF68-AEE8-0544-BB810D7A3CB5}"/>
              </a:ext>
            </a:extLst>
          </p:cNvPr>
          <p:cNvSpPr>
            <a:spLocks noGrp="1" noChangeArrowheads="1"/>
          </p:cNvSpPr>
          <p:nvPr>
            <p:ph type="title"/>
          </p:nvPr>
        </p:nvSpPr>
        <p:spPr/>
        <p:txBody>
          <a:bodyPr/>
          <a:lstStyle/>
          <a:p>
            <a:r>
              <a:rPr lang="en-US" altLang="en-US"/>
              <a:t>Pointer Assignment</a:t>
            </a:r>
          </a:p>
        </p:txBody>
      </p:sp>
      <p:sp>
        <p:nvSpPr>
          <p:cNvPr id="6149" name="Rectangle 3">
            <a:extLst>
              <a:ext uri="{FF2B5EF4-FFF2-40B4-BE49-F238E27FC236}">
                <a16:creationId xmlns:a16="http://schemas.microsoft.com/office/drawing/2014/main" id="{EAEB3739-3F75-E621-7F9F-AA88360AF8F1}"/>
              </a:ext>
            </a:extLst>
          </p:cNvPr>
          <p:cNvSpPr>
            <a:spLocks noGrp="1" noChangeArrowheads="1"/>
          </p:cNvSpPr>
          <p:nvPr>
            <p:ph idx="1"/>
          </p:nvPr>
        </p:nvSpPr>
        <p:spPr/>
        <p:txBody>
          <a:bodyPr/>
          <a:lstStyle/>
          <a:p>
            <a:pPr algn="l" rtl="0" eaLnBrk="1" hangingPunct="1"/>
            <a:r>
              <a:rPr lang="en-US" altLang="en-US" sz="1800">
                <a:latin typeface="Times New Roman" panose="02020603050405020304" pitchFamily="18" charset="0"/>
                <a:cs typeface="Times New Roman" panose="02020603050405020304" pitchFamily="18" charset="0"/>
              </a:rPr>
              <a:t>Assignment can be applied on pointers of the same type</a:t>
            </a:r>
          </a:p>
          <a:p>
            <a:pPr algn="l" rtl="0" eaLnBrk="1" hangingPunct="1"/>
            <a:r>
              <a:rPr lang="en-US" altLang="en-US" sz="1800">
                <a:latin typeface="Times New Roman" panose="02020603050405020304" pitchFamily="18" charset="0"/>
                <a:cs typeface="Times New Roman" panose="02020603050405020304" pitchFamily="18" charset="0"/>
              </a:rPr>
              <a:t>If not the same type, a cast operator must be used</a:t>
            </a:r>
          </a:p>
          <a:p>
            <a:pPr algn="l" rtl="0" eaLnBrk="1" hangingPunct="1"/>
            <a:r>
              <a:rPr lang="en-US" altLang="en-US" sz="1800">
                <a:latin typeface="Times New Roman" panose="02020603050405020304" pitchFamily="18" charset="0"/>
                <a:cs typeface="Times New Roman" panose="02020603050405020304" pitchFamily="18" charset="0"/>
              </a:rPr>
              <a:t>Exception: pointer to </a:t>
            </a:r>
            <a:r>
              <a:rPr lang="en-US" altLang="en-US" sz="1800" b="1">
                <a:latin typeface="Times New Roman" panose="02020603050405020304" pitchFamily="18" charset="0"/>
                <a:cs typeface="Times New Roman" panose="02020603050405020304" pitchFamily="18" charset="0"/>
              </a:rPr>
              <a:t>void </a:t>
            </a:r>
            <a:r>
              <a:rPr lang="en-US" altLang="en-US" sz="1800">
                <a:latin typeface="Times New Roman" panose="02020603050405020304" pitchFamily="18" charset="0"/>
                <a:cs typeface="Times New Roman" panose="02020603050405020304" pitchFamily="18" charset="0"/>
              </a:rPr>
              <a:t>does not need casting to convert a pointer to </a:t>
            </a:r>
            <a:r>
              <a:rPr lang="en-US" altLang="en-US" sz="1800" b="1">
                <a:latin typeface="Times New Roman" panose="02020603050405020304" pitchFamily="18" charset="0"/>
                <a:cs typeface="Times New Roman" panose="02020603050405020304" pitchFamily="18" charset="0"/>
              </a:rPr>
              <a:t>void</a:t>
            </a:r>
            <a:r>
              <a:rPr lang="en-US" altLang="en-US" sz="1800">
                <a:latin typeface="Times New Roman" panose="02020603050405020304" pitchFamily="18" charset="0"/>
                <a:cs typeface="Times New Roman" panose="02020603050405020304" pitchFamily="18" charset="0"/>
              </a:rPr>
              <a:t> type</a:t>
            </a:r>
          </a:p>
          <a:p>
            <a:pPr algn="l" rtl="0" eaLnBrk="1" hangingPunct="1"/>
            <a:r>
              <a:rPr lang="en-US" altLang="en-US" sz="1800" b="1">
                <a:latin typeface="Times New Roman" panose="02020603050405020304" pitchFamily="18" charset="0"/>
                <a:cs typeface="Times New Roman" panose="02020603050405020304" pitchFamily="18" charset="0"/>
              </a:rPr>
              <a:t>void </a:t>
            </a:r>
            <a:r>
              <a:rPr lang="en-US" altLang="en-US" sz="1800">
                <a:latin typeface="Times New Roman" panose="02020603050405020304" pitchFamily="18" charset="0"/>
                <a:cs typeface="Times New Roman" panose="02020603050405020304" pitchFamily="18" charset="0"/>
              </a:rPr>
              <a:t>pointers cannot be dereferenced</a:t>
            </a:r>
          </a:p>
          <a:p>
            <a:pPr algn="l" rtl="0" eaLnBrk="1" hangingPunct="1"/>
            <a:r>
              <a:rPr lang="en-US" altLang="en-US" sz="1800" b="1" u="sng">
                <a:latin typeface="Times New Roman" panose="02020603050405020304" pitchFamily="18" charset="0"/>
                <a:cs typeface="Times New Roman" panose="02020603050405020304" pitchFamily="18" charset="0"/>
              </a:rPr>
              <a:t>Example</a:t>
            </a:r>
          </a:p>
          <a:p>
            <a:pPr algn="l" rtl="0" eaLnBrk="1" hangingPunct="1">
              <a:buFontTx/>
              <a:buNone/>
            </a:pPr>
            <a:r>
              <a:rPr lang="en-US" altLang="en-US" sz="1800">
                <a:latin typeface="Times New Roman" panose="02020603050405020304" pitchFamily="18" charset="0"/>
                <a:cs typeface="Times New Roman" panose="02020603050405020304" pitchFamily="18" charset="0"/>
              </a:rPr>
              <a:t>		int *</a:t>
            </a:r>
            <a:r>
              <a:rPr lang="en-US" altLang="en-US" sz="1800" err="1">
                <a:latin typeface="Times New Roman" panose="02020603050405020304" pitchFamily="18" charset="0"/>
                <a:cs typeface="Times New Roman" panose="02020603050405020304" pitchFamily="18" charset="0"/>
              </a:rPr>
              <a:t>xPtr</a:t>
            </a:r>
            <a:r>
              <a:rPr lang="en-US" altLang="en-US" sz="1800">
                <a:latin typeface="Times New Roman" panose="02020603050405020304" pitchFamily="18" charset="0"/>
                <a:cs typeface="Times New Roman" panose="02020603050405020304" pitchFamily="18" charset="0"/>
              </a:rPr>
              <a:t>, *</a:t>
            </a:r>
            <a:r>
              <a:rPr lang="en-US" altLang="en-US" sz="1800" err="1">
                <a:latin typeface="Times New Roman" panose="02020603050405020304" pitchFamily="18" charset="0"/>
                <a:cs typeface="Times New Roman" panose="02020603050405020304" pitchFamily="18" charset="0"/>
              </a:rPr>
              <a:t>yPtr</a:t>
            </a:r>
            <a:r>
              <a:rPr lang="en-US" altLang="en-US" sz="1800">
                <a:latin typeface="Times New Roman" panose="02020603050405020304" pitchFamily="18" charset="0"/>
                <a:cs typeface="Times New Roman" panose="02020603050405020304" pitchFamily="18" charset="0"/>
              </a:rPr>
              <a:t>;  int x = 5;</a:t>
            </a:r>
          </a:p>
          <a:p>
            <a:pPr algn="l" rtl="0" eaLnBrk="1" hangingPunct="1">
              <a:buFontTx/>
              <a:buNone/>
            </a:pPr>
            <a:r>
              <a:rPr lang="en-US" altLang="en-US" sz="1800">
                <a:latin typeface="Times New Roman" panose="02020603050405020304" pitchFamily="18" charset="0"/>
                <a:cs typeface="Times New Roman" panose="02020603050405020304" pitchFamily="18" charset="0"/>
              </a:rPr>
              <a:t>            …</a:t>
            </a:r>
          </a:p>
          <a:p>
            <a:pPr algn="l" rtl="0" eaLnBrk="1" hangingPunct="1">
              <a:buFontTx/>
              <a:buNone/>
            </a:pPr>
            <a:r>
              <a:rPr lang="en-US" altLang="en-US" sz="1800">
                <a:latin typeface="Times New Roman" panose="02020603050405020304" pitchFamily="18" charset="0"/>
                <a:cs typeface="Times New Roman" panose="02020603050405020304" pitchFamily="18" charset="0"/>
              </a:rPr>
              <a:t>           </a:t>
            </a:r>
            <a:r>
              <a:rPr lang="en-US" altLang="en-US" sz="1800" err="1">
                <a:latin typeface="Times New Roman" panose="02020603050405020304" pitchFamily="18" charset="0"/>
                <a:cs typeface="Times New Roman" panose="02020603050405020304" pitchFamily="18" charset="0"/>
              </a:rPr>
              <a:t>xPtr</a:t>
            </a:r>
            <a:r>
              <a:rPr lang="en-US" altLang="en-US" sz="1800">
                <a:latin typeface="Times New Roman" panose="02020603050405020304" pitchFamily="18" charset="0"/>
                <a:cs typeface="Times New Roman" panose="02020603050405020304" pitchFamily="18" charset="0"/>
              </a:rPr>
              <a:t> = &amp; x;   // </a:t>
            </a:r>
            <a:r>
              <a:rPr lang="en-US" altLang="en-US" sz="1800" err="1">
                <a:latin typeface="Times New Roman" panose="02020603050405020304" pitchFamily="18" charset="0"/>
                <a:cs typeface="Times New Roman" panose="02020603050405020304" pitchFamily="18" charset="0"/>
              </a:rPr>
              <a:t>xPtr</a:t>
            </a:r>
            <a:r>
              <a:rPr lang="en-US" altLang="en-US" sz="1800">
                <a:latin typeface="Times New Roman" panose="02020603050405020304" pitchFamily="18" charset="0"/>
                <a:cs typeface="Times New Roman" panose="02020603050405020304" pitchFamily="18" charset="0"/>
              </a:rPr>
              <a:t> now points to address of  x</a:t>
            </a:r>
          </a:p>
          <a:p>
            <a:pPr algn="l" rtl="0" eaLnBrk="1" hangingPunct="1">
              <a:buFontTx/>
              <a:buNone/>
            </a:pPr>
            <a:r>
              <a:rPr lang="en-US" altLang="en-US" sz="1800">
                <a:latin typeface="Times New Roman" panose="02020603050405020304" pitchFamily="18" charset="0"/>
                <a:cs typeface="Times New Roman" panose="02020603050405020304" pitchFamily="18" charset="0"/>
              </a:rPr>
              <a:t>           </a:t>
            </a:r>
            <a:r>
              <a:rPr lang="en-US" altLang="en-US" sz="1800" err="1">
                <a:latin typeface="Times New Roman" panose="02020603050405020304" pitchFamily="18" charset="0"/>
                <a:cs typeface="Times New Roman" panose="02020603050405020304" pitchFamily="18" charset="0"/>
              </a:rPr>
              <a:t>yPtr</a:t>
            </a:r>
            <a:r>
              <a:rPr lang="en-US" altLang="en-US" sz="1800">
                <a:latin typeface="Times New Roman" panose="02020603050405020304" pitchFamily="18" charset="0"/>
                <a:cs typeface="Times New Roman" panose="02020603050405020304" pitchFamily="18" charset="0"/>
              </a:rPr>
              <a:t> = </a:t>
            </a:r>
            <a:r>
              <a:rPr lang="en-US" altLang="en-US" sz="1800" err="1">
                <a:latin typeface="Times New Roman" panose="02020603050405020304" pitchFamily="18" charset="0"/>
                <a:cs typeface="Times New Roman" panose="02020603050405020304" pitchFamily="18" charset="0"/>
              </a:rPr>
              <a:t>xPtr</a:t>
            </a:r>
            <a:r>
              <a:rPr lang="en-US" altLang="en-US" sz="1800">
                <a:latin typeface="Times New Roman" panose="02020603050405020304" pitchFamily="18" charset="0"/>
                <a:cs typeface="Times New Roman" panose="02020603050405020304" pitchFamily="18" charset="0"/>
              </a:rPr>
              <a:t>;  // now </a:t>
            </a:r>
            <a:r>
              <a:rPr lang="en-US" altLang="en-US" sz="1800" err="1">
                <a:latin typeface="Times New Roman" panose="02020603050405020304" pitchFamily="18" charset="0"/>
                <a:cs typeface="Times New Roman" panose="02020603050405020304" pitchFamily="18" charset="0"/>
              </a:rPr>
              <a:t>yPtr</a:t>
            </a:r>
            <a:r>
              <a:rPr lang="en-US" altLang="en-US" sz="1800">
                <a:latin typeface="Times New Roman" panose="02020603050405020304" pitchFamily="18" charset="0"/>
                <a:cs typeface="Times New Roman" panose="02020603050405020304" pitchFamily="18" charset="0"/>
              </a:rPr>
              <a:t> and </a:t>
            </a:r>
            <a:r>
              <a:rPr lang="en-US" altLang="en-US" sz="1800" err="1">
                <a:latin typeface="Times New Roman" panose="02020603050405020304" pitchFamily="18" charset="0"/>
                <a:cs typeface="Times New Roman" panose="02020603050405020304" pitchFamily="18" charset="0"/>
              </a:rPr>
              <a:t>xPtr</a:t>
            </a:r>
            <a:r>
              <a:rPr lang="en-US" altLang="en-US" sz="1800">
                <a:latin typeface="Times New Roman" panose="02020603050405020304" pitchFamily="18" charset="0"/>
                <a:cs typeface="Times New Roman" panose="02020603050405020304" pitchFamily="18" charset="0"/>
              </a:rPr>
              <a:t> point to x</a:t>
            </a:r>
          </a:p>
        </p:txBody>
      </p:sp>
      <p:sp>
        <p:nvSpPr>
          <p:cNvPr id="6147" name="Slide Number Placeholder 5">
            <a:extLst>
              <a:ext uri="{FF2B5EF4-FFF2-40B4-BE49-F238E27FC236}">
                <a16:creationId xmlns:a16="http://schemas.microsoft.com/office/drawing/2014/main" id="{2492409B-BADF-499C-8C30-80663DAC01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0957AA-C94D-47BE-ABC9-BA1983566337}" type="slidenum">
              <a:rPr lang="ar-SA" altLang="en-US"/>
              <a:pPr eaLnBrk="1" hangingPunct="1"/>
              <a:t>154</a:t>
            </a:fld>
            <a:endParaRPr lang="en-US" alt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4AA7C2C-57D5-021C-DEAE-FB0F4DBBBF14}"/>
              </a:ext>
            </a:extLst>
          </p:cNvPr>
          <p:cNvSpPr>
            <a:spLocks noGrp="1" noChangeArrowheads="1"/>
          </p:cNvSpPr>
          <p:nvPr>
            <p:ph type="title"/>
          </p:nvPr>
        </p:nvSpPr>
        <p:spPr/>
        <p:txBody>
          <a:bodyPr/>
          <a:lstStyle/>
          <a:p>
            <a:r>
              <a:rPr lang="en-US" altLang="en-US"/>
              <a:t>Indirection (*) Operator</a:t>
            </a:r>
          </a:p>
        </p:txBody>
      </p:sp>
      <p:sp>
        <p:nvSpPr>
          <p:cNvPr id="5123" name="Rectangle 3">
            <a:extLst>
              <a:ext uri="{FF2B5EF4-FFF2-40B4-BE49-F238E27FC236}">
                <a16:creationId xmlns:a16="http://schemas.microsoft.com/office/drawing/2014/main" id="{0E7B2944-8D75-741E-819F-F36C74133C04}"/>
              </a:ext>
            </a:extLst>
          </p:cNvPr>
          <p:cNvSpPr>
            <a:spLocks noGrp="1" noChangeArrowheads="1"/>
          </p:cNvSpPr>
          <p:nvPr>
            <p:ph idx="1"/>
          </p:nvPr>
        </p:nvSpPr>
        <p:spPr/>
        <p:txBody>
          <a:bodyPr/>
          <a:lstStyle/>
          <a:p>
            <a:pPr>
              <a:buFontTx/>
              <a:buNone/>
            </a:pPr>
            <a:r>
              <a:rPr lang="en-US" altLang="en-US"/>
              <a:t>A pointer variable contains a memory address</a:t>
            </a:r>
          </a:p>
          <a:p>
            <a:pPr>
              <a:buFontTx/>
              <a:buNone/>
            </a:pPr>
            <a:r>
              <a:rPr lang="en-US" altLang="en-US"/>
              <a:t>To refer to the </a:t>
            </a:r>
            <a:r>
              <a:rPr lang="en-US" altLang="en-US" i="1"/>
              <a:t>contents</a:t>
            </a:r>
            <a:r>
              <a:rPr lang="en-US" altLang="en-US"/>
              <a:t> of the variable that the pointer points to, we use indirection operator</a:t>
            </a:r>
          </a:p>
          <a:p>
            <a:pPr>
              <a:buFontTx/>
              <a:buNone/>
            </a:pPr>
            <a:r>
              <a:rPr lang="en-US" altLang="en-US"/>
              <a:t>Syntax: *</a:t>
            </a:r>
            <a:r>
              <a:rPr lang="en-US" altLang="en-US" i="1" err="1"/>
              <a:t>PointerVariable</a:t>
            </a:r>
            <a:endParaRPr lang="en-US" altLang="en-US" i="1"/>
          </a:p>
          <a:p>
            <a:pPr>
              <a:buFontTx/>
              <a:buNone/>
            </a:pPr>
            <a:r>
              <a:rPr lang="en-US" altLang="en-US"/>
              <a:t>Example:</a:t>
            </a:r>
          </a:p>
          <a:p>
            <a:pPr lvl="1">
              <a:buFontTx/>
              <a:buNone/>
            </a:pPr>
            <a:r>
              <a:rPr lang="en-US" altLang="en-US"/>
              <a:t>int V = 101;</a:t>
            </a:r>
          </a:p>
          <a:p>
            <a:pPr lvl="1">
              <a:buFontTx/>
              <a:buNone/>
            </a:pPr>
            <a:r>
              <a:rPr lang="en-US" altLang="en-US"/>
              <a:t>int *P = &amp;V;</a:t>
            </a:r>
          </a:p>
          <a:p>
            <a:pPr lvl="1">
              <a:buFontTx/>
              <a:buNone/>
            </a:pPr>
            <a:r>
              <a:rPr lang="en-US" altLang="en-US"/>
              <a:t>/* Then *P would refer to the contents of the variable V (in this case, the integer 101) */</a:t>
            </a:r>
          </a:p>
          <a:p>
            <a:pPr lvl="1">
              <a:buFontTx/>
              <a:buNone/>
            </a:pPr>
            <a:r>
              <a:rPr lang="en-US" altLang="en-US" err="1"/>
              <a:t>cout</a:t>
            </a:r>
            <a:r>
              <a:rPr lang="en-US" altLang="en-US"/>
              <a:t>&lt;&lt;*P;  /* Prints 101 */</a:t>
            </a:r>
          </a:p>
        </p:txBody>
      </p:sp>
      <p:sp>
        <p:nvSpPr>
          <p:cNvPr id="2" name="Slide Number Placeholder 1">
            <a:extLst>
              <a:ext uri="{FF2B5EF4-FFF2-40B4-BE49-F238E27FC236}">
                <a16:creationId xmlns:a16="http://schemas.microsoft.com/office/drawing/2014/main" id="{CB105869-C11C-1FFE-86F0-E9A24C4155D4}"/>
              </a:ext>
            </a:extLst>
          </p:cNvPr>
          <p:cNvSpPr>
            <a:spLocks noGrp="1"/>
          </p:cNvSpPr>
          <p:nvPr>
            <p:ph type="sldNum" sz="quarter" idx="12"/>
          </p:nvPr>
        </p:nvSpPr>
        <p:spPr/>
        <p:txBody>
          <a:bodyPr/>
          <a:lstStyle/>
          <a:p>
            <a:pPr>
              <a:defRPr/>
            </a:pPr>
            <a:fld id="{3BCD043E-18EE-4329-B170-C1986EF343FC}" type="slidenum">
              <a:rPr lang="en-US" smtClean="0"/>
              <a:pPr>
                <a:defRPr/>
              </a:pPr>
              <a:t>155</a:t>
            </a:fld>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E126F97-5929-9A2D-F63D-15317C9100CF}"/>
              </a:ext>
            </a:extLst>
          </p:cNvPr>
          <p:cNvSpPr>
            <a:spLocks noGrp="1" noChangeArrowheads="1"/>
          </p:cNvSpPr>
          <p:nvPr>
            <p:ph type="title"/>
          </p:nvPr>
        </p:nvSpPr>
        <p:spPr/>
        <p:txBody>
          <a:bodyPr/>
          <a:lstStyle/>
          <a:p>
            <a:r>
              <a:rPr lang="en-US" altLang="en-US"/>
              <a:t>Pointer Sample</a:t>
            </a:r>
          </a:p>
        </p:txBody>
      </p:sp>
      <p:sp>
        <p:nvSpPr>
          <p:cNvPr id="8195" name="Rectangle 3">
            <a:extLst>
              <a:ext uri="{FF2B5EF4-FFF2-40B4-BE49-F238E27FC236}">
                <a16:creationId xmlns:a16="http://schemas.microsoft.com/office/drawing/2014/main" id="{8A0DC7EE-C124-CBA1-0751-297E1CE1DD13}"/>
              </a:ext>
            </a:extLst>
          </p:cNvPr>
          <p:cNvSpPr>
            <a:spLocks noGrp="1" noChangeArrowheads="1"/>
          </p:cNvSpPr>
          <p:nvPr>
            <p:ph idx="1"/>
          </p:nvPr>
        </p:nvSpPr>
        <p:spPr/>
        <p:txBody>
          <a:bodyPr>
            <a:normAutofit/>
          </a:bodyPr>
          <a:lstStyle/>
          <a:p>
            <a:pPr>
              <a:buFontTx/>
              <a:buNone/>
            </a:pPr>
            <a:r>
              <a:rPr lang="en-US" altLang="en-US" sz="1500">
                <a:latin typeface="Courier New" panose="02070309020205020404" pitchFamily="49" charset="0"/>
              </a:rPr>
              <a:t>int A = 3;</a:t>
            </a:r>
          </a:p>
          <a:p>
            <a:pPr>
              <a:buFontTx/>
              <a:buNone/>
            </a:pPr>
            <a:r>
              <a:rPr lang="en-US" altLang="en-US" sz="1500">
                <a:latin typeface="Courier New" panose="02070309020205020404" pitchFamily="49" charset="0"/>
              </a:rPr>
              <a:t>int B;</a:t>
            </a:r>
          </a:p>
          <a:p>
            <a:pPr>
              <a:buFontTx/>
              <a:buNone/>
            </a:pPr>
            <a:r>
              <a:rPr lang="en-US" altLang="en-US" sz="1500">
                <a:latin typeface="Courier New" panose="02070309020205020404" pitchFamily="49" charset="0"/>
              </a:rPr>
              <a:t>int *P = &amp;A;</a:t>
            </a:r>
          </a:p>
          <a:p>
            <a:pPr>
              <a:buFontTx/>
              <a:buNone/>
            </a:pPr>
            <a:r>
              <a:rPr lang="en-US" altLang="en-US" sz="1500">
                <a:latin typeface="Courier New" panose="02070309020205020404" pitchFamily="49" charset="0"/>
              </a:rPr>
              <a:t>int *Q = P;</a:t>
            </a:r>
          </a:p>
          <a:p>
            <a:pPr>
              <a:buFontTx/>
              <a:buNone/>
            </a:pPr>
            <a:r>
              <a:rPr lang="en-US" altLang="en-US" sz="1500">
                <a:latin typeface="Courier New" panose="02070309020205020404" pitchFamily="49" charset="0"/>
              </a:rPr>
              <a:t>int *R = &amp;B;</a:t>
            </a:r>
          </a:p>
          <a:p>
            <a:pPr>
              <a:buFontTx/>
              <a:buNone/>
            </a:pPr>
            <a:endParaRPr lang="en-US" altLang="en-US" sz="1500">
              <a:latin typeface="Courier New" panose="02070309020205020404" pitchFamily="49" charset="0"/>
            </a:endParaRPr>
          </a:p>
          <a:p>
            <a:pPr>
              <a:buFontTx/>
              <a:buNone/>
            </a:pPr>
            <a:r>
              <a:rPr lang="en-US" altLang="en-US" sz="1500" err="1">
                <a:latin typeface="Courier New" panose="02070309020205020404" pitchFamily="49" charset="0"/>
              </a:rPr>
              <a:t>Cout</a:t>
            </a:r>
            <a:r>
              <a:rPr lang="en-US" altLang="en-US" sz="1500">
                <a:latin typeface="Courier New" panose="02070309020205020404" pitchFamily="49" charset="0"/>
              </a:rPr>
              <a:t>&lt;&lt;“Enter value:“;</a:t>
            </a:r>
          </a:p>
          <a:p>
            <a:pPr>
              <a:buFontTx/>
              <a:buNone/>
            </a:pPr>
            <a:r>
              <a:rPr lang="en-US" altLang="en-US" sz="1500" err="1">
                <a:latin typeface="Courier New" panose="02070309020205020404" pitchFamily="49" charset="0"/>
              </a:rPr>
              <a:t>Cin</a:t>
            </a:r>
            <a:r>
              <a:rPr lang="en-US" altLang="en-US" sz="1500">
                <a:latin typeface="Courier New" panose="02070309020205020404" pitchFamily="49" charset="0"/>
              </a:rPr>
              <a:t>&gt;&gt;R;</a:t>
            </a:r>
          </a:p>
          <a:p>
            <a:pPr>
              <a:buFontTx/>
              <a:buNone/>
            </a:pPr>
            <a:r>
              <a:rPr lang="en-US" altLang="en-US" sz="1500" err="1">
                <a:latin typeface="Courier New" panose="02070309020205020404" pitchFamily="49" charset="0"/>
              </a:rPr>
              <a:t>Cout</a:t>
            </a:r>
            <a:r>
              <a:rPr lang="en-US" altLang="en-US" sz="1500">
                <a:latin typeface="Courier New" panose="02070309020205020404" pitchFamily="49" charset="0"/>
              </a:rPr>
              <a:t>&lt;&lt;A&lt;&lt;“ and “&lt;&lt;B;</a:t>
            </a:r>
          </a:p>
          <a:p>
            <a:pPr>
              <a:buFontTx/>
              <a:buNone/>
            </a:pPr>
            <a:r>
              <a:rPr lang="en-US" altLang="en-US" sz="1500" err="1">
                <a:latin typeface="Courier New" panose="02070309020205020404" pitchFamily="49" charset="0"/>
              </a:rPr>
              <a:t>Cout</a:t>
            </a:r>
            <a:r>
              <a:rPr lang="en-US" altLang="en-US" sz="1500">
                <a:latin typeface="Courier New" panose="02070309020205020404" pitchFamily="49" charset="0"/>
              </a:rPr>
              <a:t>&lt;&lt;*P&lt;&lt;“ “&lt;&lt;*Q&lt;&lt;“ “&lt;&lt;*R;</a:t>
            </a:r>
          </a:p>
        </p:txBody>
      </p:sp>
      <p:sp>
        <p:nvSpPr>
          <p:cNvPr id="8196" name="Rectangle 4">
            <a:extLst>
              <a:ext uri="{FF2B5EF4-FFF2-40B4-BE49-F238E27FC236}">
                <a16:creationId xmlns:a16="http://schemas.microsoft.com/office/drawing/2014/main" id="{20CD8AF1-C8A0-5E54-B6B5-3D51783D5ACE}"/>
              </a:ext>
            </a:extLst>
          </p:cNvPr>
          <p:cNvSpPr>
            <a:spLocks noGrp="1" noChangeArrowheads="1"/>
          </p:cNvSpPr>
          <p:nvPr>
            <p:ph type="body" sz="half" idx="4294967295"/>
          </p:nvPr>
        </p:nvSpPr>
        <p:spPr>
          <a:xfrm>
            <a:off x="5257800" y="1825625"/>
            <a:ext cx="3886200" cy="4351338"/>
          </a:xfrm>
        </p:spPr>
        <p:txBody>
          <a:bodyPr>
            <a:normAutofit/>
          </a:bodyPr>
          <a:lstStyle/>
          <a:p>
            <a:pPr>
              <a:buFontTx/>
              <a:buNone/>
            </a:pPr>
            <a:r>
              <a:rPr lang="en-US" altLang="en-US" sz="1500">
                <a:latin typeface="Courier New" panose="02070309020205020404" pitchFamily="49" charset="0"/>
              </a:rPr>
              <a:t>Q = &amp;B;</a:t>
            </a:r>
          </a:p>
          <a:p>
            <a:pPr>
              <a:buFontTx/>
              <a:buNone/>
            </a:pPr>
            <a:r>
              <a:rPr lang="en-US" altLang="en-US" sz="1500">
                <a:latin typeface="Courier New" panose="02070309020205020404" pitchFamily="49" charset="0"/>
              </a:rPr>
              <a:t>if (P == Q)</a:t>
            </a:r>
          </a:p>
          <a:p>
            <a:pPr>
              <a:buFontTx/>
              <a:buNone/>
            </a:pPr>
            <a:r>
              <a:rPr lang="en-US" altLang="en-US" sz="1500">
                <a:latin typeface="Courier New" panose="02070309020205020404" pitchFamily="49" charset="0"/>
              </a:rPr>
              <a:t>  </a:t>
            </a:r>
            <a:r>
              <a:rPr lang="en-US" altLang="en-US" sz="1500" err="1">
                <a:latin typeface="Courier New" panose="02070309020205020404" pitchFamily="49" charset="0"/>
              </a:rPr>
              <a:t>cout</a:t>
            </a:r>
            <a:r>
              <a:rPr lang="en-US" altLang="en-US" sz="1500">
                <a:latin typeface="Courier New" panose="02070309020205020404" pitchFamily="49" charset="0"/>
              </a:rPr>
              <a:t>&lt;&lt;“1”&lt;&lt;</a:t>
            </a:r>
            <a:r>
              <a:rPr lang="en-US" altLang="en-US" sz="1500" err="1">
                <a:latin typeface="Courier New" panose="02070309020205020404" pitchFamily="49" charset="0"/>
              </a:rPr>
              <a:t>endl</a:t>
            </a:r>
            <a:r>
              <a:rPr lang="en-US" altLang="en-US" sz="1500">
                <a:latin typeface="Courier New" panose="02070309020205020404" pitchFamily="49" charset="0"/>
              </a:rPr>
              <a:t>;</a:t>
            </a:r>
          </a:p>
          <a:p>
            <a:pPr>
              <a:buFontTx/>
              <a:buNone/>
            </a:pPr>
            <a:r>
              <a:rPr lang="en-US" altLang="en-US" sz="1500">
                <a:latin typeface="Courier New" panose="02070309020205020404" pitchFamily="49" charset="0"/>
              </a:rPr>
              <a:t>if (Q == R)</a:t>
            </a:r>
          </a:p>
          <a:p>
            <a:pPr>
              <a:buFontTx/>
              <a:buNone/>
            </a:pPr>
            <a:r>
              <a:rPr lang="en-US" altLang="en-US" sz="1500">
                <a:latin typeface="Courier New" panose="02070309020205020404" pitchFamily="49" charset="0"/>
              </a:rPr>
              <a:t>  </a:t>
            </a:r>
            <a:r>
              <a:rPr lang="en-US" altLang="en-US" sz="1500" err="1">
                <a:latin typeface="Courier New" panose="02070309020205020404" pitchFamily="49" charset="0"/>
              </a:rPr>
              <a:t>cout</a:t>
            </a:r>
            <a:r>
              <a:rPr lang="en-US" altLang="en-US" sz="1500">
                <a:latin typeface="Courier New" panose="02070309020205020404" pitchFamily="49" charset="0"/>
              </a:rPr>
              <a:t>&lt;&lt;“2”&lt;&lt;</a:t>
            </a:r>
            <a:r>
              <a:rPr lang="en-US" altLang="en-US" sz="1500" err="1">
                <a:latin typeface="Courier New" panose="02070309020205020404" pitchFamily="49" charset="0"/>
              </a:rPr>
              <a:t>endl</a:t>
            </a:r>
            <a:r>
              <a:rPr lang="en-US" altLang="en-US" sz="1500">
                <a:latin typeface="Courier New" panose="02070309020205020404" pitchFamily="49" charset="0"/>
              </a:rPr>
              <a:t>;</a:t>
            </a:r>
          </a:p>
          <a:p>
            <a:pPr>
              <a:buFontTx/>
              <a:buNone/>
            </a:pPr>
            <a:r>
              <a:rPr lang="en-US" altLang="en-US" sz="1500">
                <a:latin typeface="Courier New" panose="02070309020205020404" pitchFamily="49" charset="0"/>
              </a:rPr>
              <a:t>if (*P == *Q)</a:t>
            </a:r>
          </a:p>
          <a:p>
            <a:pPr>
              <a:buFontTx/>
              <a:buNone/>
            </a:pPr>
            <a:r>
              <a:rPr lang="en-US" altLang="en-US" sz="1500">
                <a:latin typeface="Courier New" panose="02070309020205020404" pitchFamily="49" charset="0"/>
              </a:rPr>
              <a:t>  </a:t>
            </a:r>
            <a:r>
              <a:rPr lang="en-US" altLang="en-US" sz="1500" err="1">
                <a:latin typeface="Courier New" panose="02070309020205020404" pitchFamily="49" charset="0"/>
              </a:rPr>
              <a:t>cout</a:t>
            </a:r>
            <a:r>
              <a:rPr lang="en-US" altLang="en-US" sz="1500">
                <a:latin typeface="Courier New" panose="02070309020205020404" pitchFamily="49" charset="0"/>
              </a:rPr>
              <a:t>&lt;&lt;“3”&lt;&lt;</a:t>
            </a:r>
            <a:r>
              <a:rPr lang="en-US" altLang="en-US" sz="1500" err="1">
                <a:latin typeface="Courier New" panose="02070309020205020404" pitchFamily="49" charset="0"/>
              </a:rPr>
              <a:t>endl</a:t>
            </a:r>
            <a:r>
              <a:rPr lang="en-US" altLang="en-US" sz="1500">
                <a:latin typeface="Courier New" panose="02070309020205020404" pitchFamily="49" charset="0"/>
              </a:rPr>
              <a:t>;</a:t>
            </a:r>
          </a:p>
          <a:p>
            <a:pPr>
              <a:buFontTx/>
              <a:buNone/>
            </a:pPr>
            <a:r>
              <a:rPr lang="en-US" altLang="en-US" sz="1500">
                <a:latin typeface="Courier New" panose="02070309020205020404" pitchFamily="49" charset="0"/>
              </a:rPr>
              <a:t>if (*Q == *R)</a:t>
            </a:r>
          </a:p>
          <a:p>
            <a:pPr>
              <a:buNone/>
            </a:pPr>
            <a:r>
              <a:rPr lang="en-US" altLang="en-US" sz="1500">
                <a:latin typeface="Courier New" panose="02070309020205020404" pitchFamily="49" charset="0"/>
              </a:rPr>
              <a:t>  </a:t>
            </a:r>
            <a:r>
              <a:rPr lang="en-US" altLang="en-US" sz="1500" err="1">
                <a:latin typeface="Courier New" panose="02070309020205020404" pitchFamily="49" charset="0"/>
              </a:rPr>
              <a:t>cout</a:t>
            </a:r>
            <a:r>
              <a:rPr lang="en-US" altLang="en-US" sz="1500">
                <a:latin typeface="Courier New" panose="02070309020205020404" pitchFamily="49" charset="0"/>
              </a:rPr>
              <a:t>&lt;&lt;“4”&lt;&lt;</a:t>
            </a:r>
            <a:r>
              <a:rPr lang="en-US" altLang="en-US" sz="1500" err="1">
                <a:latin typeface="Courier New" panose="02070309020205020404" pitchFamily="49" charset="0"/>
              </a:rPr>
              <a:t>endl</a:t>
            </a:r>
            <a:r>
              <a:rPr lang="en-US" altLang="en-US" sz="1500">
                <a:latin typeface="Courier New" panose="02070309020205020404" pitchFamily="49" charset="0"/>
              </a:rPr>
              <a:t>;</a:t>
            </a:r>
          </a:p>
          <a:p>
            <a:pPr>
              <a:buFontTx/>
              <a:buNone/>
            </a:pPr>
            <a:r>
              <a:rPr lang="en-US" altLang="en-US" sz="1500">
                <a:latin typeface="Courier New" panose="02070309020205020404" pitchFamily="49" charset="0"/>
              </a:rPr>
              <a:t>if (*P == *R)</a:t>
            </a:r>
          </a:p>
          <a:p>
            <a:pPr>
              <a:buNone/>
            </a:pPr>
            <a:r>
              <a:rPr lang="en-US" altLang="en-US" sz="1500">
                <a:latin typeface="Courier New" panose="02070309020205020404" pitchFamily="49" charset="0"/>
              </a:rPr>
              <a:t>  </a:t>
            </a:r>
            <a:r>
              <a:rPr lang="en-US" altLang="en-US" sz="1500" err="1">
                <a:latin typeface="Courier New" panose="02070309020205020404" pitchFamily="49" charset="0"/>
              </a:rPr>
              <a:t>cout</a:t>
            </a:r>
            <a:r>
              <a:rPr lang="en-US" altLang="en-US" sz="1500">
                <a:latin typeface="Courier New" panose="02070309020205020404" pitchFamily="49" charset="0"/>
              </a:rPr>
              <a:t>&lt;&lt;“5”&lt;&lt;</a:t>
            </a:r>
            <a:r>
              <a:rPr lang="en-US" altLang="en-US" sz="1500" err="1">
                <a:latin typeface="Courier New" panose="02070309020205020404" pitchFamily="49" charset="0"/>
              </a:rPr>
              <a:t>endl</a:t>
            </a:r>
            <a:r>
              <a:rPr lang="en-US" altLang="en-US" sz="1500">
                <a:latin typeface="Courier New" panose="02070309020205020404" pitchFamily="49" charset="0"/>
              </a:rPr>
              <a:t>;</a:t>
            </a:r>
          </a:p>
          <a:p>
            <a:pPr>
              <a:buFontTx/>
              <a:buNone/>
            </a:pPr>
            <a:endParaRPr lang="en-US" altLang="en-US" sz="1500">
              <a:latin typeface="Courier New" panose="02070309020205020404" pitchFamily="49" charset="0"/>
            </a:endParaRPr>
          </a:p>
        </p:txBody>
      </p:sp>
      <p:sp>
        <p:nvSpPr>
          <p:cNvPr id="2" name="Slide Number Placeholder 1">
            <a:extLst>
              <a:ext uri="{FF2B5EF4-FFF2-40B4-BE49-F238E27FC236}">
                <a16:creationId xmlns:a16="http://schemas.microsoft.com/office/drawing/2014/main" id="{79E7EBA0-B3B9-0B79-C80A-EBB59F632297}"/>
              </a:ext>
            </a:extLst>
          </p:cNvPr>
          <p:cNvSpPr>
            <a:spLocks noGrp="1"/>
          </p:cNvSpPr>
          <p:nvPr>
            <p:ph type="sldNum" sz="quarter" idx="12"/>
          </p:nvPr>
        </p:nvSpPr>
        <p:spPr/>
        <p:txBody>
          <a:bodyPr/>
          <a:lstStyle/>
          <a:p>
            <a:pPr>
              <a:defRPr/>
            </a:pPr>
            <a:fld id="{3BCD043E-18EE-4329-B170-C1986EF343FC}" type="slidenum">
              <a:rPr lang="en-US" smtClean="0"/>
              <a:pPr>
                <a:defRPr/>
              </a:pPr>
              <a:t>156</a:t>
            </a:fld>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a:extLst>
              <a:ext uri="{FF2B5EF4-FFF2-40B4-BE49-F238E27FC236}">
                <a16:creationId xmlns:a16="http://schemas.microsoft.com/office/drawing/2014/main" id="{1E9664DE-5209-A22E-6A41-0343D67743C8}"/>
              </a:ext>
            </a:extLst>
          </p:cNvPr>
          <p:cNvSpPr>
            <a:spLocks noGrp="1" noChangeArrowheads="1"/>
          </p:cNvSpPr>
          <p:nvPr>
            <p:ph type="title"/>
          </p:nvPr>
        </p:nvSpPr>
        <p:spPr/>
        <p:txBody>
          <a:bodyPr/>
          <a:lstStyle/>
          <a:p>
            <a:pPr eaLnBrk="1" hangingPunct="1"/>
            <a:r>
              <a:rPr lang="en-US" altLang="en-US" sz="2400" b="1" u="sng"/>
              <a:t>Pointer Arithmetic</a:t>
            </a:r>
          </a:p>
        </p:txBody>
      </p:sp>
      <p:sp>
        <p:nvSpPr>
          <p:cNvPr id="7173" name="Rectangle 3">
            <a:extLst>
              <a:ext uri="{FF2B5EF4-FFF2-40B4-BE49-F238E27FC236}">
                <a16:creationId xmlns:a16="http://schemas.microsoft.com/office/drawing/2014/main" id="{FA20C457-D740-5D4A-6F66-0D549E1EF046}"/>
              </a:ext>
            </a:extLst>
          </p:cNvPr>
          <p:cNvSpPr>
            <a:spLocks noGrp="1" noChangeArrowheads="1"/>
          </p:cNvSpPr>
          <p:nvPr>
            <p:ph idx="1"/>
          </p:nvPr>
        </p:nvSpPr>
        <p:spPr/>
        <p:txBody>
          <a:bodyPr/>
          <a:lstStyle/>
          <a:p>
            <a:pPr algn="l" rtl="0" eaLnBrk="1" hangingPunct="1"/>
            <a:r>
              <a:rPr lang="en-US" altLang="en-US">
                <a:latin typeface="Times New Roman" panose="02020603050405020304" pitchFamily="18" charset="0"/>
                <a:cs typeface="Times New Roman" panose="02020603050405020304" pitchFamily="18" charset="0"/>
              </a:rPr>
              <a:t>Increment / decrement pointers ( ++ or -- )</a:t>
            </a:r>
          </a:p>
          <a:p>
            <a:pPr algn="l" rtl="0" eaLnBrk="1" hangingPunct="1"/>
            <a:r>
              <a:rPr lang="en-US" altLang="en-US">
                <a:latin typeface="Times New Roman" panose="02020603050405020304" pitchFamily="18" charset="0"/>
                <a:cs typeface="Times New Roman" panose="02020603050405020304" pitchFamily="18" charset="0"/>
              </a:rPr>
              <a:t>Add / subtract an integer to/from a pointer</a:t>
            </a:r>
          </a:p>
          <a:p>
            <a:pPr algn="l" rtl="0" eaLnBrk="1" hangingPunct="1">
              <a:buFontTx/>
              <a:buNone/>
            </a:pPr>
            <a:r>
              <a:rPr lang="en-US" altLang="en-US">
                <a:latin typeface="Times New Roman" panose="02020603050405020304" pitchFamily="18" charset="0"/>
                <a:cs typeface="Times New Roman" panose="02020603050405020304" pitchFamily="18" charset="0"/>
              </a:rPr>
              <a:t>    ( + or += , - or -= )</a:t>
            </a:r>
          </a:p>
          <a:p>
            <a:pPr algn="l" rtl="0" eaLnBrk="1" hangingPunct="1"/>
            <a:r>
              <a:rPr lang="en-US" altLang="en-US">
                <a:latin typeface="Times New Roman" panose="02020603050405020304" pitchFamily="18" charset="0"/>
                <a:cs typeface="Times New Roman" panose="02020603050405020304" pitchFamily="18" charset="0"/>
              </a:rPr>
              <a:t>Pointers may be subtracted from each other</a:t>
            </a:r>
          </a:p>
          <a:p>
            <a:pPr algn="l" rtl="0" eaLnBrk="1" hangingPunct="1"/>
            <a:r>
              <a:rPr lang="en-US" altLang="en-US">
                <a:latin typeface="Times New Roman" panose="02020603050405020304" pitchFamily="18" charset="0"/>
                <a:cs typeface="Times New Roman" panose="02020603050405020304" pitchFamily="18" charset="0"/>
              </a:rPr>
              <a:t>Pointer arithmetic is meaningless unless performed on an array</a:t>
            </a:r>
          </a:p>
          <a:p>
            <a:pPr algn="l" rtl="0" eaLnBrk="1" hangingPunct="1">
              <a:buFontTx/>
              <a:buNone/>
            </a:pPr>
            <a:endParaRPr lang="en-US" altLang="en-US">
              <a:latin typeface="Times New Roman" panose="02020603050405020304" pitchFamily="18" charset="0"/>
              <a:cs typeface="Times New Roman" panose="02020603050405020304" pitchFamily="18" charset="0"/>
            </a:endParaRPr>
          </a:p>
        </p:txBody>
      </p:sp>
      <p:sp>
        <p:nvSpPr>
          <p:cNvPr id="7171" name="Slide Number Placeholder 5">
            <a:extLst>
              <a:ext uri="{FF2B5EF4-FFF2-40B4-BE49-F238E27FC236}">
                <a16:creationId xmlns:a16="http://schemas.microsoft.com/office/drawing/2014/main" id="{AA93E90E-43FA-1433-433D-CABDFE42AE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10D968-12FD-485F-96D1-9EE8B62278CE}" type="slidenum">
              <a:rPr lang="ar-SA" altLang="en-US"/>
              <a:pPr eaLnBrk="1" hangingPunct="1"/>
              <a:t>157</a:t>
            </a:fld>
            <a:endParaRPr lang="en-US" alt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a:extLst>
              <a:ext uri="{FF2B5EF4-FFF2-40B4-BE49-F238E27FC236}">
                <a16:creationId xmlns:a16="http://schemas.microsoft.com/office/drawing/2014/main" id="{D7465F8D-984A-8CFA-F50D-BC53F453FAB7}"/>
              </a:ext>
            </a:extLst>
          </p:cNvPr>
          <p:cNvSpPr>
            <a:spLocks noGrp="1" noChangeArrowheads="1"/>
          </p:cNvSpPr>
          <p:nvPr>
            <p:ph type="title"/>
          </p:nvPr>
        </p:nvSpPr>
        <p:spPr/>
        <p:txBody>
          <a:bodyPr/>
          <a:lstStyle/>
          <a:p>
            <a:pPr eaLnBrk="1" hangingPunct="1"/>
            <a:r>
              <a:rPr lang="en-US" altLang="en-US" sz="2400" b="1" u="sng"/>
              <a:t>Pointer Arithmetic</a:t>
            </a:r>
          </a:p>
        </p:txBody>
      </p:sp>
      <p:sp>
        <p:nvSpPr>
          <p:cNvPr id="8197" name="Rectangle 3">
            <a:extLst>
              <a:ext uri="{FF2B5EF4-FFF2-40B4-BE49-F238E27FC236}">
                <a16:creationId xmlns:a16="http://schemas.microsoft.com/office/drawing/2014/main" id="{ED678B7E-71A7-D7B6-0904-7EC6B7961F48}"/>
              </a:ext>
            </a:extLst>
          </p:cNvPr>
          <p:cNvSpPr>
            <a:spLocks noGrp="1" noChangeArrowheads="1"/>
          </p:cNvSpPr>
          <p:nvPr>
            <p:ph idx="1"/>
          </p:nvPr>
        </p:nvSpPr>
        <p:spPr/>
        <p:txBody>
          <a:bodyPr>
            <a:normAutofit/>
          </a:bodyPr>
          <a:lstStyle/>
          <a:p>
            <a:pPr algn="l" rtl="0" eaLnBrk="1" hangingPunct="1">
              <a:lnSpc>
                <a:spcPct val="90000"/>
              </a:lnSpc>
            </a:pPr>
            <a:r>
              <a:rPr lang="en-US" altLang="en-US" sz="1500" b="1" u="sng"/>
              <a:t>Example</a:t>
            </a:r>
          </a:p>
          <a:p>
            <a:pPr algn="l" rtl="0" eaLnBrk="1" hangingPunct="1">
              <a:lnSpc>
                <a:spcPct val="90000"/>
              </a:lnSpc>
              <a:buFontTx/>
              <a:buNone/>
            </a:pPr>
            <a:r>
              <a:rPr lang="en-US" altLang="en-US" sz="1500"/>
              <a:t>	Consider an integer array of 5 elements on a machine using 4 bytes for integers.</a:t>
            </a:r>
          </a:p>
          <a:p>
            <a:pPr algn="l" rtl="0" eaLnBrk="1" hangingPunct="1">
              <a:lnSpc>
                <a:spcPct val="90000"/>
              </a:lnSpc>
              <a:buFontTx/>
              <a:buNone/>
            </a:pPr>
            <a:r>
              <a:rPr lang="en-US" altLang="en-US" sz="1500"/>
              <a:t>                      1000     1004       1008      1012       1016</a:t>
            </a:r>
          </a:p>
          <a:p>
            <a:pPr algn="l" rtl="0" eaLnBrk="1" hangingPunct="1">
              <a:lnSpc>
                <a:spcPct val="90000"/>
              </a:lnSpc>
              <a:buFontTx/>
              <a:buNone/>
            </a:pPr>
            <a:endParaRPr lang="en-US" altLang="en-US" sz="1800" b="1" u="sng"/>
          </a:p>
          <a:p>
            <a:pPr algn="l" rtl="0" eaLnBrk="1" hangingPunct="1">
              <a:lnSpc>
                <a:spcPct val="90000"/>
              </a:lnSpc>
              <a:buFontTx/>
              <a:buNone/>
            </a:pPr>
            <a:r>
              <a:rPr lang="en-US" altLang="en-US" sz="1500"/>
              <a:t>        </a:t>
            </a:r>
          </a:p>
          <a:p>
            <a:pPr algn="l" rtl="0" eaLnBrk="1" hangingPunct="1">
              <a:lnSpc>
                <a:spcPct val="90000"/>
              </a:lnSpc>
              <a:buFontTx/>
              <a:buNone/>
            </a:pPr>
            <a:r>
              <a:rPr lang="en-US" altLang="en-US" sz="1500"/>
              <a:t>       </a:t>
            </a:r>
          </a:p>
          <a:p>
            <a:pPr algn="l" rtl="0" eaLnBrk="1" hangingPunct="1">
              <a:lnSpc>
                <a:spcPct val="90000"/>
              </a:lnSpc>
              <a:buFontTx/>
              <a:buNone/>
            </a:pPr>
            <a:endParaRPr lang="en-US" altLang="en-US" sz="1500"/>
          </a:p>
          <a:p>
            <a:pPr algn="l" rtl="0" eaLnBrk="1" hangingPunct="1">
              <a:lnSpc>
                <a:spcPct val="90000"/>
              </a:lnSpc>
              <a:buFontTx/>
              <a:buNone/>
            </a:pPr>
            <a:r>
              <a:rPr lang="en-US" altLang="en-US" sz="1500"/>
              <a:t>               Pointer variable </a:t>
            </a:r>
            <a:r>
              <a:rPr lang="en-US" altLang="en-US" sz="1500" err="1"/>
              <a:t>vPtr</a:t>
            </a:r>
            <a:endParaRPr lang="en-US" altLang="en-US" sz="1500"/>
          </a:p>
          <a:p>
            <a:pPr algn="l" rtl="0" eaLnBrk="1" hangingPunct="1">
              <a:lnSpc>
                <a:spcPct val="90000"/>
              </a:lnSpc>
              <a:buFontTx/>
              <a:buNone/>
            </a:pPr>
            <a:r>
              <a:rPr lang="en-US" altLang="en-US" sz="1500"/>
              <a:t>                   </a:t>
            </a:r>
          </a:p>
          <a:p>
            <a:pPr algn="l" rtl="0" eaLnBrk="1" hangingPunct="1">
              <a:lnSpc>
                <a:spcPct val="90000"/>
              </a:lnSpc>
              <a:buFontTx/>
              <a:buChar char="-"/>
            </a:pPr>
            <a:r>
              <a:rPr lang="en-US" altLang="en-US" sz="1500" err="1"/>
              <a:t>vPtr</a:t>
            </a:r>
            <a:r>
              <a:rPr lang="en-US" altLang="en-US" sz="1500"/>
              <a:t> pointes to first element V[0]  (location 1000)</a:t>
            </a:r>
          </a:p>
          <a:p>
            <a:pPr algn="l" rtl="0" eaLnBrk="1" hangingPunct="1">
              <a:lnSpc>
                <a:spcPct val="90000"/>
              </a:lnSpc>
              <a:buFontTx/>
              <a:buNone/>
            </a:pPr>
            <a:r>
              <a:rPr lang="en-US" altLang="en-US" sz="1500"/>
              <a:t>             i.e.  </a:t>
            </a:r>
            <a:r>
              <a:rPr lang="en-US" altLang="en-US" sz="1500" err="1"/>
              <a:t>vPtr</a:t>
            </a:r>
            <a:r>
              <a:rPr lang="en-US" altLang="en-US" sz="1500"/>
              <a:t> = 1000</a:t>
            </a:r>
          </a:p>
          <a:p>
            <a:pPr algn="l" rtl="0" eaLnBrk="1" hangingPunct="1">
              <a:lnSpc>
                <a:spcPct val="90000"/>
              </a:lnSpc>
              <a:buFontTx/>
              <a:buChar char="-"/>
            </a:pPr>
            <a:r>
              <a:rPr lang="en-US" altLang="en-US" sz="1500" err="1"/>
              <a:t>vPtr</a:t>
            </a:r>
            <a:r>
              <a:rPr lang="en-US" altLang="en-US" sz="1500"/>
              <a:t> +=2;    sets </a:t>
            </a:r>
            <a:r>
              <a:rPr lang="en-US" altLang="en-US" sz="1500" err="1"/>
              <a:t>vPtr</a:t>
            </a:r>
            <a:r>
              <a:rPr lang="en-US" altLang="en-US" sz="1500"/>
              <a:t> to 1008</a:t>
            </a:r>
          </a:p>
          <a:p>
            <a:pPr algn="l" rtl="0" eaLnBrk="1" hangingPunct="1">
              <a:lnSpc>
                <a:spcPct val="90000"/>
              </a:lnSpc>
              <a:buFontTx/>
              <a:buNone/>
            </a:pPr>
            <a:r>
              <a:rPr lang="en-US" altLang="en-US" sz="1500"/>
              <a:t>            i.e. </a:t>
            </a:r>
            <a:r>
              <a:rPr lang="en-US" altLang="en-US" sz="1500" err="1"/>
              <a:t>vPtr</a:t>
            </a:r>
            <a:r>
              <a:rPr lang="en-US" altLang="en-US" sz="1500"/>
              <a:t> points to V[2] </a:t>
            </a:r>
          </a:p>
        </p:txBody>
      </p:sp>
      <p:sp>
        <p:nvSpPr>
          <p:cNvPr id="8195" name="Slide Number Placeholder 5">
            <a:extLst>
              <a:ext uri="{FF2B5EF4-FFF2-40B4-BE49-F238E27FC236}">
                <a16:creationId xmlns:a16="http://schemas.microsoft.com/office/drawing/2014/main" id="{56F619D2-F517-60D4-F349-CB1878701B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BEDCB9-A833-4B87-BACE-DB12A027F4EA}" type="slidenum">
              <a:rPr lang="ar-SA" altLang="en-US"/>
              <a:pPr eaLnBrk="1" hangingPunct="1"/>
              <a:t>158</a:t>
            </a:fld>
            <a:endParaRPr lang="en-US" altLang="en-US"/>
          </a:p>
        </p:txBody>
      </p:sp>
      <p:sp>
        <p:nvSpPr>
          <p:cNvPr id="8198" name="Rectangle 4">
            <a:extLst>
              <a:ext uri="{FF2B5EF4-FFF2-40B4-BE49-F238E27FC236}">
                <a16:creationId xmlns:a16="http://schemas.microsoft.com/office/drawing/2014/main" id="{3733044E-74B1-18DC-38BF-AA387E1FFB86}"/>
              </a:ext>
            </a:extLst>
          </p:cNvPr>
          <p:cNvSpPr>
            <a:spLocks noChangeArrowheads="1"/>
          </p:cNvSpPr>
          <p:nvPr/>
        </p:nvSpPr>
        <p:spPr bwMode="auto">
          <a:xfrm>
            <a:off x="1885950" y="3600450"/>
            <a:ext cx="400050" cy="285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buFontTx/>
              <a:buChar char="•"/>
            </a:pPr>
            <a:endParaRPr lang="en-US" altLang="en-US">
              <a:latin typeface="Times New Roman" panose="02020603050405020304" pitchFamily="18" charset="0"/>
              <a:cs typeface="Times New Roman" panose="02020603050405020304" pitchFamily="18" charset="0"/>
            </a:endParaRPr>
          </a:p>
        </p:txBody>
      </p:sp>
      <p:sp>
        <p:nvSpPr>
          <p:cNvPr id="8199" name="Oval 5">
            <a:extLst>
              <a:ext uri="{FF2B5EF4-FFF2-40B4-BE49-F238E27FC236}">
                <a16:creationId xmlns:a16="http://schemas.microsoft.com/office/drawing/2014/main" id="{A10C25BA-055D-2BD4-0270-D3B37A307F0E}"/>
              </a:ext>
            </a:extLst>
          </p:cNvPr>
          <p:cNvSpPr>
            <a:spLocks noChangeArrowheads="1"/>
          </p:cNvSpPr>
          <p:nvPr/>
        </p:nvSpPr>
        <p:spPr bwMode="auto">
          <a:xfrm>
            <a:off x="2057400" y="3714750"/>
            <a:ext cx="57150" cy="571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0" name="Line 6">
            <a:extLst>
              <a:ext uri="{FF2B5EF4-FFF2-40B4-BE49-F238E27FC236}">
                <a16:creationId xmlns:a16="http://schemas.microsoft.com/office/drawing/2014/main" id="{4D1A03E0-1C12-F600-E065-BA3D7AA59603}"/>
              </a:ext>
            </a:extLst>
          </p:cNvPr>
          <p:cNvSpPr>
            <a:spLocks noChangeShapeType="1"/>
          </p:cNvSpPr>
          <p:nvPr/>
        </p:nvSpPr>
        <p:spPr bwMode="auto">
          <a:xfrm flipV="1">
            <a:off x="2114550" y="3257550"/>
            <a:ext cx="0" cy="514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Line 7">
            <a:extLst>
              <a:ext uri="{FF2B5EF4-FFF2-40B4-BE49-F238E27FC236}">
                <a16:creationId xmlns:a16="http://schemas.microsoft.com/office/drawing/2014/main" id="{4D7FFDCA-DF8E-5F2B-038D-7DFF2641F102}"/>
              </a:ext>
            </a:extLst>
          </p:cNvPr>
          <p:cNvSpPr>
            <a:spLocks noChangeShapeType="1"/>
          </p:cNvSpPr>
          <p:nvPr/>
        </p:nvSpPr>
        <p:spPr bwMode="auto">
          <a:xfrm>
            <a:off x="2114550" y="3257550"/>
            <a:ext cx="742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2296" name="Group 8">
            <a:extLst>
              <a:ext uri="{FF2B5EF4-FFF2-40B4-BE49-F238E27FC236}">
                <a16:creationId xmlns:a16="http://schemas.microsoft.com/office/drawing/2014/main" id="{48482E7F-DC66-2713-167C-913E8546F68B}"/>
              </a:ext>
            </a:extLst>
          </p:cNvPr>
          <p:cNvGraphicFramePr>
            <a:graphicFrameLocks noGrp="1"/>
          </p:cNvGraphicFramePr>
          <p:nvPr/>
        </p:nvGraphicFramePr>
        <p:xfrm>
          <a:off x="2857500" y="2686050"/>
          <a:ext cx="3600452" cy="743156"/>
        </p:xfrm>
        <a:graphic>
          <a:graphicData uri="http://schemas.openxmlformats.org/drawingml/2006/table">
            <a:tbl>
              <a:tblPr/>
              <a:tblGrid>
                <a:gridCol w="720329">
                  <a:extLst>
                    <a:ext uri="{9D8B030D-6E8A-4147-A177-3AD203B41FA5}">
                      <a16:colId xmlns:a16="http://schemas.microsoft.com/office/drawing/2014/main" val="20000"/>
                    </a:ext>
                  </a:extLst>
                </a:gridCol>
                <a:gridCol w="720328">
                  <a:extLst>
                    <a:ext uri="{9D8B030D-6E8A-4147-A177-3AD203B41FA5}">
                      <a16:colId xmlns:a16="http://schemas.microsoft.com/office/drawing/2014/main" val="20001"/>
                    </a:ext>
                  </a:extLst>
                </a:gridCol>
                <a:gridCol w="719138">
                  <a:extLst>
                    <a:ext uri="{9D8B030D-6E8A-4147-A177-3AD203B41FA5}">
                      <a16:colId xmlns:a16="http://schemas.microsoft.com/office/drawing/2014/main" val="20002"/>
                    </a:ext>
                  </a:extLst>
                </a:gridCol>
                <a:gridCol w="720329">
                  <a:extLst>
                    <a:ext uri="{9D8B030D-6E8A-4147-A177-3AD203B41FA5}">
                      <a16:colId xmlns:a16="http://schemas.microsoft.com/office/drawing/2014/main" val="20003"/>
                    </a:ext>
                  </a:extLst>
                </a:gridCol>
                <a:gridCol w="720328">
                  <a:extLst>
                    <a:ext uri="{9D8B030D-6E8A-4147-A177-3AD203B41FA5}">
                      <a16:colId xmlns:a16="http://schemas.microsoft.com/office/drawing/2014/main" val="20004"/>
                    </a:ext>
                  </a:extLst>
                </a:gridCol>
              </a:tblGrid>
              <a:tr h="38857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68" marB="342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68" marB="342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68" marB="342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68" marB="342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68" marB="34268"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45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V[0]</a:t>
                      </a:r>
                    </a:p>
                  </a:txBody>
                  <a:tcPr marL="68580" marR="68580" marT="34268" marB="342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V[1]</a:t>
                      </a:r>
                    </a:p>
                  </a:txBody>
                  <a:tcPr marL="68580" marR="68580" marT="34268" marB="342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V[2]</a:t>
                      </a:r>
                    </a:p>
                  </a:txBody>
                  <a:tcPr marL="68580" marR="68580" marT="34268" marB="342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V[3]</a:t>
                      </a:r>
                    </a:p>
                  </a:txBody>
                  <a:tcPr marL="68580" marR="68580" marT="34268" marB="342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V[4]</a:t>
                      </a:r>
                    </a:p>
                  </a:txBody>
                  <a:tcPr marL="68580" marR="68580" marT="34268" marB="342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a:extLst>
              <a:ext uri="{FF2B5EF4-FFF2-40B4-BE49-F238E27FC236}">
                <a16:creationId xmlns:a16="http://schemas.microsoft.com/office/drawing/2014/main" id="{1C4EE5AD-747E-DE4C-5522-BB78D64E93D9}"/>
              </a:ext>
            </a:extLst>
          </p:cNvPr>
          <p:cNvSpPr>
            <a:spLocks noGrp="1" noChangeArrowheads="1"/>
          </p:cNvSpPr>
          <p:nvPr>
            <p:ph type="title"/>
          </p:nvPr>
        </p:nvSpPr>
        <p:spPr/>
        <p:txBody>
          <a:bodyPr/>
          <a:lstStyle/>
          <a:p>
            <a:pPr eaLnBrk="1" hangingPunct="1"/>
            <a:r>
              <a:rPr lang="en-US" altLang="en-US" sz="2400" b="1" u="sng"/>
              <a:t>Pointer Arithmetic (Cont.)</a:t>
            </a:r>
          </a:p>
        </p:txBody>
      </p:sp>
      <p:sp>
        <p:nvSpPr>
          <p:cNvPr id="9221" name="Rectangle 3">
            <a:extLst>
              <a:ext uri="{FF2B5EF4-FFF2-40B4-BE49-F238E27FC236}">
                <a16:creationId xmlns:a16="http://schemas.microsoft.com/office/drawing/2014/main" id="{4C39914C-DF5D-9788-DAE0-C6525E54BC43}"/>
              </a:ext>
            </a:extLst>
          </p:cNvPr>
          <p:cNvSpPr>
            <a:spLocks noGrp="1" noChangeArrowheads="1"/>
          </p:cNvSpPr>
          <p:nvPr>
            <p:ph idx="1"/>
          </p:nvPr>
        </p:nvSpPr>
        <p:spPr/>
        <p:txBody>
          <a:bodyPr/>
          <a:lstStyle/>
          <a:p>
            <a:pPr algn="l" rtl="0" eaLnBrk="1" hangingPunct="1"/>
            <a:r>
              <a:rPr lang="en-US" altLang="en-US" b="1" u="sng">
                <a:latin typeface="Times New Roman" panose="02020603050405020304" pitchFamily="18" charset="0"/>
                <a:cs typeface="Times New Roman" panose="02020603050405020304" pitchFamily="18" charset="0"/>
              </a:rPr>
              <a:t>Subtracting pointers</a:t>
            </a:r>
          </a:p>
          <a:p>
            <a:pPr algn="l" rtl="0" eaLnBrk="1" hangingPunct="1">
              <a:buFontTx/>
              <a:buNone/>
            </a:pPr>
            <a:r>
              <a:rPr lang="en-US" altLang="en-US">
                <a:latin typeface="Times New Roman" panose="02020603050405020304" pitchFamily="18" charset="0"/>
                <a:cs typeface="Times New Roman" panose="02020603050405020304" pitchFamily="18" charset="0"/>
              </a:rPr>
              <a:t>     - Returns the number of elements between two</a:t>
            </a:r>
          </a:p>
          <a:p>
            <a:pPr algn="l" rtl="0" eaLnBrk="1" hangingPunct="1">
              <a:buFontTx/>
              <a:buNone/>
            </a:pPr>
            <a:r>
              <a:rPr lang="en-US" altLang="en-US">
                <a:latin typeface="Times New Roman" panose="02020603050405020304" pitchFamily="18" charset="0"/>
                <a:cs typeface="Times New Roman" panose="02020603050405020304" pitchFamily="18" charset="0"/>
              </a:rPr>
              <a:t>       addresses</a:t>
            </a:r>
          </a:p>
          <a:p>
            <a:pPr algn="l" rtl="0" eaLnBrk="1" hangingPunct="1">
              <a:buFontTx/>
              <a:buNone/>
            </a:pPr>
            <a:endParaRPr lang="en-US" altLang="en-US">
              <a:latin typeface="Times New Roman" panose="02020603050405020304" pitchFamily="18" charset="0"/>
              <a:cs typeface="Times New Roman" panose="02020603050405020304" pitchFamily="18" charset="0"/>
            </a:endParaRPr>
          </a:p>
          <a:p>
            <a:pPr algn="l" rtl="0" eaLnBrk="1" hangingPunct="1">
              <a:buFontTx/>
              <a:buNone/>
            </a:pPr>
            <a:r>
              <a:rPr lang="en-US" altLang="en-US">
                <a:latin typeface="Times New Roman" panose="02020603050405020304" pitchFamily="18" charset="0"/>
                <a:cs typeface="Times New Roman" panose="02020603050405020304" pitchFamily="18" charset="0"/>
              </a:rPr>
              <a:t>e.g.  	if  v is an array and</a:t>
            </a:r>
          </a:p>
          <a:p>
            <a:pPr algn="l" rtl="0" eaLnBrk="1" hangingPunct="1">
              <a:buFontTx/>
              <a:buNone/>
            </a:pPr>
            <a:r>
              <a:rPr lang="en-US" altLang="en-US">
                <a:latin typeface="Times New Roman" panose="02020603050405020304" pitchFamily="18" charset="0"/>
                <a:cs typeface="Times New Roman" panose="02020603050405020304" pitchFamily="18" charset="0"/>
              </a:rPr>
              <a:t>			vPtr1 = v[0];</a:t>
            </a:r>
          </a:p>
          <a:p>
            <a:pPr algn="l" rtl="0" eaLnBrk="1" hangingPunct="1">
              <a:buFontTx/>
              <a:buNone/>
            </a:pPr>
            <a:r>
              <a:rPr lang="en-US" altLang="en-US">
                <a:latin typeface="Times New Roman" panose="02020603050405020304" pitchFamily="18" charset="0"/>
                <a:cs typeface="Times New Roman" panose="02020603050405020304" pitchFamily="18" charset="0"/>
              </a:rPr>
              <a:t>       	   	vPtr2 = v[2];</a:t>
            </a:r>
          </a:p>
          <a:p>
            <a:pPr algn="l" rtl="0" eaLnBrk="1" hangingPunct="1">
              <a:buFontTx/>
              <a:buNone/>
            </a:pPr>
            <a:r>
              <a:rPr lang="en-US" altLang="en-US">
                <a:latin typeface="Times New Roman" panose="02020603050405020304" pitchFamily="18" charset="0"/>
                <a:cs typeface="Times New Roman" panose="02020603050405020304" pitchFamily="18" charset="0"/>
              </a:rPr>
              <a:t>		then  	vPtr2 – vPtr1 = 2  (i.e. 2 addresses)</a:t>
            </a:r>
          </a:p>
        </p:txBody>
      </p:sp>
      <p:sp>
        <p:nvSpPr>
          <p:cNvPr id="9219" name="Slide Number Placeholder 5">
            <a:extLst>
              <a:ext uri="{FF2B5EF4-FFF2-40B4-BE49-F238E27FC236}">
                <a16:creationId xmlns:a16="http://schemas.microsoft.com/office/drawing/2014/main" id="{BA67CF0E-3A74-936E-02B4-50805F6A25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AD45AB-5C60-477A-ACFD-909405E5780A}" type="slidenum">
              <a:rPr lang="ar-SA" altLang="en-US"/>
              <a:pPr eaLnBrk="1" hangingPunct="1"/>
              <a:t>159</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a:extLst>
              <a:ext uri="{FF2B5EF4-FFF2-40B4-BE49-F238E27FC236}">
                <a16:creationId xmlns:a16="http://schemas.microsoft.com/office/drawing/2014/main" id="{F98982F0-586F-C5CB-2289-AA914EFD4FA5}"/>
              </a:ext>
            </a:extLst>
          </p:cNvPr>
          <p:cNvSpPr>
            <a:spLocks noGrp="1" noChangeArrowheads="1"/>
          </p:cNvSpPr>
          <p:nvPr>
            <p:ph type="title"/>
          </p:nvPr>
        </p:nvSpPr>
        <p:spPr/>
        <p:txBody>
          <a:bodyPr/>
          <a:lstStyle/>
          <a:p>
            <a:pPr eaLnBrk="1" hangingPunct="1"/>
            <a:r>
              <a:rPr lang="en-US" altLang="en-US"/>
              <a:t>More on Access Specifiers</a:t>
            </a:r>
          </a:p>
        </p:txBody>
      </p:sp>
      <p:sp>
        <p:nvSpPr>
          <p:cNvPr id="46083" name="Rectangle 1027">
            <a:extLst>
              <a:ext uri="{FF2B5EF4-FFF2-40B4-BE49-F238E27FC236}">
                <a16:creationId xmlns:a16="http://schemas.microsoft.com/office/drawing/2014/main" id="{00D06238-8D9A-44D3-B262-8F72271A5B26}"/>
              </a:ext>
            </a:extLst>
          </p:cNvPr>
          <p:cNvSpPr>
            <a:spLocks noGrp="1" noChangeArrowheads="1"/>
          </p:cNvSpPr>
          <p:nvPr>
            <p:ph idx="1"/>
          </p:nvPr>
        </p:nvSpPr>
        <p:spPr/>
        <p:txBody>
          <a:bodyPr/>
          <a:lstStyle/>
          <a:p>
            <a:pPr eaLnBrk="1" hangingPunct="1">
              <a:spcBef>
                <a:spcPct val="50000"/>
              </a:spcBef>
            </a:pPr>
            <a:r>
              <a:rPr lang="en-US" altLang="en-US"/>
              <a:t>Can be listed in any order in a class</a:t>
            </a:r>
          </a:p>
          <a:p>
            <a:pPr eaLnBrk="1" hangingPunct="1">
              <a:spcBef>
                <a:spcPct val="50000"/>
              </a:spcBef>
            </a:pPr>
            <a:r>
              <a:rPr lang="en-US" altLang="en-US"/>
              <a:t>Can appear multiple times in a class</a:t>
            </a:r>
          </a:p>
          <a:p>
            <a:pPr eaLnBrk="1" hangingPunct="1">
              <a:spcBef>
                <a:spcPct val="50000"/>
              </a:spcBef>
            </a:pPr>
            <a:r>
              <a:rPr lang="en-US" altLang="en-US"/>
              <a:t>If not specified, the default is </a:t>
            </a:r>
            <a:r>
              <a:rPr lang="en-US" altLang="en-US" b="1">
                <a:latin typeface="Courier New" panose="02070309020205020404" pitchFamily="49" charset="0"/>
              </a:rPr>
              <a:t>private</a:t>
            </a:r>
          </a:p>
        </p:txBody>
      </p:sp>
      <p:sp>
        <p:nvSpPr>
          <p:cNvPr id="46084" name="Slide Number Placeholder 3">
            <a:extLst>
              <a:ext uri="{FF2B5EF4-FFF2-40B4-BE49-F238E27FC236}">
                <a16:creationId xmlns:a16="http://schemas.microsoft.com/office/drawing/2014/main" id="{BA6FE726-68A7-5FBD-5BCA-8A880F3D28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DB8FC2BF-68C6-453C-955F-4A17F93094EB}" type="slidenum">
              <a:rPr lang="en-US" altLang="en-US" sz="1200" smtClean="0"/>
              <a:pPr>
                <a:spcBef>
                  <a:spcPct val="0"/>
                </a:spcBef>
                <a:buFontTx/>
                <a:buNone/>
              </a:pPr>
              <a:t>16</a:t>
            </a:fld>
            <a:endParaRPr lang="en-US" altLang="en-US" sz="120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a:extLst>
              <a:ext uri="{FF2B5EF4-FFF2-40B4-BE49-F238E27FC236}">
                <a16:creationId xmlns:a16="http://schemas.microsoft.com/office/drawing/2014/main" id="{6AA60D48-142C-7C91-0D3E-94BE245BF3A8}"/>
              </a:ext>
            </a:extLst>
          </p:cNvPr>
          <p:cNvSpPr>
            <a:spLocks noGrp="1" noChangeArrowheads="1"/>
          </p:cNvSpPr>
          <p:nvPr>
            <p:ph type="title"/>
          </p:nvPr>
        </p:nvSpPr>
        <p:spPr/>
        <p:txBody>
          <a:bodyPr/>
          <a:lstStyle/>
          <a:p>
            <a:pPr eaLnBrk="1" hangingPunct="1"/>
            <a:r>
              <a:rPr lang="en-US" altLang="en-US" sz="2400" b="1" u="sng"/>
              <a:t>Relations Between Pointers and Arrays</a:t>
            </a:r>
          </a:p>
        </p:txBody>
      </p:sp>
      <p:sp>
        <p:nvSpPr>
          <p:cNvPr id="10245" name="Rectangle 3">
            <a:extLst>
              <a:ext uri="{FF2B5EF4-FFF2-40B4-BE49-F238E27FC236}">
                <a16:creationId xmlns:a16="http://schemas.microsoft.com/office/drawing/2014/main" id="{1A5CFA79-25F3-ECBF-745F-090BD3A26874}"/>
              </a:ext>
            </a:extLst>
          </p:cNvPr>
          <p:cNvSpPr>
            <a:spLocks noGrp="1" noChangeArrowheads="1"/>
          </p:cNvSpPr>
          <p:nvPr>
            <p:ph idx="1"/>
          </p:nvPr>
        </p:nvSpPr>
        <p:spPr/>
        <p:txBody>
          <a:bodyPr>
            <a:normAutofit/>
          </a:bodyPr>
          <a:lstStyle/>
          <a:p>
            <a:pPr algn="l" rtl="0" eaLnBrk="1" hangingPunct="1">
              <a:lnSpc>
                <a:spcPct val="90000"/>
              </a:lnSpc>
            </a:pPr>
            <a:r>
              <a:rPr lang="en-US" altLang="en-US">
                <a:latin typeface="Times New Roman" panose="02020603050405020304" pitchFamily="18" charset="0"/>
                <a:cs typeface="Times New Roman" panose="02020603050405020304" pitchFamily="18" charset="0"/>
              </a:rPr>
              <a:t>Arrays and pointers are closely related.</a:t>
            </a:r>
          </a:p>
          <a:p>
            <a:pPr algn="l" rtl="0" eaLnBrk="1" hangingPunct="1">
              <a:lnSpc>
                <a:spcPct val="90000"/>
              </a:lnSpc>
              <a:buFontTx/>
              <a:buNone/>
            </a:pPr>
            <a:r>
              <a:rPr lang="en-US" altLang="en-US">
                <a:latin typeface="Times New Roman" panose="02020603050405020304" pitchFamily="18" charset="0"/>
                <a:cs typeface="Times New Roman" panose="02020603050405020304" pitchFamily="18" charset="0"/>
              </a:rPr>
              <a:t>	- Array name is like constant pointer</a:t>
            </a:r>
          </a:p>
          <a:p>
            <a:pPr algn="l" rtl="0" eaLnBrk="1" hangingPunct="1">
              <a:lnSpc>
                <a:spcPct val="90000"/>
              </a:lnSpc>
              <a:buFontTx/>
              <a:buNone/>
            </a:pPr>
            <a:r>
              <a:rPr lang="en-US" altLang="en-US">
                <a:latin typeface="Times New Roman" panose="02020603050405020304" pitchFamily="18" charset="0"/>
                <a:cs typeface="Times New Roman" panose="02020603050405020304" pitchFamily="18" charset="0"/>
              </a:rPr>
              <a:t>	- Pointers can do array subscribing operations</a:t>
            </a:r>
          </a:p>
          <a:p>
            <a:pPr algn="l" rtl="0" eaLnBrk="1" hangingPunct="1">
              <a:lnSpc>
                <a:spcPct val="90000"/>
              </a:lnSpc>
              <a:buFontTx/>
              <a:buNone/>
            </a:pPr>
            <a:r>
              <a:rPr lang="en-US" altLang="en-US">
                <a:latin typeface="Times New Roman" panose="02020603050405020304" pitchFamily="18" charset="0"/>
                <a:cs typeface="Times New Roman" panose="02020603050405020304" pitchFamily="18" charset="0"/>
              </a:rPr>
              <a:t>	- If we declare an array A[4] and a pointer aPtr</a:t>
            </a:r>
          </a:p>
          <a:p>
            <a:pPr algn="l" rtl="0" eaLnBrk="1" hangingPunct="1">
              <a:lnSpc>
                <a:spcPct val="90000"/>
              </a:lnSpc>
              <a:buFontTx/>
              <a:buNone/>
            </a:pPr>
            <a:r>
              <a:rPr lang="en-US" altLang="en-US">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sym typeface="Symbol" panose="05050102010706020507" pitchFamily="18" charset="2"/>
              </a:rPr>
              <a:t> </a:t>
            </a:r>
            <a:r>
              <a:rPr lang="en-US" altLang="en-US">
                <a:latin typeface="Times New Roman" panose="02020603050405020304" pitchFamily="18" charset="0"/>
                <a:cs typeface="Times New Roman" panose="02020603050405020304" pitchFamily="18" charset="0"/>
              </a:rPr>
              <a:t>aPtr is equal to A</a:t>
            </a:r>
          </a:p>
          <a:p>
            <a:pPr algn="l" rtl="0" eaLnBrk="1" hangingPunct="1">
              <a:lnSpc>
                <a:spcPct val="90000"/>
              </a:lnSpc>
              <a:buFontTx/>
              <a:buNone/>
            </a:pPr>
            <a:r>
              <a:rPr lang="en-US" altLang="en-US">
                <a:latin typeface="Times New Roman" panose="02020603050405020304" pitchFamily="18" charset="0"/>
                <a:cs typeface="Times New Roman" panose="02020603050405020304" pitchFamily="18" charset="0"/>
              </a:rPr>
              <a:t>			  	aPtr == A</a:t>
            </a:r>
          </a:p>
          <a:p>
            <a:pPr algn="l" rtl="0" eaLnBrk="1" hangingPunct="1">
              <a:lnSpc>
                <a:spcPct val="90000"/>
              </a:lnSpc>
              <a:buFontTx/>
              <a:buNone/>
            </a:pPr>
            <a:r>
              <a:rPr lang="en-US" altLang="en-US">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sym typeface="Symbol" panose="05050102010706020507" pitchFamily="18" charset="2"/>
              </a:rPr>
              <a:t></a:t>
            </a:r>
            <a:r>
              <a:rPr lang="en-US" altLang="en-US">
                <a:latin typeface="Times New Roman" panose="02020603050405020304" pitchFamily="18" charset="0"/>
                <a:cs typeface="Times New Roman" panose="02020603050405020304" pitchFamily="18" charset="0"/>
              </a:rPr>
              <a:t> aPtr is equal to the address of the first </a:t>
            </a:r>
          </a:p>
          <a:p>
            <a:pPr algn="l" rtl="0" eaLnBrk="1" hangingPunct="1">
              <a:lnSpc>
                <a:spcPct val="90000"/>
              </a:lnSpc>
              <a:buFontTx/>
              <a:buNone/>
            </a:pPr>
            <a:r>
              <a:rPr lang="en-US" altLang="en-US">
                <a:latin typeface="Times New Roman" panose="02020603050405020304" pitchFamily="18" charset="0"/>
                <a:cs typeface="Times New Roman" panose="02020603050405020304" pitchFamily="18" charset="0"/>
              </a:rPr>
              <a:t>             element of A</a:t>
            </a:r>
          </a:p>
          <a:p>
            <a:pPr algn="l" rtl="0" eaLnBrk="1" hangingPunct="1">
              <a:lnSpc>
                <a:spcPct val="90000"/>
              </a:lnSpc>
              <a:buFontTx/>
              <a:buNone/>
            </a:pPr>
            <a:r>
              <a:rPr lang="en-US" altLang="en-US">
                <a:latin typeface="Times New Roman" panose="02020603050405020304" pitchFamily="18" charset="0"/>
                <a:cs typeface="Times New Roman" panose="02020603050405020304" pitchFamily="18" charset="0"/>
              </a:rPr>
              <a:t>				aPtr == &amp; A[0]</a:t>
            </a:r>
          </a:p>
        </p:txBody>
      </p:sp>
      <p:sp>
        <p:nvSpPr>
          <p:cNvPr id="10243" name="Slide Number Placeholder 5">
            <a:extLst>
              <a:ext uri="{FF2B5EF4-FFF2-40B4-BE49-F238E27FC236}">
                <a16:creationId xmlns:a16="http://schemas.microsoft.com/office/drawing/2014/main" id="{2A9367FD-5425-28FE-32F4-9825CD5E2F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9A26B6-C464-4DA3-B47B-3EBDFAD3B2E1}" type="slidenum">
              <a:rPr lang="ar-SA" altLang="en-US"/>
              <a:pPr eaLnBrk="1" hangingPunct="1"/>
              <a:t>160</a:t>
            </a:fld>
            <a:endParaRPr lang="en-US" alt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a:extLst>
              <a:ext uri="{FF2B5EF4-FFF2-40B4-BE49-F238E27FC236}">
                <a16:creationId xmlns:a16="http://schemas.microsoft.com/office/drawing/2014/main" id="{571075C3-1204-B70A-DB31-5D85E83E9CC8}"/>
              </a:ext>
            </a:extLst>
          </p:cNvPr>
          <p:cNvSpPr>
            <a:spLocks noGrp="1" noChangeArrowheads="1"/>
          </p:cNvSpPr>
          <p:nvPr>
            <p:ph type="title"/>
          </p:nvPr>
        </p:nvSpPr>
        <p:spPr/>
        <p:txBody>
          <a:bodyPr/>
          <a:lstStyle/>
          <a:p>
            <a:pPr eaLnBrk="1" hangingPunct="1"/>
            <a:r>
              <a:rPr lang="en-US" altLang="en-US" sz="2100" b="1" u="sng"/>
              <a:t>Relations Between Pointers and Arrays (Cont.)</a:t>
            </a:r>
          </a:p>
        </p:txBody>
      </p:sp>
      <p:sp>
        <p:nvSpPr>
          <p:cNvPr id="11269" name="Rectangle 3">
            <a:extLst>
              <a:ext uri="{FF2B5EF4-FFF2-40B4-BE49-F238E27FC236}">
                <a16:creationId xmlns:a16="http://schemas.microsoft.com/office/drawing/2014/main" id="{84974940-4FD4-B7FE-4F14-1F3F5F850946}"/>
              </a:ext>
            </a:extLst>
          </p:cNvPr>
          <p:cNvSpPr>
            <a:spLocks noGrp="1" noChangeArrowheads="1"/>
          </p:cNvSpPr>
          <p:nvPr>
            <p:ph idx="1"/>
          </p:nvPr>
        </p:nvSpPr>
        <p:spPr/>
        <p:txBody>
          <a:bodyPr/>
          <a:lstStyle/>
          <a:p>
            <a:pPr algn="l" rtl="0" eaLnBrk="1" hangingPunct="1">
              <a:lnSpc>
                <a:spcPct val="90000"/>
              </a:lnSpc>
            </a:pPr>
            <a:r>
              <a:rPr lang="en-US" altLang="en-US">
                <a:latin typeface="Times New Roman" panose="02020603050405020304" pitchFamily="18" charset="0"/>
                <a:cs typeface="Times New Roman" panose="02020603050405020304" pitchFamily="18" charset="0"/>
              </a:rPr>
              <a:t>Accessing array elements with pointers:</a:t>
            </a:r>
          </a:p>
          <a:p>
            <a:pPr algn="l" rtl="0" eaLnBrk="1" hangingPunct="1">
              <a:lnSpc>
                <a:spcPct val="90000"/>
              </a:lnSpc>
              <a:buFontTx/>
              <a:buNone/>
            </a:pPr>
            <a:r>
              <a:rPr lang="en-US" altLang="en-US">
                <a:latin typeface="Times New Roman" panose="02020603050405020304" pitchFamily="18" charset="0"/>
                <a:cs typeface="Times New Roman" panose="02020603050405020304" pitchFamily="18" charset="0"/>
              </a:rPr>
              <a:t>	- Element A[i] can be accessed by *(aPtr+i) </a:t>
            </a:r>
          </a:p>
          <a:p>
            <a:pPr algn="l" rtl="0" eaLnBrk="1" hangingPunct="1">
              <a:lnSpc>
                <a:spcPct val="90000"/>
              </a:lnSpc>
              <a:buFontTx/>
              <a:buNone/>
            </a:pPr>
            <a:r>
              <a:rPr lang="en-US" altLang="en-US">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sym typeface="Symbol" panose="05050102010706020507" pitchFamily="18" charset="2"/>
              </a:rPr>
              <a:t> This is called pointer/offset notation</a:t>
            </a:r>
          </a:p>
          <a:p>
            <a:pPr algn="l" rtl="0" eaLnBrk="1" hangingPunct="1">
              <a:lnSpc>
                <a:spcPct val="90000"/>
              </a:lnSpc>
              <a:buFontTx/>
              <a:buNone/>
            </a:pPr>
            <a:r>
              <a:rPr lang="en-US" altLang="en-US">
                <a:latin typeface="Times New Roman" panose="02020603050405020304" pitchFamily="18" charset="0"/>
                <a:cs typeface="Times New Roman" panose="02020603050405020304" pitchFamily="18" charset="0"/>
                <a:sym typeface="Symbol" panose="05050102010706020507" pitchFamily="18" charset="2"/>
              </a:rPr>
              <a:t>	- Array itself can use pointer arithmetic</a:t>
            </a:r>
          </a:p>
          <a:p>
            <a:pPr algn="l" rtl="0" eaLnBrk="1" hangingPunct="1">
              <a:lnSpc>
                <a:spcPct val="90000"/>
              </a:lnSpc>
              <a:buFontTx/>
              <a:buNone/>
            </a:pPr>
            <a:r>
              <a:rPr lang="en-US" altLang="en-US">
                <a:latin typeface="Times New Roman" panose="02020603050405020304" pitchFamily="18" charset="0"/>
                <a:cs typeface="Times New Roman" panose="02020603050405020304" pitchFamily="18" charset="0"/>
                <a:sym typeface="Symbol" panose="05050102010706020507" pitchFamily="18" charset="2"/>
              </a:rPr>
              <a:t>		 A[3] is same as  *(A+3)</a:t>
            </a:r>
          </a:p>
          <a:p>
            <a:pPr algn="l" rtl="0" eaLnBrk="1" hangingPunct="1">
              <a:lnSpc>
                <a:spcPct val="90000"/>
              </a:lnSpc>
              <a:buFontTx/>
              <a:buNone/>
            </a:pPr>
            <a:r>
              <a:rPr lang="en-US" altLang="en-US">
                <a:latin typeface="Times New Roman" panose="02020603050405020304" pitchFamily="18" charset="0"/>
                <a:cs typeface="Times New Roman" panose="02020603050405020304" pitchFamily="18" charset="0"/>
                <a:sym typeface="Symbol" panose="05050102010706020507" pitchFamily="18" charset="2"/>
              </a:rPr>
              <a:t>	- Pointers can be subscripted</a:t>
            </a:r>
          </a:p>
          <a:p>
            <a:pPr algn="l" rtl="0" eaLnBrk="1" hangingPunct="1">
              <a:lnSpc>
                <a:spcPct val="90000"/>
              </a:lnSpc>
              <a:buFontTx/>
              <a:buNone/>
            </a:pPr>
            <a:r>
              <a:rPr lang="en-US" altLang="en-US">
                <a:latin typeface="Times New Roman" panose="02020603050405020304" pitchFamily="18" charset="0"/>
                <a:cs typeface="Times New Roman" panose="02020603050405020304" pitchFamily="18" charset="0"/>
                <a:sym typeface="Symbol" panose="05050102010706020507" pitchFamily="18" charset="2"/>
              </a:rPr>
              <a:t>           (i.e. pointer/subscript notation)</a:t>
            </a:r>
          </a:p>
          <a:p>
            <a:pPr algn="l" rtl="0" eaLnBrk="1" hangingPunct="1">
              <a:lnSpc>
                <a:spcPct val="90000"/>
              </a:lnSpc>
              <a:buFontTx/>
              <a:buNone/>
            </a:pPr>
            <a:r>
              <a:rPr lang="en-US" altLang="en-US">
                <a:latin typeface="Times New Roman" panose="02020603050405020304" pitchFamily="18" charset="0"/>
                <a:cs typeface="Times New Roman" panose="02020603050405020304" pitchFamily="18" charset="0"/>
                <a:sym typeface="Symbol" panose="05050102010706020507" pitchFamily="18" charset="2"/>
              </a:rPr>
              <a:t>		  aPtr [3] is same as A[3]</a:t>
            </a:r>
          </a:p>
        </p:txBody>
      </p:sp>
      <p:sp>
        <p:nvSpPr>
          <p:cNvPr id="11267" name="Slide Number Placeholder 5">
            <a:extLst>
              <a:ext uri="{FF2B5EF4-FFF2-40B4-BE49-F238E27FC236}">
                <a16:creationId xmlns:a16="http://schemas.microsoft.com/office/drawing/2014/main" id="{3721EC6D-DDC5-47AC-5409-83D07C7EFF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8ABF13-C39F-415B-8FD9-2BD2E0A5FD5D}" type="slidenum">
              <a:rPr lang="ar-SA" altLang="en-US"/>
              <a:pPr eaLnBrk="1" hangingPunct="1"/>
              <a:t>161</a:t>
            </a:fld>
            <a:endParaRPr lang="en-US" alt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a:extLst>
              <a:ext uri="{FF2B5EF4-FFF2-40B4-BE49-F238E27FC236}">
                <a16:creationId xmlns:a16="http://schemas.microsoft.com/office/drawing/2014/main" id="{4D760E65-7556-0E35-336C-EAB444658CA0}"/>
              </a:ext>
            </a:extLst>
          </p:cNvPr>
          <p:cNvSpPr>
            <a:spLocks noGrp="1" noChangeArrowheads="1"/>
          </p:cNvSpPr>
          <p:nvPr>
            <p:ph type="title"/>
          </p:nvPr>
        </p:nvSpPr>
        <p:spPr/>
        <p:txBody>
          <a:bodyPr>
            <a:normAutofit/>
          </a:bodyPr>
          <a:lstStyle/>
          <a:p>
            <a:pPr eaLnBrk="1" hangingPunct="1"/>
            <a:r>
              <a:rPr lang="en-US" altLang="en-US" sz="2400" b="1" u="sng"/>
              <a:t>Examples on Pointers</a:t>
            </a:r>
          </a:p>
        </p:txBody>
      </p:sp>
      <p:sp>
        <p:nvSpPr>
          <p:cNvPr id="12293" name="Rectangle 3">
            <a:extLst>
              <a:ext uri="{FF2B5EF4-FFF2-40B4-BE49-F238E27FC236}">
                <a16:creationId xmlns:a16="http://schemas.microsoft.com/office/drawing/2014/main" id="{BE3A8A92-A073-4252-BEE1-55E7850FFC9D}"/>
              </a:ext>
            </a:extLst>
          </p:cNvPr>
          <p:cNvSpPr>
            <a:spLocks noGrp="1" noChangeArrowheads="1"/>
          </p:cNvSpPr>
          <p:nvPr>
            <p:ph idx="1"/>
          </p:nvPr>
        </p:nvSpPr>
        <p:spPr/>
        <p:txBody>
          <a:bodyPr>
            <a:normAutofit fontScale="92500" lnSpcReduction="20000"/>
          </a:bodyPr>
          <a:lstStyle/>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//A program to call a function to swap two numbers using reference parameters</a:t>
            </a: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 #include &lt;iostream&gt;</a:t>
            </a: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using namespace std;</a:t>
            </a:r>
          </a:p>
          <a:p>
            <a:pPr algn="l" rtl="0" eaLnBrk="1" hangingPunct="1">
              <a:lnSpc>
                <a:spcPct val="90000"/>
              </a:lnSpc>
              <a:buFontTx/>
              <a:buNone/>
            </a:pPr>
            <a:endParaRPr lang="en-US" altLang="en-US" sz="1350">
              <a:latin typeface="Times New Roman" panose="02020603050405020304" pitchFamily="18" charset="0"/>
              <a:cs typeface="Times New Roman" panose="02020603050405020304" pitchFamily="18" charset="0"/>
            </a:endParaRP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void swap(int *, int *);   	// This is swap's prototype</a:t>
            </a: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int  main()</a:t>
            </a: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	int x = 5, y = 7;</a:t>
            </a: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	swap(&amp;x , &amp;y);		// calling swap with reference parameters </a:t>
            </a: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	</a:t>
            </a:r>
            <a:r>
              <a:rPr lang="en-US" altLang="en-US" sz="1350" err="1">
                <a:latin typeface="Times New Roman" panose="02020603050405020304" pitchFamily="18" charset="0"/>
                <a:cs typeface="Times New Roman" panose="02020603050405020304" pitchFamily="18" charset="0"/>
              </a:rPr>
              <a:t>cout</a:t>
            </a:r>
            <a:r>
              <a:rPr lang="en-US" altLang="en-US" sz="1350">
                <a:latin typeface="Times New Roman" panose="02020603050405020304" pitchFamily="18" charset="0"/>
                <a:cs typeface="Times New Roman" panose="02020603050405020304" pitchFamily="18" charset="0"/>
              </a:rPr>
              <a:t> &lt;&lt; "\n x is now "&lt;&lt; x &lt;&lt; " and y is now " &lt;&lt; y &lt;&lt; '\n’;</a:t>
            </a: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     return 0;</a:t>
            </a: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a:t>
            </a: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 swap function is defined here using dereferencing operator ‘*’</a:t>
            </a: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void swap(int *a, int *b)    </a:t>
            </a: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	int temp;</a:t>
            </a: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	temp = *a;</a:t>
            </a: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	*a = *b;</a:t>
            </a: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	*b = temp;</a:t>
            </a:r>
          </a:p>
          <a:p>
            <a:pPr algn="l" rtl="0" eaLnBrk="1" hangingPunct="1">
              <a:lnSpc>
                <a:spcPct val="90000"/>
              </a:lnSpc>
              <a:buFontTx/>
              <a:buNone/>
            </a:pPr>
            <a:r>
              <a:rPr lang="en-US" altLang="en-US" sz="1350">
                <a:latin typeface="Times New Roman" panose="02020603050405020304" pitchFamily="18" charset="0"/>
                <a:cs typeface="Times New Roman" panose="02020603050405020304" pitchFamily="18" charset="0"/>
              </a:rPr>
              <a:t>}</a:t>
            </a:r>
          </a:p>
        </p:txBody>
      </p:sp>
      <p:sp>
        <p:nvSpPr>
          <p:cNvPr id="12291" name="Slide Number Placeholder 5">
            <a:extLst>
              <a:ext uri="{FF2B5EF4-FFF2-40B4-BE49-F238E27FC236}">
                <a16:creationId xmlns:a16="http://schemas.microsoft.com/office/drawing/2014/main" id="{E7C06429-A79B-3FB3-33E4-636D9EB2FA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50D85C-8CCC-4E79-BC1F-B7478705A090}" type="slidenum">
              <a:rPr lang="ar-SA" altLang="en-US"/>
              <a:pPr eaLnBrk="1" hangingPunct="1"/>
              <a:t>162</a:t>
            </a:fld>
            <a:endParaRPr lang="en-US" alt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a:extLst>
              <a:ext uri="{FF2B5EF4-FFF2-40B4-BE49-F238E27FC236}">
                <a16:creationId xmlns:a16="http://schemas.microsoft.com/office/drawing/2014/main" id="{9F248031-B785-A403-7756-6758AA2BDA8B}"/>
              </a:ext>
            </a:extLst>
          </p:cNvPr>
          <p:cNvSpPr>
            <a:spLocks noGrp="1" noChangeArrowheads="1"/>
          </p:cNvSpPr>
          <p:nvPr>
            <p:ph type="title"/>
          </p:nvPr>
        </p:nvSpPr>
        <p:spPr/>
        <p:txBody>
          <a:bodyPr/>
          <a:lstStyle/>
          <a:p>
            <a:pPr rtl="0" eaLnBrk="1" hangingPunct="1"/>
            <a:r>
              <a:rPr lang="en-US" altLang="en-US" sz="2400" b="1" u="sng"/>
              <a:t>Examples on Pointers (Cont.)</a:t>
            </a:r>
          </a:p>
        </p:txBody>
      </p:sp>
      <p:sp>
        <p:nvSpPr>
          <p:cNvPr id="13317" name="Rectangle 3">
            <a:extLst>
              <a:ext uri="{FF2B5EF4-FFF2-40B4-BE49-F238E27FC236}">
                <a16:creationId xmlns:a16="http://schemas.microsoft.com/office/drawing/2014/main" id="{47348B90-4701-072A-47F8-00E160DE8A31}"/>
              </a:ext>
            </a:extLst>
          </p:cNvPr>
          <p:cNvSpPr>
            <a:spLocks noGrp="1" noChangeArrowheads="1"/>
          </p:cNvSpPr>
          <p:nvPr>
            <p:ph idx="1"/>
          </p:nvPr>
        </p:nvSpPr>
        <p:spPr/>
        <p:txBody>
          <a:bodyPr>
            <a:normAutofit fontScale="92500" lnSpcReduction="20000"/>
          </a:bodyPr>
          <a:lstStyle/>
          <a:p>
            <a:pPr algn="l" rtl="0" eaLnBrk="1" hangingPunct="1">
              <a:lnSpc>
                <a:spcPct val="80000"/>
              </a:lnSpc>
              <a:buFontTx/>
              <a:buNone/>
            </a:pPr>
            <a:r>
              <a:rPr lang="en-US" altLang="en-US" sz="1800">
                <a:latin typeface="Times New Roman" panose="02020603050405020304" pitchFamily="18" charset="0"/>
                <a:cs typeface="Times New Roman" panose="02020603050405020304" pitchFamily="18" charset="0"/>
              </a:rPr>
              <a:t>//A program to test pointers and references</a:t>
            </a:r>
          </a:p>
          <a:p>
            <a:pPr algn="l" rtl="0" eaLnBrk="1" hangingPunct="1">
              <a:lnSpc>
                <a:spcPct val="80000"/>
              </a:lnSpc>
              <a:buFontTx/>
              <a:buNone/>
            </a:pPr>
            <a:endParaRPr lang="en-US" altLang="en-US" sz="1800">
              <a:latin typeface="Times New Roman" panose="02020603050405020304" pitchFamily="18" charset="0"/>
              <a:cs typeface="Times New Roman" panose="02020603050405020304" pitchFamily="18" charset="0"/>
            </a:endParaRPr>
          </a:p>
          <a:p>
            <a:pPr algn="l" rtl="0" eaLnBrk="1" hangingPunct="1">
              <a:lnSpc>
                <a:spcPct val="80000"/>
              </a:lnSpc>
              <a:buFontTx/>
              <a:buNone/>
            </a:pPr>
            <a:r>
              <a:rPr lang="en-US" altLang="en-US" sz="1800">
                <a:latin typeface="Times New Roman" panose="02020603050405020304" pitchFamily="18" charset="0"/>
                <a:cs typeface="Times New Roman" panose="02020603050405020304" pitchFamily="18" charset="0"/>
              </a:rPr>
              <a:t>#include &lt;iostream&gt;</a:t>
            </a:r>
          </a:p>
          <a:p>
            <a:pPr>
              <a:lnSpc>
                <a:spcPct val="80000"/>
              </a:lnSpc>
              <a:buNone/>
            </a:pPr>
            <a:r>
              <a:rPr lang="en-US" altLang="en-US" sz="1800">
                <a:latin typeface="Times New Roman" panose="02020603050405020304" pitchFamily="18" charset="0"/>
                <a:cs typeface="Times New Roman" panose="02020603050405020304" pitchFamily="18" charset="0"/>
              </a:rPr>
              <a:t>using namespace std;</a:t>
            </a:r>
          </a:p>
          <a:p>
            <a:pPr algn="l" rtl="0" eaLnBrk="1" hangingPunct="1">
              <a:lnSpc>
                <a:spcPct val="80000"/>
              </a:lnSpc>
              <a:buFontTx/>
              <a:buNone/>
            </a:pPr>
            <a:endParaRPr lang="en-US" altLang="en-US" sz="1800">
              <a:latin typeface="Times New Roman" panose="02020603050405020304" pitchFamily="18" charset="0"/>
              <a:cs typeface="Times New Roman" panose="02020603050405020304" pitchFamily="18" charset="0"/>
            </a:endParaRPr>
          </a:p>
          <a:p>
            <a:pPr algn="l" rtl="0" eaLnBrk="1" hangingPunct="1">
              <a:lnSpc>
                <a:spcPct val="80000"/>
              </a:lnSpc>
              <a:buFontTx/>
              <a:buNone/>
            </a:pPr>
            <a:r>
              <a:rPr lang="en-US" altLang="en-US" sz="1800">
                <a:latin typeface="Times New Roman" panose="02020603050405020304" pitchFamily="18" charset="0"/>
                <a:cs typeface="Times New Roman" panose="02020603050405020304" pitchFamily="18" charset="0"/>
              </a:rPr>
              <a:t>int main ( )</a:t>
            </a:r>
          </a:p>
          <a:p>
            <a:pPr algn="l" rtl="0" eaLnBrk="1" hangingPunct="1">
              <a:lnSpc>
                <a:spcPct val="80000"/>
              </a:lnSpc>
              <a:buFontTx/>
              <a:buNone/>
            </a:pPr>
            <a:r>
              <a:rPr lang="en-US" altLang="en-US" sz="1800">
                <a:latin typeface="Times New Roman" panose="02020603050405020304" pitchFamily="18" charset="0"/>
                <a:cs typeface="Times New Roman" panose="02020603050405020304" pitchFamily="18" charset="0"/>
              </a:rPr>
              <a:t>{   int </a:t>
            </a:r>
            <a:r>
              <a:rPr lang="en-US" altLang="en-US" sz="1800" err="1">
                <a:latin typeface="Times New Roman" panose="02020603050405020304" pitchFamily="18" charset="0"/>
                <a:cs typeface="Times New Roman" panose="02020603050405020304" pitchFamily="18" charset="0"/>
              </a:rPr>
              <a:t>intVar</a:t>
            </a:r>
            <a:r>
              <a:rPr lang="en-US" altLang="en-US" sz="1800">
                <a:latin typeface="Times New Roman" panose="02020603050405020304" pitchFamily="18" charset="0"/>
                <a:cs typeface="Times New Roman" panose="02020603050405020304" pitchFamily="18" charset="0"/>
              </a:rPr>
              <a:t> = 10;</a:t>
            </a:r>
          </a:p>
          <a:p>
            <a:pPr algn="l" rtl="0" eaLnBrk="1" hangingPunct="1">
              <a:lnSpc>
                <a:spcPct val="80000"/>
              </a:lnSpc>
              <a:buFontTx/>
              <a:buNone/>
            </a:pPr>
            <a:r>
              <a:rPr lang="en-US" altLang="en-US" sz="1800">
                <a:latin typeface="Times New Roman" panose="02020603050405020304" pitchFamily="18" charset="0"/>
                <a:cs typeface="Times New Roman" panose="02020603050405020304" pitchFamily="18" charset="0"/>
              </a:rPr>
              <a:t>     int  *</a:t>
            </a:r>
            <a:r>
              <a:rPr lang="en-US" altLang="en-US" sz="1800" err="1">
                <a:latin typeface="Times New Roman" panose="02020603050405020304" pitchFamily="18" charset="0"/>
                <a:cs typeface="Times New Roman" panose="02020603050405020304" pitchFamily="18" charset="0"/>
              </a:rPr>
              <a:t>intPtr</a:t>
            </a:r>
            <a:r>
              <a:rPr lang="en-US" altLang="en-US" sz="1800">
                <a:latin typeface="Times New Roman" panose="02020603050405020304" pitchFamily="18" charset="0"/>
                <a:cs typeface="Times New Roman" panose="02020603050405020304" pitchFamily="18" charset="0"/>
              </a:rPr>
              <a:t>;    // </a:t>
            </a:r>
            <a:r>
              <a:rPr lang="en-US" altLang="en-US" sz="1800" err="1">
                <a:latin typeface="Times New Roman" panose="02020603050405020304" pitchFamily="18" charset="0"/>
                <a:cs typeface="Times New Roman" panose="02020603050405020304" pitchFamily="18" charset="0"/>
              </a:rPr>
              <a:t>intPtr</a:t>
            </a:r>
            <a:r>
              <a:rPr lang="en-US" altLang="en-US" sz="1800">
                <a:latin typeface="Times New Roman" panose="02020603050405020304" pitchFamily="18" charset="0"/>
                <a:cs typeface="Times New Roman" panose="02020603050405020304" pitchFamily="18" charset="0"/>
              </a:rPr>
              <a:t> is a pointer</a:t>
            </a:r>
          </a:p>
          <a:p>
            <a:pPr algn="l" rtl="0" eaLnBrk="1" hangingPunct="1">
              <a:lnSpc>
                <a:spcPct val="80000"/>
              </a:lnSpc>
              <a:buFontTx/>
              <a:buNone/>
            </a:pPr>
            <a:r>
              <a:rPr lang="en-US" altLang="en-US" sz="1800">
                <a:latin typeface="Times New Roman" panose="02020603050405020304" pitchFamily="18" charset="0"/>
                <a:cs typeface="Times New Roman" panose="02020603050405020304" pitchFamily="18" charset="0"/>
              </a:rPr>
              <a:t>     </a:t>
            </a:r>
            <a:r>
              <a:rPr lang="en-US" altLang="en-US" sz="1800" err="1">
                <a:latin typeface="Times New Roman" panose="02020603050405020304" pitchFamily="18" charset="0"/>
                <a:cs typeface="Times New Roman" panose="02020603050405020304" pitchFamily="18" charset="0"/>
              </a:rPr>
              <a:t>intPtr</a:t>
            </a:r>
            <a:r>
              <a:rPr lang="en-US" altLang="en-US" sz="1800">
                <a:latin typeface="Times New Roman" panose="02020603050405020304" pitchFamily="18" charset="0"/>
                <a:cs typeface="Times New Roman" panose="02020603050405020304" pitchFamily="18" charset="0"/>
              </a:rPr>
              <a:t> = &amp; </a:t>
            </a:r>
            <a:r>
              <a:rPr lang="en-US" altLang="en-US" sz="1800" err="1">
                <a:latin typeface="Times New Roman" panose="02020603050405020304" pitchFamily="18" charset="0"/>
                <a:cs typeface="Times New Roman" panose="02020603050405020304" pitchFamily="18" charset="0"/>
              </a:rPr>
              <a:t>intVar</a:t>
            </a:r>
            <a:r>
              <a:rPr lang="en-US" altLang="en-US" sz="1800">
                <a:latin typeface="Times New Roman" panose="02020603050405020304" pitchFamily="18" charset="0"/>
                <a:cs typeface="Times New Roman" panose="02020603050405020304" pitchFamily="18" charset="0"/>
              </a:rPr>
              <a:t>;</a:t>
            </a:r>
          </a:p>
          <a:p>
            <a:pPr algn="l" rtl="0" eaLnBrk="1" hangingPunct="1">
              <a:lnSpc>
                <a:spcPct val="80000"/>
              </a:lnSpc>
              <a:buFontTx/>
              <a:buNone/>
            </a:pPr>
            <a:r>
              <a:rPr lang="en-US" altLang="en-US" sz="1800">
                <a:latin typeface="Times New Roman" panose="02020603050405020304" pitchFamily="18" charset="0"/>
                <a:cs typeface="Times New Roman" panose="02020603050405020304" pitchFamily="18" charset="0"/>
              </a:rPr>
              <a:t>     </a:t>
            </a:r>
            <a:r>
              <a:rPr lang="en-US" altLang="en-US" sz="1800" err="1">
                <a:latin typeface="Times New Roman" panose="02020603050405020304" pitchFamily="18" charset="0"/>
                <a:cs typeface="Times New Roman" panose="02020603050405020304" pitchFamily="18" charset="0"/>
              </a:rPr>
              <a:t>cout</a:t>
            </a:r>
            <a:r>
              <a:rPr lang="en-US" altLang="en-US" sz="1800">
                <a:latin typeface="Times New Roman" panose="02020603050405020304" pitchFamily="18" charset="0"/>
                <a:cs typeface="Times New Roman" panose="02020603050405020304" pitchFamily="18" charset="0"/>
              </a:rPr>
              <a:t> &lt;&lt; "\</a:t>
            </a:r>
            <a:r>
              <a:rPr lang="en-US" altLang="en-US" sz="1800" err="1">
                <a:latin typeface="Times New Roman" panose="02020603050405020304" pitchFamily="18" charset="0"/>
                <a:cs typeface="Times New Roman" panose="02020603050405020304" pitchFamily="18" charset="0"/>
              </a:rPr>
              <a:t>nLocation</a:t>
            </a:r>
            <a:r>
              <a:rPr lang="en-US" altLang="en-US" sz="1800">
                <a:latin typeface="Times New Roman" panose="02020603050405020304" pitchFamily="18" charset="0"/>
                <a:cs typeface="Times New Roman" panose="02020603050405020304" pitchFamily="18" charset="0"/>
              </a:rPr>
              <a:t> of </a:t>
            </a:r>
            <a:r>
              <a:rPr lang="en-US" altLang="en-US" sz="1800" err="1">
                <a:latin typeface="Times New Roman" panose="02020603050405020304" pitchFamily="18" charset="0"/>
                <a:cs typeface="Times New Roman" panose="02020603050405020304" pitchFamily="18" charset="0"/>
              </a:rPr>
              <a:t>intVar</a:t>
            </a:r>
            <a:r>
              <a:rPr lang="en-US" altLang="en-US" sz="1800">
                <a:latin typeface="Times New Roman" panose="02020603050405020304" pitchFamily="18" charset="0"/>
                <a:cs typeface="Times New Roman" panose="02020603050405020304" pitchFamily="18" charset="0"/>
              </a:rPr>
              <a:t>: " &lt;&lt; &amp; </a:t>
            </a:r>
            <a:r>
              <a:rPr lang="en-US" altLang="en-US" sz="1800" err="1">
                <a:latin typeface="Times New Roman" panose="02020603050405020304" pitchFamily="18" charset="0"/>
                <a:cs typeface="Times New Roman" panose="02020603050405020304" pitchFamily="18" charset="0"/>
              </a:rPr>
              <a:t>intVar</a:t>
            </a:r>
            <a:r>
              <a:rPr lang="en-US" altLang="en-US" sz="1800">
                <a:latin typeface="Times New Roman" panose="02020603050405020304" pitchFamily="18" charset="0"/>
                <a:cs typeface="Times New Roman" panose="02020603050405020304" pitchFamily="18" charset="0"/>
              </a:rPr>
              <a:t>;</a:t>
            </a:r>
          </a:p>
          <a:p>
            <a:pPr algn="l" rtl="0" eaLnBrk="1" hangingPunct="1">
              <a:lnSpc>
                <a:spcPct val="80000"/>
              </a:lnSpc>
              <a:buFontTx/>
              <a:buNone/>
            </a:pPr>
            <a:r>
              <a:rPr lang="en-US" altLang="en-US" sz="1800">
                <a:latin typeface="Times New Roman" panose="02020603050405020304" pitchFamily="18" charset="0"/>
                <a:cs typeface="Times New Roman" panose="02020603050405020304" pitchFamily="18" charset="0"/>
              </a:rPr>
              <a:t>     </a:t>
            </a:r>
            <a:r>
              <a:rPr lang="en-US" altLang="en-US" sz="1800" err="1">
                <a:latin typeface="Times New Roman" panose="02020603050405020304" pitchFamily="18" charset="0"/>
                <a:cs typeface="Times New Roman" panose="02020603050405020304" pitchFamily="18" charset="0"/>
              </a:rPr>
              <a:t>cout</a:t>
            </a:r>
            <a:r>
              <a:rPr lang="en-US" altLang="en-US" sz="1800">
                <a:latin typeface="Times New Roman" panose="02020603050405020304" pitchFamily="18" charset="0"/>
                <a:cs typeface="Times New Roman" panose="02020603050405020304" pitchFamily="18" charset="0"/>
              </a:rPr>
              <a:t> &lt;&lt; "\</a:t>
            </a:r>
            <a:r>
              <a:rPr lang="en-US" altLang="en-US" sz="1800" err="1">
                <a:latin typeface="Times New Roman" panose="02020603050405020304" pitchFamily="18" charset="0"/>
                <a:cs typeface="Times New Roman" panose="02020603050405020304" pitchFamily="18" charset="0"/>
              </a:rPr>
              <a:t>nContents</a:t>
            </a:r>
            <a:r>
              <a:rPr lang="en-US" altLang="en-US" sz="1800">
                <a:latin typeface="Times New Roman" panose="02020603050405020304" pitchFamily="18" charset="0"/>
                <a:cs typeface="Times New Roman" panose="02020603050405020304" pitchFamily="18" charset="0"/>
              </a:rPr>
              <a:t> of </a:t>
            </a:r>
            <a:r>
              <a:rPr lang="en-US" altLang="en-US" sz="1800" err="1">
                <a:latin typeface="Times New Roman" panose="02020603050405020304" pitchFamily="18" charset="0"/>
                <a:cs typeface="Times New Roman" panose="02020603050405020304" pitchFamily="18" charset="0"/>
              </a:rPr>
              <a:t>intVar</a:t>
            </a:r>
            <a:r>
              <a:rPr lang="en-US" altLang="en-US" sz="1800">
                <a:latin typeface="Times New Roman" panose="02020603050405020304" pitchFamily="18" charset="0"/>
                <a:cs typeface="Times New Roman" panose="02020603050405020304" pitchFamily="18" charset="0"/>
              </a:rPr>
              <a:t>: " &lt;&lt; </a:t>
            </a:r>
            <a:r>
              <a:rPr lang="en-US" altLang="en-US" sz="1800" err="1">
                <a:latin typeface="Times New Roman" panose="02020603050405020304" pitchFamily="18" charset="0"/>
                <a:cs typeface="Times New Roman" panose="02020603050405020304" pitchFamily="18" charset="0"/>
              </a:rPr>
              <a:t>intVar</a:t>
            </a:r>
            <a:r>
              <a:rPr lang="en-US" altLang="en-US" sz="1800">
                <a:latin typeface="Times New Roman" panose="02020603050405020304" pitchFamily="18" charset="0"/>
                <a:cs typeface="Times New Roman" panose="02020603050405020304" pitchFamily="18" charset="0"/>
              </a:rPr>
              <a:t>;</a:t>
            </a:r>
          </a:p>
          <a:p>
            <a:pPr algn="l" rtl="0" eaLnBrk="1" hangingPunct="1">
              <a:lnSpc>
                <a:spcPct val="80000"/>
              </a:lnSpc>
              <a:buFontTx/>
              <a:buNone/>
            </a:pPr>
            <a:r>
              <a:rPr lang="en-US" altLang="en-US" sz="1800">
                <a:latin typeface="Times New Roman" panose="02020603050405020304" pitchFamily="18" charset="0"/>
                <a:cs typeface="Times New Roman" panose="02020603050405020304" pitchFamily="18" charset="0"/>
              </a:rPr>
              <a:t>     </a:t>
            </a:r>
            <a:r>
              <a:rPr lang="en-US" altLang="en-US" sz="1800" err="1">
                <a:latin typeface="Times New Roman" panose="02020603050405020304" pitchFamily="18" charset="0"/>
                <a:cs typeface="Times New Roman" panose="02020603050405020304" pitchFamily="18" charset="0"/>
              </a:rPr>
              <a:t>cout</a:t>
            </a:r>
            <a:r>
              <a:rPr lang="en-US" altLang="en-US" sz="1800">
                <a:latin typeface="Times New Roman" panose="02020603050405020304" pitchFamily="18" charset="0"/>
                <a:cs typeface="Times New Roman" panose="02020603050405020304" pitchFamily="18" charset="0"/>
              </a:rPr>
              <a:t> &lt;&lt; "\</a:t>
            </a:r>
            <a:r>
              <a:rPr lang="en-US" altLang="en-US" sz="1800" err="1">
                <a:latin typeface="Times New Roman" panose="02020603050405020304" pitchFamily="18" charset="0"/>
                <a:cs typeface="Times New Roman" panose="02020603050405020304" pitchFamily="18" charset="0"/>
              </a:rPr>
              <a:t>nLocation</a:t>
            </a:r>
            <a:r>
              <a:rPr lang="en-US" altLang="en-US" sz="1800">
                <a:latin typeface="Times New Roman" panose="02020603050405020304" pitchFamily="18" charset="0"/>
                <a:cs typeface="Times New Roman" panose="02020603050405020304" pitchFamily="18" charset="0"/>
              </a:rPr>
              <a:t> of </a:t>
            </a:r>
            <a:r>
              <a:rPr lang="en-US" altLang="en-US" sz="1800" err="1">
                <a:latin typeface="Times New Roman" panose="02020603050405020304" pitchFamily="18" charset="0"/>
                <a:cs typeface="Times New Roman" panose="02020603050405020304" pitchFamily="18" charset="0"/>
              </a:rPr>
              <a:t>intPtr</a:t>
            </a:r>
            <a:r>
              <a:rPr lang="en-US" altLang="en-US" sz="1800">
                <a:latin typeface="Times New Roman" panose="02020603050405020304" pitchFamily="18" charset="0"/>
                <a:cs typeface="Times New Roman" panose="02020603050405020304" pitchFamily="18" charset="0"/>
              </a:rPr>
              <a:t>: " &lt;&lt; &amp; </a:t>
            </a:r>
            <a:r>
              <a:rPr lang="en-US" altLang="en-US" sz="1800" err="1">
                <a:latin typeface="Times New Roman" panose="02020603050405020304" pitchFamily="18" charset="0"/>
                <a:cs typeface="Times New Roman" panose="02020603050405020304" pitchFamily="18" charset="0"/>
              </a:rPr>
              <a:t>intPtr</a:t>
            </a:r>
            <a:r>
              <a:rPr lang="en-US" altLang="en-US" sz="1800">
                <a:latin typeface="Times New Roman" panose="02020603050405020304" pitchFamily="18" charset="0"/>
                <a:cs typeface="Times New Roman" panose="02020603050405020304" pitchFamily="18" charset="0"/>
              </a:rPr>
              <a:t>;</a:t>
            </a:r>
          </a:p>
          <a:p>
            <a:pPr algn="l" rtl="0" eaLnBrk="1" hangingPunct="1">
              <a:lnSpc>
                <a:spcPct val="80000"/>
              </a:lnSpc>
              <a:buFontTx/>
              <a:buNone/>
            </a:pPr>
            <a:r>
              <a:rPr lang="en-US" altLang="en-US" sz="1800">
                <a:latin typeface="Times New Roman" panose="02020603050405020304" pitchFamily="18" charset="0"/>
                <a:cs typeface="Times New Roman" panose="02020603050405020304" pitchFamily="18" charset="0"/>
              </a:rPr>
              <a:t>     </a:t>
            </a:r>
            <a:r>
              <a:rPr lang="en-US" altLang="en-US" sz="1800" err="1">
                <a:latin typeface="Times New Roman" panose="02020603050405020304" pitchFamily="18" charset="0"/>
                <a:cs typeface="Times New Roman" panose="02020603050405020304" pitchFamily="18" charset="0"/>
              </a:rPr>
              <a:t>cout</a:t>
            </a:r>
            <a:r>
              <a:rPr lang="en-US" altLang="en-US" sz="1800">
                <a:latin typeface="Times New Roman" panose="02020603050405020304" pitchFamily="18" charset="0"/>
                <a:cs typeface="Times New Roman" panose="02020603050405020304" pitchFamily="18" charset="0"/>
              </a:rPr>
              <a:t> &lt;&lt; "\</a:t>
            </a:r>
            <a:r>
              <a:rPr lang="en-US" altLang="en-US" sz="1800" err="1">
                <a:latin typeface="Times New Roman" panose="02020603050405020304" pitchFamily="18" charset="0"/>
                <a:cs typeface="Times New Roman" panose="02020603050405020304" pitchFamily="18" charset="0"/>
              </a:rPr>
              <a:t>nContents</a:t>
            </a:r>
            <a:r>
              <a:rPr lang="en-US" altLang="en-US" sz="1800">
                <a:latin typeface="Times New Roman" panose="02020603050405020304" pitchFamily="18" charset="0"/>
                <a:cs typeface="Times New Roman" panose="02020603050405020304" pitchFamily="18" charset="0"/>
              </a:rPr>
              <a:t> of </a:t>
            </a:r>
            <a:r>
              <a:rPr lang="en-US" altLang="en-US" sz="1800" err="1">
                <a:latin typeface="Times New Roman" panose="02020603050405020304" pitchFamily="18" charset="0"/>
                <a:cs typeface="Times New Roman" panose="02020603050405020304" pitchFamily="18" charset="0"/>
              </a:rPr>
              <a:t>intPtr</a:t>
            </a:r>
            <a:r>
              <a:rPr lang="en-US" altLang="en-US" sz="1800">
                <a:latin typeface="Times New Roman" panose="02020603050405020304" pitchFamily="18" charset="0"/>
                <a:cs typeface="Times New Roman" panose="02020603050405020304" pitchFamily="18" charset="0"/>
              </a:rPr>
              <a:t>: " &lt;&lt; </a:t>
            </a:r>
            <a:r>
              <a:rPr lang="en-US" altLang="en-US" sz="1800" err="1">
                <a:latin typeface="Times New Roman" panose="02020603050405020304" pitchFamily="18" charset="0"/>
                <a:cs typeface="Times New Roman" panose="02020603050405020304" pitchFamily="18" charset="0"/>
              </a:rPr>
              <a:t>intPtr</a:t>
            </a:r>
            <a:r>
              <a:rPr lang="en-US" altLang="en-US" sz="1800">
                <a:latin typeface="Times New Roman" panose="02020603050405020304" pitchFamily="18" charset="0"/>
                <a:cs typeface="Times New Roman" panose="02020603050405020304" pitchFamily="18" charset="0"/>
              </a:rPr>
              <a:t>;</a:t>
            </a:r>
          </a:p>
          <a:p>
            <a:pPr algn="l" rtl="0" eaLnBrk="1" hangingPunct="1">
              <a:lnSpc>
                <a:spcPct val="80000"/>
              </a:lnSpc>
              <a:buFontTx/>
              <a:buNone/>
            </a:pPr>
            <a:r>
              <a:rPr lang="en-US" altLang="en-US" sz="1800">
                <a:latin typeface="Times New Roman" panose="02020603050405020304" pitchFamily="18" charset="0"/>
                <a:cs typeface="Times New Roman" panose="02020603050405020304" pitchFamily="18" charset="0"/>
              </a:rPr>
              <a:t>     </a:t>
            </a:r>
            <a:r>
              <a:rPr lang="en-US" altLang="en-US" sz="1800" err="1">
                <a:latin typeface="Times New Roman" panose="02020603050405020304" pitchFamily="18" charset="0"/>
                <a:cs typeface="Times New Roman" panose="02020603050405020304" pitchFamily="18" charset="0"/>
              </a:rPr>
              <a:t>cout</a:t>
            </a:r>
            <a:r>
              <a:rPr lang="en-US" altLang="en-US" sz="1800">
                <a:latin typeface="Times New Roman" panose="02020603050405020304" pitchFamily="18" charset="0"/>
                <a:cs typeface="Times New Roman" panose="02020603050405020304" pitchFamily="18" charset="0"/>
              </a:rPr>
              <a:t> &lt;&lt; "\</a:t>
            </a:r>
            <a:r>
              <a:rPr lang="en-US" altLang="en-US" sz="1800" err="1">
                <a:latin typeface="Times New Roman" panose="02020603050405020304" pitchFamily="18" charset="0"/>
                <a:cs typeface="Times New Roman" panose="02020603050405020304" pitchFamily="18" charset="0"/>
              </a:rPr>
              <a:t>nThe</a:t>
            </a:r>
            <a:r>
              <a:rPr lang="en-US" altLang="en-US" sz="1800">
                <a:latin typeface="Times New Roman" panose="02020603050405020304" pitchFamily="18" charset="0"/>
                <a:cs typeface="Times New Roman" panose="02020603050405020304" pitchFamily="18" charset="0"/>
              </a:rPr>
              <a:t> value that </a:t>
            </a:r>
            <a:r>
              <a:rPr lang="en-US" altLang="en-US" sz="1800" err="1">
                <a:latin typeface="Times New Roman" panose="02020603050405020304" pitchFamily="18" charset="0"/>
                <a:cs typeface="Times New Roman" panose="02020603050405020304" pitchFamily="18" charset="0"/>
              </a:rPr>
              <a:t>intPtr</a:t>
            </a:r>
            <a:r>
              <a:rPr lang="en-US" altLang="en-US" sz="1800">
                <a:latin typeface="Times New Roman" panose="02020603050405020304" pitchFamily="18" charset="0"/>
                <a:cs typeface="Times New Roman" panose="02020603050405020304" pitchFamily="18" charset="0"/>
              </a:rPr>
              <a:t> points to: " &lt;&lt; * </a:t>
            </a:r>
            <a:r>
              <a:rPr lang="en-US" altLang="en-US" sz="1800" err="1">
                <a:latin typeface="Times New Roman" panose="02020603050405020304" pitchFamily="18" charset="0"/>
                <a:cs typeface="Times New Roman" panose="02020603050405020304" pitchFamily="18" charset="0"/>
              </a:rPr>
              <a:t>intPtr</a:t>
            </a:r>
            <a:r>
              <a:rPr lang="en-US" altLang="en-US" sz="1800">
                <a:latin typeface="Times New Roman" panose="02020603050405020304" pitchFamily="18" charset="0"/>
                <a:cs typeface="Times New Roman" panose="02020603050405020304" pitchFamily="18" charset="0"/>
              </a:rPr>
              <a:t>;</a:t>
            </a:r>
          </a:p>
          <a:p>
            <a:pPr algn="l" rtl="0" eaLnBrk="1" hangingPunct="1">
              <a:lnSpc>
                <a:spcPct val="80000"/>
              </a:lnSpc>
              <a:buFontTx/>
              <a:buNone/>
            </a:pPr>
            <a:r>
              <a:rPr lang="en-US" altLang="en-US" sz="1800">
                <a:latin typeface="Times New Roman" panose="02020603050405020304" pitchFamily="18" charset="0"/>
                <a:cs typeface="Times New Roman" panose="02020603050405020304" pitchFamily="18" charset="0"/>
              </a:rPr>
              <a:t>    return 0;</a:t>
            </a:r>
          </a:p>
          <a:p>
            <a:pPr algn="l" rtl="0" eaLnBrk="1" hangingPunct="1">
              <a:lnSpc>
                <a:spcPct val="80000"/>
              </a:lnSpc>
              <a:buFontTx/>
              <a:buNone/>
            </a:pPr>
            <a:r>
              <a:rPr lang="en-US" altLang="en-US" sz="1800">
                <a:latin typeface="Times New Roman" panose="02020603050405020304" pitchFamily="18" charset="0"/>
                <a:cs typeface="Times New Roman" panose="02020603050405020304" pitchFamily="18" charset="0"/>
              </a:rPr>
              <a:t>} </a:t>
            </a:r>
          </a:p>
        </p:txBody>
      </p:sp>
      <p:sp>
        <p:nvSpPr>
          <p:cNvPr id="13315" name="Slide Number Placeholder 5">
            <a:extLst>
              <a:ext uri="{FF2B5EF4-FFF2-40B4-BE49-F238E27FC236}">
                <a16:creationId xmlns:a16="http://schemas.microsoft.com/office/drawing/2014/main" id="{C25309AA-175C-55E6-3553-B912A1915A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8F67DC-D3F5-4BC3-8F9E-CC809E41B035}" type="slidenum">
              <a:rPr lang="ar-SA" altLang="en-US"/>
              <a:pPr eaLnBrk="1" hangingPunct="1"/>
              <a:t>163</a:t>
            </a:fld>
            <a:endParaRPr lang="en-US" alt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6148787-78E5-9506-75A7-351F04D349DE}"/>
              </a:ext>
            </a:extLst>
          </p:cNvPr>
          <p:cNvSpPr>
            <a:spLocks noGrp="1"/>
          </p:cNvSpPr>
          <p:nvPr>
            <p:ph type="title"/>
          </p:nvPr>
        </p:nvSpPr>
        <p:spPr/>
        <p:txBody>
          <a:bodyPr>
            <a:normAutofit fontScale="90000"/>
          </a:bodyPr>
          <a:lstStyle/>
          <a:p>
            <a:br>
              <a:rPr lang="en-US" altLang="en-US" sz="1800" b="1">
                <a:solidFill>
                  <a:srgbClr val="000099"/>
                </a:solidFill>
                <a:latin typeface="Times New Roman" panose="02020603050405020304" pitchFamily="18" charset="0"/>
                <a:cs typeface="Times New Roman" panose="02020603050405020304" pitchFamily="18" charset="0"/>
              </a:rPr>
            </a:br>
            <a:br>
              <a:rPr lang="en-US" altLang="en-US" sz="1800" b="1">
                <a:solidFill>
                  <a:srgbClr val="000099"/>
                </a:solidFill>
                <a:latin typeface="Times New Roman" panose="02020603050405020304" pitchFamily="18" charset="0"/>
                <a:cs typeface="Times New Roman" panose="02020603050405020304" pitchFamily="18" charset="0"/>
              </a:rPr>
            </a:br>
            <a:r>
              <a:rPr lang="en-US" altLang="en-US" sz="1800" b="1">
                <a:solidFill>
                  <a:srgbClr val="000099"/>
                </a:solidFill>
                <a:latin typeface="Times New Roman" panose="02020603050405020304" pitchFamily="18" charset="0"/>
                <a:cs typeface="Times New Roman" panose="02020603050405020304" pitchFamily="18" charset="0"/>
              </a:rPr>
              <a:t>When calling, the pointer formal parameter will points to the actual parameter</a:t>
            </a:r>
            <a:r>
              <a:rPr lang="en-US" altLang="en-US" b="1">
                <a:solidFill>
                  <a:srgbClr val="000099"/>
                </a:solidFill>
                <a:latin typeface="Times New Roman" panose="02020603050405020304" pitchFamily="18" charset="0"/>
                <a:cs typeface="Times New Roman" panose="02020603050405020304" pitchFamily="18" charset="0"/>
              </a:rPr>
              <a:t>.</a:t>
            </a:r>
            <a:br>
              <a:rPr lang="en-US" altLang="en-US" b="1">
                <a:solidFill>
                  <a:srgbClr val="000099"/>
                </a:solidFill>
                <a:latin typeface="Times New Roman" panose="02020603050405020304" pitchFamily="18" charset="0"/>
                <a:cs typeface="Times New Roman" panose="02020603050405020304" pitchFamily="18" charset="0"/>
              </a:rPr>
            </a:br>
            <a:endParaRPr lang="en-US" altLang="en-US"/>
          </a:p>
        </p:txBody>
      </p:sp>
      <p:sp>
        <p:nvSpPr>
          <p:cNvPr id="15363" name="Content Placeholder 2">
            <a:extLst>
              <a:ext uri="{FF2B5EF4-FFF2-40B4-BE49-F238E27FC236}">
                <a16:creationId xmlns:a16="http://schemas.microsoft.com/office/drawing/2014/main" id="{470AE345-8355-9635-48AA-0317821EA9F2}"/>
              </a:ext>
            </a:extLst>
          </p:cNvPr>
          <p:cNvSpPr>
            <a:spLocks noGrp="1"/>
          </p:cNvSpPr>
          <p:nvPr>
            <p:ph idx="1"/>
          </p:nvPr>
        </p:nvSpPr>
        <p:spPr/>
        <p:txBody>
          <a:bodyPr>
            <a:normAutofit lnSpcReduction="10000"/>
          </a:bodyPr>
          <a:lstStyle/>
          <a:p>
            <a:pPr algn="l" rtl="0">
              <a:buFontTx/>
              <a:buNone/>
            </a:pPr>
            <a:r>
              <a:rPr lang="en-US" altLang="en-US" sz="1800" b="1">
                <a:solidFill>
                  <a:srgbClr val="0000FF"/>
                </a:solidFill>
                <a:latin typeface="Times New Roman" panose="02020603050405020304" pitchFamily="18" charset="0"/>
                <a:cs typeface="Times New Roman" panose="02020603050405020304" pitchFamily="18" charset="0"/>
              </a:rPr>
              <a:t>#include</a:t>
            </a:r>
            <a:r>
              <a:rPr lang="en-US" altLang="en-US" sz="1800" b="1">
                <a:solidFill>
                  <a:schemeClr val="tx2"/>
                </a:solidFill>
                <a:latin typeface="Times New Roman" panose="02020603050405020304" pitchFamily="18" charset="0"/>
                <a:cs typeface="Times New Roman" panose="02020603050405020304" pitchFamily="18" charset="0"/>
              </a:rPr>
              <a:t> &lt;iostream&gt;</a:t>
            </a:r>
          </a:p>
          <a:p>
            <a:pPr algn="l" rtl="0">
              <a:buFontTx/>
              <a:buNone/>
            </a:pPr>
            <a:r>
              <a:rPr lang="en-US" altLang="en-US" sz="1800" b="1">
                <a:solidFill>
                  <a:schemeClr val="tx2"/>
                </a:solidFill>
                <a:latin typeface="Times New Roman" panose="02020603050405020304" pitchFamily="18" charset="0"/>
                <a:cs typeface="Times New Roman" panose="02020603050405020304" pitchFamily="18" charset="0"/>
              </a:rPr>
              <a:t>using namespace std;</a:t>
            </a:r>
          </a:p>
          <a:p>
            <a:pPr algn="l" rtl="0">
              <a:buFontTx/>
              <a:buNone/>
            </a:pPr>
            <a:endParaRPr lang="en-US" altLang="en-US" sz="1800" b="1">
              <a:solidFill>
                <a:schemeClr val="tx2"/>
              </a:solidFill>
              <a:latin typeface="Times New Roman" panose="02020603050405020304" pitchFamily="18" charset="0"/>
              <a:cs typeface="Times New Roman" panose="02020603050405020304" pitchFamily="18" charset="0"/>
            </a:endParaRPr>
          </a:p>
          <a:p>
            <a:pPr algn="l" rtl="0">
              <a:buFontTx/>
              <a:buNone/>
            </a:pPr>
            <a:r>
              <a:rPr lang="en-US" altLang="en-US" sz="1800" b="1">
                <a:solidFill>
                  <a:srgbClr val="0000FF"/>
                </a:solidFill>
                <a:latin typeface="Times New Roman" panose="02020603050405020304" pitchFamily="18" charset="0"/>
                <a:cs typeface="Times New Roman" panose="02020603050405020304" pitchFamily="18" charset="0"/>
              </a:rPr>
              <a:t>void</a:t>
            </a:r>
            <a:r>
              <a:rPr lang="en-US" altLang="en-US" sz="1800" b="1">
                <a:solidFill>
                  <a:schemeClr val="tx2"/>
                </a:solidFill>
                <a:latin typeface="Times New Roman" panose="02020603050405020304" pitchFamily="18" charset="0"/>
                <a:cs typeface="Times New Roman" panose="02020603050405020304" pitchFamily="18" charset="0"/>
              </a:rPr>
              <a:t> Increment(int*);</a:t>
            </a:r>
          </a:p>
          <a:p>
            <a:pPr algn="l" rtl="0"/>
            <a:endParaRPr lang="en-US" altLang="en-US" sz="1800" b="1">
              <a:solidFill>
                <a:schemeClr val="tx2"/>
              </a:solidFill>
              <a:latin typeface="Times New Roman" panose="02020603050405020304" pitchFamily="18" charset="0"/>
              <a:cs typeface="Times New Roman" panose="02020603050405020304" pitchFamily="18" charset="0"/>
            </a:endParaRPr>
          </a:p>
          <a:p>
            <a:pPr algn="l" rtl="0">
              <a:buFontTx/>
              <a:buNone/>
            </a:pPr>
            <a:r>
              <a:rPr lang="en-US" altLang="en-US" sz="1800" b="1">
                <a:solidFill>
                  <a:srgbClr val="0000FF"/>
                </a:solidFill>
                <a:latin typeface="Times New Roman" panose="02020603050405020304" pitchFamily="18" charset="0"/>
                <a:cs typeface="Times New Roman" panose="02020603050405020304" pitchFamily="18" charset="0"/>
              </a:rPr>
              <a:t>int</a:t>
            </a:r>
            <a:r>
              <a:rPr lang="en-US" altLang="en-US" sz="1800" b="1">
                <a:solidFill>
                  <a:schemeClr val="tx2"/>
                </a:solidFill>
                <a:latin typeface="Times New Roman" panose="02020603050405020304" pitchFamily="18" charset="0"/>
                <a:cs typeface="Times New Roman" panose="02020603050405020304" pitchFamily="18" charset="0"/>
              </a:rPr>
              <a:t> main() {</a:t>
            </a:r>
          </a:p>
          <a:p>
            <a:pPr algn="l" rtl="0">
              <a:buFontTx/>
              <a:buNone/>
            </a:pPr>
            <a:r>
              <a:rPr lang="en-US" altLang="en-US" sz="1800" b="1">
                <a:solidFill>
                  <a:schemeClr val="tx2"/>
                </a:solidFill>
                <a:latin typeface="Times New Roman" panose="02020603050405020304" pitchFamily="18" charset="0"/>
                <a:cs typeface="Times New Roman" panose="02020603050405020304" pitchFamily="18" charset="0"/>
              </a:rPr>
              <a:t>   </a:t>
            </a:r>
            <a:r>
              <a:rPr lang="en-US" altLang="en-US" sz="1800" b="1">
                <a:solidFill>
                  <a:srgbClr val="0000FF"/>
                </a:solidFill>
                <a:latin typeface="Times New Roman" panose="02020603050405020304" pitchFamily="18" charset="0"/>
                <a:cs typeface="Times New Roman" panose="02020603050405020304" pitchFamily="18" charset="0"/>
              </a:rPr>
              <a:t>int</a:t>
            </a:r>
            <a:r>
              <a:rPr lang="en-US" altLang="en-US" sz="1800" b="1">
                <a:solidFill>
                  <a:schemeClr val="tx2"/>
                </a:solidFill>
                <a:latin typeface="Times New Roman" panose="02020603050405020304" pitchFamily="18" charset="0"/>
                <a:cs typeface="Times New Roman" panose="02020603050405020304" pitchFamily="18" charset="0"/>
              </a:rPr>
              <a:t> A = 10;</a:t>
            </a:r>
          </a:p>
          <a:p>
            <a:pPr algn="l" rtl="0">
              <a:buFontTx/>
              <a:buNone/>
            </a:pPr>
            <a:r>
              <a:rPr lang="en-US" altLang="en-US" sz="1800" b="1">
                <a:solidFill>
                  <a:schemeClr val="tx2"/>
                </a:solidFill>
                <a:latin typeface="Times New Roman" panose="02020603050405020304" pitchFamily="18" charset="0"/>
                <a:cs typeface="Times New Roman" panose="02020603050405020304" pitchFamily="18" charset="0"/>
              </a:rPr>
              <a:t>   Increment(&amp;A);</a:t>
            </a:r>
          </a:p>
          <a:p>
            <a:pPr algn="l" rtl="0">
              <a:buFontTx/>
              <a:buNone/>
            </a:pPr>
            <a:r>
              <a:rPr lang="en-US" altLang="en-US" sz="1800" b="1">
                <a:solidFill>
                  <a:schemeClr val="tx2"/>
                </a:solidFill>
                <a:latin typeface="Times New Roman" panose="02020603050405020304" pitchFamily="18" charset="0"/>
                <a:cs typeface="Times New Roman" panose="02020603050405020304" pitchFamily="18" charset="0"/>
              </a:rPr>
              <a:t>    </a:t>
            </a:r>
            <a:r>
              <a:rPr lang="en-US" altLang="en-US" sz="1800" b="1" err="1">
                <a:solidFill>
                  <a:schemeClr val="tx2"/>
                </a:solidFill>
                <a:latin typeface="Times New Roman" panose="02020603050405020304" pitchFamily="18" charset="0"/>
                <a:cs typeface="Times New Roman" panose="02020603050405020304" pitchFamily="18" charset="0"/>
              </a:rPr>
              <a:t>cout</a:t>
            </a:r>
            <a:r>
              <a:rPr lang="en-US" altLang="en-US" sz="1800" b="1">
                <a:solidFill>
                  <a:schemeClr val="tx2"/>
                </a:solidFill>
                <a:latin typeface="Times New Roman" panose="02020603050405020304" pitchFamily="18" charset="0"/>
                <a:cs typeface="Times New Roman" panose="02020603050405020304" pitchFamily="18" charset="0"/>
              </a:rPr>
              <a:t>&lt;&lt;A&lt;&lt;</a:t>
            </a:r>
            <a:r>
              <a:rPr lang="en-US" altLang="en-US" sz="1800" b="1" err="1">
                <a:solidFill>
                  <a:schemeClr val="tx2"/>
                </a:solidFill>
                <a:latin typeface="Times New Roman" panose="02020603050405020304" pitchFamily="18" charset="0"/>
                <a:cs typeface="Times New Roman" panose="02020603050405020304" pitchFamily="18" charset="0"/>
              </a:rPr>
              <a:t>endl</a:t>
            </a:r>
            <a:r>
              <a:rPr lang="en-US" altLang="en-US" sz="1800" b="1">
                <a:solidFill>
                  <a:schemeClr val="tx2"/>
                </a:solidFill>
                <a:latin typeface="Times New Roman" panose="02020603050405020304" pitchFamily="18" charset="0"/>
                <a:cs typeface="Times New Roman" panose="02020603050405020304" pitchFamily="18" charset="0"/>
              </a:rPr>
              <a:t>;</a:t>
            </a:r>
          </a:p>
          <a:p>
            <a:pPr algn="l" rtl="0">
              <a:buFontTx/>
              <a:buNone/>
            </a:pPr>
            <a:r>
              <a:rPr lang="en-US" altLang="en-US" sz="1800" b="1">
                <a:solidFill>
                  <a:schemeClr val="tx2"/>
                </a:solidFill>
                <a:latin typeface="Times New Roman" panose="02020603050405020304" pitchFamily="18" charset="0"/>
                <a:cs typeface="Times New Roman" panose="02020603050405020304" pitchFamily="18" charset="0"/>
              </a:rPr>
              <a:t> }</a:t>
            </a:r>
          </a:p>
          <a:p>
            <a:pPr algn="l" rtl="0"/>
            <a:endParaRPr lang="en-US" altLang="en-US" sz="1800" b="1">
              <a:solidFill>
                <a:schemeClr val="tx2"/>
              </a:solidFill>
              <a:latin typeface="Times New Roman" panose="02020603050405020304" pitchFamily="18" charset="0"/>
              <a:cs typeface="Times New Roman" panose="02020603050405020304" pitchFamily="18" charset="0"/>
            </a:endParaRPr>
          </a:p>
          <a:p>
            <a:pPr algn="l" rtl="0">
              <a:buFontTx/>
              <a:buNone/>
            </a:pPr>
            <a:r>
              <a:rPr lang="en-US" altLang="en-US" sz="1800" b="1">
                <a:solidFill>
                  <a:srgbClr val="0000FF"/>
                </a:solidFill>
                <a:latin typeface="Times New Roman" panose="02020603050405020304" pitchFamily="18" charset="0"/>
                <a:cs typeface="Times New Roman" panose="02020603050405020304" pitchFamily="18" charset="0"/>
              </a:rPr>
              <a:t>void</a:t>
            </a:r>
            <a:r>
              <a:rPr lang="en-US" altLang="en-US" sz="1800" b="1">
                <a:solidFill>
                  <a:schemeClr val="tx2"/>
                </a:solidFill>
                <a:latin typeface="Times New Roman" panose="02020603050405020304" pitchFamily="18" charset="0"/>
                <a:cs typeface="Times New Roman" panose="02020603050405020304" pitchFamily="18" charset="0"/>
              </a:rPr>
              <a:t> Increment(</a:t>
            </a:r>
            <a:r>
              <a:rPr lang="en-US" altLang="en-US" sz="1800" b="1">
                <a:solidFill>
                  <a:srgbClr val="0000FF"/>
                </a:solidFill>
                <a:latin typeface="Times New Roman" panose="02020603050405020304" pitchFamily="18" charset="0"/>
                <a:cs typeface="Times New Roman" panose="02020603050405020304" pitchFamily="18" charset="0"/>
              </a:rPr>
              <a:t>int</a:t>
            </a:r>
            <a:r>
              <a:rPr lang="en-US" altLang="en-US" sz="1800" b="1">
                <a:solidFill>
                  <a:schemeClr val="tx2"/>
                </a:solidFill>
                <a:latin typeface="Times New Roman" panose="02020603050405020304" pitchFamily="18" charset="0"/>
                <a:cs typeface="Times New Roman" panose="02020603050405020304" pitchFamily="18" charset="0"/>
              </a:rPr>
              <a:t> *X) </a:t>
            </a:r>
          </a:p>
          <a:p>
            <a:pPr algn="l" rtl="0">
              <a:buFontTx/>
              <a:buNone/>
            </a:pPr>
            <a:r>
              <a:rPr lang="en-US" altLang="en-US" sz="1800" b="1">
                <a:solidFill>
                  <a:schemeClr val="tx2"/>
                </a:solidFill>
                <a:latin typeface="Times New Roman" panose="02020603050405020304" pitchFamily="18" charset="0"/>
                <a:cs typeface="Times New Roman" panose="02020603050405020304" pitchFamily="18" charset="0"/>
              </a:rPr>
              <a:t>{ ++*X; }</a:t>
            </a:r>
          </a:p>
          <a:p>
            <a:pPr algn="l" rtl="0"/>
            <a:endParaRPr lang="en-US" altLang="en-US"/>
          </a:p>
        </p:txBody>
      </p:sp>
      <p:sp>
        <p:nvSpPr>
          <p:cNvPr id="15365" name="Slide Number Placeholder 4">
            <a:extLst>
              <a:ext uri="{FF2B5EF4-FFF2-40B4-BE49-F238E27FC236}">
                <a16:creationId xmlns:a16="http://schemas.microsoft.com/office/drawing/2014/main" id="{43EF7DFF-3CD4-CF27-CB2F-2F5586996F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5A2928-628E-4C35-93A0-3DD341C36759}" type="slidenum">
              <a:rPr lang="ar-SA" altLang="en-US"/>
              <a:pPr eaLnBrk="1" hangingPunct="1"/>
              <a:t>164</a:t>
            </a:fld>
            <a:endParaRPr lang="en-US" alt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a:extLst>
              <a:ext uri="{FF2B5EF4-FFF2-40B4-BE49-F238E27FC236}">
                <a16:creationId xmlns:a16="http://schemas.microsoft.com/office/drawing/2014/main" id="{2CB7CC7A-552C-9E3C-C4A9-D03B7906661D}"/>
              </a:ext>
            </a:extLst>
          </p:cNvPr>
          <p:cNvSpPr>
            <a:spLocks noGrp="1" noChangeArrowheads="1"/>
          </p:cNvSpPr>
          <p:nvPr>
            <p:ph type="title"/>
          </p:nvPr>
        </p:nvSpPr>
        <p:spPr/>
        <p:txBody>
          <a:bodyPr/>
          <a:lstStyle/>
          <a:p>
            <a:pPr eaLnBrk="1" hangingPunct="1"/>
            <a:r>
              <a:rPr lang="en-US" altLang="en-US" sz="2400" b="1" u="sng"/>
              <a:t>Pointers and Strings</a:t>
            </a:r>
          </a:p>
        </p:txBody>
      </p:sp>
      <p:sp>
        <p:nvSpPr>
          <p:cNvPr id="14341" name="Rectangle 3">
            <a:extLst>
              <a:ext uri="{FF2B5EF4-FFF2-40B4-BE49-F238E27FC236}">
                <a16:creationId xmlns:a16="http://schemas.microsoft.com/office/drawing/2014/main" id="{1F2DD75A-B3EF-B41F-8E48-92F428EB1C60}"/>
              </a:ext>
            </a:extLst>
          </p:cNvPr>
          <p:cNvSpPr>
            <a:spLocks noGrp="1" noChangeArrowheads="1"/>
          </p:cNvSpPr>
          <p:nvPr>
            <p:ph idx="1"/>
          </p:nvPr>
        </p:nvSpPr>
        <p:spPr/>
        <p:txBody>
          <a:bodyPr/>
          <a:lstStyle/>
          <a:p>
            <a:pPr algn="l" rtl="0" eaLnBrk="1" hangingPunct="1"/>
            <a:r>
              <a:rPr lang="en-US" altLang="en-US">
                <a:latin typeface="Times New Roman" panose="02020603050405020304" pitchFamily="18" charset="0"/>
                <a:cs typeface="Times New Roman" panose="02020603050405020304" pitchFamily="18" charset="0"/>
              </a:rPr>
              <a:t>Pointers can be used to declare strings and with string functions</a:t>
            </a:r>
          </a:p>
          <a:p>
            <a:pPr eaLnBrk="1" hangingPunct="1">
              <a:buFontTx/>
              <a:buNone/>
            </a:pPr>
            <a:endParaRPr lang="en-US" altLang="en-US">
              <a:latin typeface="Times New Roman" panose="02020603050405020304" pitchFamily="18" charset="0"/>
              <a:cs typeface="Times New Roman" panose="02020603050405020304" pitchFamily="18" charset="0"/>
            </a:endParaRPr>
          </a:p>
        </p:txBody>
      </p:sp>
      <p:sp>
        <p:nvSpPr>
          <p:cNvPr id="14339" name="Slide Number Placeholder 5">
            <a:extLst>
              <a:ext uri="{FF2B5EF4-FFF2-40B4-BE49-F238E27FC236}">
                <a16:creationId xmlns:a16="http://schemas.microsoft.com/office/drawing/2014/main" id="{DBE6FF7B-42A7-D3EE-F77C-4B09874F54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9ADF1E-39BF-4A39-AD40-07792C01910E}" type="slidenum">
              <a:rPr lang="ar-SA" altLang="en-US"/>
              <a:pPr eaLnBrk="1" hangingPunct="1"/>
              <a:t>165</a:t>
            </a:fld>
            <a:endParaRPr lang="en-US" altLang="en-US"/>
          </a:p>
        </p:txBody>
      </p:sp>
      <p:sp>
        <p:nvSpPr>
          <p:cNvPr id="5" name="TextBox 4">
            <a:extLst>
              <a:ext uri="{FF2B5EF4-FFF2-40B4-BE49-F238E27FC236}">
                <a16:creationId xmlns:a16="http://schemas.microsoft.com/office/drawing/2014/main" id="{4B811622-93A5-727C-178B-87A7F911BC22}"/>
              </a:ext>
            </a:extLst>
          </p:cNvPr>
          <p:cNvSpPr txBox="1"/>
          <p:nvPr/>
        </p:nvSpPr>
        <p:spPr>
          <a:xfrm>
            <a:off x="1229883" y="2286000"/>
            <a:ext cx="6375141" cy="4247317"/>
          </a:xfrm>
          <a:prstGeom prst="rect">
            <a:avLst/>
          </a:prstGeom>
          <a:noFill/>
        </p:spPr>
        <p:txBody>
          <a:bodyPr wrap="square">
            <a:spAutoFit/>
          </a:bodyPr>
          <a:lstStyle/>
          <a:p>
            <a:r>
              <a:rPr lang="en-US"/>
              <a:t>#include &lt;iostream&gt;</a:t>
            </a:r>
          </a:p>
          <a:p>
            <a:r>
              <a:rPr lang="en-US"/>
              <a:t>using namespace std;</a:t>
            </a:r>
          </a:p>
          <a:p>
            <a:endParaRPr lang="en-US"/>
          </a:p>
          <a:p>
            <a:r>
              <a:rPr lang="en-US"/>
              <a:t>int main(){</a:t>
            </a:r>
          </a:p>
          <a:p>
            <a:r>
              <a:rPr lang="en-US"/>
              <a:t>	char name[ ]= "Sam";</a:t>
            </a:r>
          </a:p>
          <a:p>
            <a:r>
              <a:rPr lang="en-US"/>
              <a:t>  	char *p;</a:t>
            </a:r>
          </a:p>
          <a:p>
            <a:r>
              <a:rPr lang="en-US"/>
              <a:t>  	p = name;     /* for string, only this declaration will store its base address */</a:t>
            </a:r>
          </a:p>
          <a:p>
            <a:r>
              <a:rPr lang="en-US"/>
              <a:t>  	while( *p != '\0')</a:t>
            </a:r>
          </a:p>
          <a:p>
            <a:r>
              <a:rPr lang="en-US"/>
              <a:t>  	{</a:t>
            </a:r>
          </a:p>
          <a:p>
            <a:r>
              <a:rPr lang="en-US"/>
              <a:t>    	</a:t>
            </a:r>
            <a:r>
              <a:rPr lang="en-US" err="1"/>
              <a:t>cout</a:t>
            </a:r>
            <a:r>
              <a:rPr lang="en-US"/>
              <a:t> &lt;&lt; *p;</a:t>
            </a:r>
          </a:p>
          <a:p>
            <a:r>
              <a:rPr lang="en-US"/>
              <a:t>    	p++;</a:t>
            </a:r>
          </a:p>
          <a:p>
            <a:r>
              <a:rPr lang="en-US"/>
              <a:t>  	}</a:t>
            </a:r>
          </a:p>
          <a:p>
            <a:r>
              <a:rPr lang="en-US"/>
              <a:t>	return 0;</a:t>
            </a:r>
          </a:p>
          <a:p>
            <a:r>
              <a:rPr lang="en-US"/>
              <a:t>}</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0CA-EA4F-2267-B30F-DDCB1693C2F9}"/>
              </a:ext>
            </a:extLst>
          </p:cNvPr>
          <p:cNvSpPr>
            <a:spLocks noGrp="1"/>
          </p:cNvSpPr>
          <p:nvPr>
            <p:ph type="title"/>
          </p:nvPr>
        </p:nvSpPr>
        <p:spPr/>
        <p:txBody>
          <a:bodyPr/>
          <a:lstStyle/>
          <a:p>
            <a:r>
              <a:rPr lang="en-US" b="0" i="0">
                <a:solidFill>
                  <a:srgbClr val="333333"/>
                </a:solidFill>
                <a:effectLst/>
                <a:latin typeface="Noto Sans" panose="020B0502040204020203" pitchFamily="34" charset="0"/>
              </a:rPr>
              <a:t>Passing Strings to Functions</a:t>
            </a:r>
            <a:br>
              <a:rPr lang="en-US" b="0" i="0">
                <a:solidFill>
                  <a:srgbClr val="333333"/>
                </a:solidFill>
                <a:effectLst/>
                <a:latin typeface="Noto Sans" panose="020B0502040204020203" pitchFamily="34" charset="0"/>
              </a:rPr>
            </a:br>
            <a:endParaRPr lang="en-US"/>
          </a:p>
        </p:txBody>
      </p:sp>
      <p:sp>
        <p:nvSpPr>
          <p:cNvPr id="4" name="Content Placeholder 3">
            <a:extLst>
              <a:ext uri="{FF2B5EF4-FFF2-40B4-BE49-F238E27FC236}">
                <a16:creationId xmlns:a16="http://schemas.microsoft.com/office/drawing/2014/main" id="{F1F11D26-580B-DA9C-E93F-AB1A1690CE1A}"/>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59C65327-E1D8-DDE0-0920-D0AE5A726771}"/>
              </a:ext>
            </a:extLst>
          </p:cNvPr>
          <p:cNvSpPr txBox="1"/>
          <p:nvPr/>
        </p:nvSpPr>
        <p:spPr>
          <a:xfrm>
            <a:off x="838200" y="990600"/>
            <a:ext cx="6116411" cy="4524315"/>
          </a:xfrm>
          <a:prstGeom prst="rect">
            <a:avLst/>
          </a:prstGeom>
          <a:noFill/>
        </p:spPr>
        <p:txBody>
          <a:bodyPr wrap="square">
            <a:spAutoFit/>
          </a:bodyPr>
          <a:lstStyle/>
          <a:p>
            <a:r>
              <a:rPr lang="en-US"/>
              <a:t>#include &lt;iostream&gt;</a:t>
            </a:r>
          </a:p>
          <a:p>
            <a:endParaRPr lang="en-US"/>
          </a:p>
          <a:p>
            <a:r>
              <a:rPr lang="en-US"/>
              <a:t>using namespace std;</a:t>
            </a:r>
          </a:p>
          <a:p>
            <a:endParaRPr lang="en-US"/>
          </a:p>
          <a:p>
            <a:r>
              <a:rPr lang="en-US"/>
              <a:t>void display( char </a:t>
            </a:r>
            <a:r>
              <a:rPr lang="en-US" err="1"/>
              <a:t>ch</a:t>
            </a:r>
            <a:r>
              <a:rPr lang="en-US"/>
              <a:t>[] )// passing a string</a:t>
            </a:r>
          </a:p>
          <a:p>
            <a:r>
              <a:rPr lang="en-US"/>
              <a:t>{</a:t>
            </a:r>
          </a:p>
          <a:p>
            <a:r>
              <a:rPr lang="en-US"/>
              <a:t>	</a:t>
            </a:r>
            <a:r>
              <a:rPr lang="en-US" err="1"/>
              <a:t>cout</a:t>
            </a:r>
            <a:r>
              <a:rPr lang="en-US"/>
              <a:t> &lt;&lt; </a:t>
            </a:r>
            <a:r>
              <a:rPr lang="en-US" err="1"/>
              <a:t>ch</a:t>
            </a:r>
            <a:r>
              <a:rPr lang="en-US"/>
              <a:t>;</a:t>
            </a:r>
          </a:p>
          <a:p>
            <a:r>
              <a:rPr lang="en-US"/>
              <a:t>}</a:t>
            </a:r>
          </a:p>
          <a:p>
            <a:endParaRPr lang="en-US"/>
          </a:p>
          <a:p>
            <a:r>
              <a:rPr lang="en-US"/>
              <a:t>int main(){</a:t>
            </a:r>
          </a:p>
          <a:p>
            <a:r>
              <a:rPr lang="en-US"/>
              <a:t>	char </a:t>
            </a:r>
            <a:r>
              <a:rPr lang="en-US" err="1"/>
              <a:t>arr</a:t>
            </a:r>
            <a:r>
              <a:rPr lang="en-US"/>
              <a:t>[30];</a:t>
            </a:r>
          </a:p>
          <a:p>
            <a:r>
              <a:rPr lang="en-US"/>
              <a:t>	</a:t>
            </a:r>
            <a:r>
              <a:rPr lang="en-US" err="1"/>
              <a:t>cout</a:t>
            </a:r>
            <a:r>
              <a:rPr lang="en-US"/>
              <a:t> &lt;&lt; "Enter a word" &lt;&lt; </a:t>
            </a:r>
            <a:r>
              <a:rPr lang="en-US" err="1"/>
              <a:t>endl</a:t>
            </a:r>
            <a:r>
              <a:rPr lang="en-US"/>
              <a:t>;</a:t>
            </a:r>
          </a:p>
          <a:p>
            <a:r>
              <a:rPr lang="en-US"/>
              <a:t>	</a:t>
            </a:r>
            <a:r>
              <a:rPr lang="en-US" err="1"/>
              <a:t>cin</a:t>
            </a:r>
            <a:r>
              <a:rPr lang="en-US"/>
              <a:t> &gt;&gt; </a:t>
            </a:r>
            <a:r>
              <a:rPr lang="en-US" err="1"/>
              <a:t>arr</a:t>
            </a:r>
            <a:r>
              <a:rPr lang="en-US"/>
              <a:t>;</a:t>
            </a:r>
          </a:p>
          <a:p>
            <a:r>
              <a:rPr lang="en-US"/>
              <a:t>	display(</a:t>
            </a:r>
            <a:r>
              <a:rPr lang="en-US" err="1"/>
              <a:t>arr</a:t>
            </a:r>
            <a:r>
              <a:rPr lang="en-US"/>
              <a:t>);</a:t>
            </a:r>
          </a:p>
          <a:p>
            <a:r>
              <a:rPr lang="en-US"/>
              <a:t>	return 0;</a:t>
            </a:r>
          </a:p>
          <a:p>
            <a:r>
              <a:rPr lang="en-US"/>
              <a:t>}</a:t>
            </a:r>
          </a:p>
        </p:txBody>
      </p:sp>
      <p:sp>
        <p:nvSpPr>
          <p:cNvPr id="5" name="Slide Number Placeholder 4">
            <a:extLst>
              <a:ext uri="{FF2B5EF4-FFF2-40B4-BE49-F238E27FC236}">
                <a16:creationId xmlns:a16="http://schemas.microsoft.com/office/drawing/2014/main" id="{C16742CA-5A72-ECA6-CB66-A9D6C24107F3}"/>
              </a:ext>
            </a:extLst>
          </p:cNvPr>
          <p:cNvSpPr>
            <a:spLocks noGrp="1"/>
          </p:cNvSpPr>
          <p:nvPr>
            <p:ph type="sldNum" sz="quarter" idx="12"/>
          </p:nvPr>
        </p:nvSpPr>
        <p:spPr/>
        <p:txBody>
          <a:bodyPr/>
          <a:lstStyle/>
          <a:p>
            <a:pPr>
              <a:defRPr/>
            </a:pPr>
            <a:fld id="{3BCD043E-18EE-4329-B170-C1986EF343FC}" type="slidenum">
              <a:rPr lang="en-US" smtClean="0"/>
              <a:pPr>
                <a:defRPr/>
              </a:pPr>
              <a:t>166</a:t>
            </a:fld>
            <a:endParaRPr lang="en-US"/>
          </a:p>
        </p:txBody>
      </p:sp>
    </p:spTree>
    <p:extLst>
      <p:ext uri="{BB962C8B-B14F-4D97-AF65-F5344CB8AC3E}">
        <p14:creationId xmlns:p14="http://schemas.microsoft.com/office/powerpoint/2010/main" val="385375673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FFE7148-E4D0-1545-11E2-B40F80B4DD6A}"/>
              </a:ext>
            </a:extLst>
          </p:cNvPr>
          <p:cNvSpPr>
            <a:spLocks noGrp="1" noChangeArrowheads="1"/>
          </p:cNvSpPr>
          <p:nvPr>
            <p:ph type="title"/>
          </p:nvPr>
        </p:nvSpPr>
        <p:spPr/>
        <p:txBody>
          <a:bodyPr anchor="ctr"/>
          <a:lstStyle/>
          <a:p>
            <a:pPr eaLnBrk="1" hangingPunct="1"/>
            <a:r>
              <a:rPr lang="en-US" altLang="en-US" sz="4400"/>
              <a:t>Operator Overloading</a:t>
            </a:r>
          </a:p>
        </p:txBody>
      </p:sp>
      <p:sp>
        <p:nvSpPr>
          <p:cNvPr id="3" name="Content Placeholder 2">
            <a:extLst>
              <a:ext uri="{FF2B5EF4-FFF2-40B4-BE49-F238E27FC236}">
                <a16:creationId xmlns:a16="http://schemas.microsoft.com/office/drawing/2014/main" id="{07F0CC65-9B12-E7DC-B222-3AFF42F399B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A5A987B-7EE5-8C91-B9B2-57BA5636A2F9}"/>
              </a:ext>
            </a:extLst>
          </p:cNvPr>
          <p:cNvSpPr>
            <a:spLocks noGrp="1"/>
          </p:cNvSpPr>
          <p:nvPr>
            <p:ph type="sldNum" sz="quarter" idx="12"/>
          </p:nvPr>
        </p:nvSpPr>
        <p:spPr/>
        <p:txBody>
          <a:bodyPr/>
          <a:lstStyle/>
          <a:p>
            <a:pPr>
              <a:defRPr/>
            </a:pPr>
            <a:fld id="{3BCD043E-18EE-4329-B170-C1986EF343FC}" type="slidenum">
              <a:rPr lang="en-US" smtClean="0"/>
              <a:pPr>
                <a:defRPr/>
              </a:pPr>
              <a:t>167</a:t>
            </a:fld>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EC8094-86F4-7F95-DAFA-C80F8A03B431}"/>
              </a:ext>
            </a:extLst>
          </p:cNvPr>
          <p:cNvSpPr>
            <a:spLocks noGrp="1" noChangeArrowheads="1"/>
          </p:cNvSpPr>
          <p:nvPr>
            <p:ph type="title"/>
          </p:nvPr>
        </p:nvSpPr>
        <p:spPr/>
        <p:txBody>
          <a:bodyPr/>
          <a:lstStyle/>
          <a:p>
            <a:pPr eaLnBrk="1" hangingPunct="1"/>
            <a:r>
              <a:rPr lang="en-US" altLang="en-US">
                <a:ea typeface="MS Mincho" panose="02020609040205080304" pitchFamily="49" charset="-128"/>
              </a:rPr>
              <a:t>What is operator overloading?</a:t>
            </a:r>
            <a:endParaRPr lang="en-US" altLang="en-US"/>
          </a:p>
        </p:txBody>
      </p:sp>
      <p:sp>
        <p:nvSpPr>
          <p:cNvPr id="3075" name="Rectangle 3">
            <a:extLst>
              <a:ext uri="{FF2B5EF4-FFF2-40B4-BE49-F238E27FC236}">
                <a16:creationId xmlns:a16="http://schemas.microsoft.com/office/drawing/2014/main" id="{274D2658-1AF4-D999-C71A-D6A4232ADA0C}"/>
              </a:ext>
            </a:extLst>
          </p:cNvPr>
          <p:cNvSpPr>
            <a:spLocks noGrp="1" noChangeArrowheads="1"/>
          </p:cNvSpPr>
          <p:nvPr>
            <p:ph idx="1"/>
          </p:nvPr>
        </p:nvSpPr>
        <p:spPr/>
        <p:txBody>
          <a:bodyPr/>
          <a:lstStyle/>
          <a:p>
            <a:pPr eaLnBrk="1" hangingPunct="1"/>
            <a:r>
              <a:rPr lang="en-US" altLang="en-US">
                <a:ea typeface="MS Mincho" panose="02020609040205080304" pitchFamily="49" charset="-128"/>
              </a:rPr>
              <a:t>Changing the definition of an operator so it can be applied on  the objects of a class is called </a:t>
            </a:r>
            <a:r>
              <a:rPr lang="en-US" altLang="en-US">
                <a:solidFill>
                  <a:srgbClr val="C00000"/>
                </a:solidFill>
                <a:ea typeface="MS Mincho" panose="02020609040205080304" pitchFamily="49" charset="-128"/>
              </a:rPr>
              <a:t>operator overloading</a:t>
            </a:r>
            <a:r>
              <a:rPr lang="en-US" altLang="en-US">
                <a:ea typeface="MS Mincho" panose="02020609040205080304" pitchFamily="49" charset="-128"/>
              </a:rPr>
              <a:t>.</a:t>
            </a:r>
            <a:endParaRPr lang="en-US" altLang="en-US">
              <a:latin typeface="Courier New" panose="02070309020205020404" pitchFamily="49" charset="0"/>
              <a:cs typeface="Times New Roman" panose="02020603050405020304" pitchFamily="18" charset="0"/>
            </a:endParaRPr>
          </a:p>
          <a:p>
            <a:pPr eaLnBrk="1" hangingPunct="1"/>
            <a:r>
              <a:rPr lang="en-US" altLang="en-US">
                <a:ea typeface="MS Mincho" panose="02020609040205080304" pitchFamily="49" charset="-128"/>
              </a:rPr>
              <a:t>To overload an operator, we need to </a:t>
            </a:r>
            <a:r>
              <a:rPr lang="en-US" altLang="en-US">
                <a:solidFill>
                  <a:srgbClr val="C00000"/>
                </a:solidFill>
                <a:ea typeface="MS Mincho" panose="02020609040205080304" pitchFamily="49" charset="-128"/>
              </a:rPr>
              <a:t>write a function for the operator we are overloading</a:t>
            </a:r>
            <a:r>
              <a:rPr lang="en-US" altLang="en-US">
                <a:ea typeface="MS Mincho" panose="02020609040205080304" pitchFamily="49" charset="-128"/>
              </a:rPr>
              <a:t>.</a:t>
            </a:r>
            <a:r>
              <a:rPr lang="en-US" altLang="en-US"/>
              <a:t> </a:t>
            </a:r>
          </a:p>
        </p:txBody>
      </p:sp>
      <p:sp>
        <p:nvSpPr>
          <p:cNvPr id="2" name="Slide Number Placeholder 1">
            <a:extLst>
              <a:ext uri="{FF2B5EF4-FFF2-40B4-BE49-F238E27FC236}">
                <a16:creationId xmlns:a16="http://schemas.microsoft.com/office/drawing/2014/main" id="{9ED73310-FC3F-9144-6B69-B33DA1DE1F16}"/>
              </a:ext>
            </a:extLst>
          </p:cNvPr>
          <p:cNvSpPr>
            <a:spLocks noGrp="1"/>
          </p:cNvSpPr>
          <p:nvPr>
            <p:ph type="sldNum" sz="quarter" idx="12"/>
          </p:nvPr>
        </p:nvSpPr>
        <p:spPr/>
        <p:txBody>
          <a:bodyPr/>
          <a:lstStyle/>
          <a:p>
            <a:pPr>
              <a:defRPr/>
            </a:pPr>
            <a:fld id="{3BCD043E-18EE-4329-B170-C1986EF343FC}" type="slidenum">
              <a:rPr lang="en-US" smtClean="0"/>
              <a:pPr>
                <a:defRPr/>
              </a:pPr>
              <a:t>168</a:t>
            </a:fld>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F01D2BE-0C99-D4A0-DF78-023E219A0786}"/>
              </a:ext>
            </a:extLst>
          </p:cNvPr>
          <p:cNvSpPr>
            <a:spLocks noGrp="1" noChangeArrowheads="1"/>
          </p:cNvSpPr>
          <p:nvPr>
            <p:ph type="title"/>
          </p:nvPr>
        </p:nvSpPr>
        <p:spPr/>
        <p:txBody>
          <a:bodyPr/>
          <a:lstStyle/>
          <a:p>
            <a:pPr eaLnBrk="1" hangingPunct="1"/>
            <a:r>
              <a:rPr lang="en-US" altLang="en-US"/>
              <a:t>Introduction</a:t>
            </a:r>
          </a:p>
        </p:txBody>
      </p:sp>
      <p:sp>
        <p:nvSpPr>
          <p:cNvPr id="4099" name="Rectangle 3">
            <a:extLst>
              <a:ext uri="{FF2B5EF4-FFF2-40B4-BE49-F238E27FC236}">
                <a16:creationId xmlns:a16="http://schemas.microsoft.com/office/drawing/2014/main" id="{6150CF7A-FA12-57BB-2FB7-2692DBAE9D6E}"/>
              </a:ext>
            </a:extLst>
          </p:cNvPr>
          <p:cNvSpPr>
            <a:spLocks noGrp="1" noChangeArrowheads="1"/>
          </p:cNvSpPr>
          <p:nvPr>
            <p:ph idx="1"/>
          </p:nvPr>
        </p:nvSpPr>
        <p:spPr/>
        <p:txBody>
          <a:bodyPr>
            <a:normAutofit lnSpcReduction="10000"/>
          </a:bodyPr>
          <a:lstStyle/>
          <a:p>
            <a:pPr eaLnBrk="1" hangingPunct="1"/>
            <a:r>
              <a:rPr lang="en-US" altLang="en-US" sz="2800"/>
              <a:t>Overloading an operator</a:t>
            </a:r>
          </a:p>
          <a:p>
            <a:pPr lvl="1" eaLnBrk="1" hangingPunct="1"/>
            <a:r>
              <a:rPr lang="en-US" altLang="en-US" sz="2400">
                <a:solidFill>
                  <a:srgbClr val="C00000"/>
                </a:solidFill>
              </a:rPr>
              <a:t>Write function </a:t>
            </a:r>
            <a:r>
              <a:rPr lang="en-US" altLang="en-US" sz="2400"/>
              <a:t>definition as normal</a:t>
            </a:r>
          </a:p>
          <a:p>
            <a:pPr lvl="1" eaLnBrk="1" hangingPunct="1"/>
            <a:r>
              <a:rPr lang="en-US" altLang="en-US" sz="2400">
                <a:solidFill>
                  <a:srgbClr val="C00000"/>
                </a:solidFill>
              </a:rPr>
              <a:t>Function name is keyword </a:t>
            </a:r>
            <a:r>
              <a:rPr lang="en-US" altLang="en-US" sz="2400" b="1">
                <a:solidFill>
                  <a:srgbClr val="C00000"/>
                </a:solidFill>
                <a:latin typeface="Courier New" panose="02070309020205020404" pitchFamily="49" charset="0"/>
              </a:rPr>
              <a:t>operator</a:t>
            </a:r>
            <a:r>
              <a:rPr lang="en-US" altLang="en-US" sz="2400">
                <a:solidFill>
                  <a:srgbClr val="C00000"/>
                </a:solidFill>
              </a:rPr>
              <a:t> followed by the symbol</a:t>
            </a:r>
            <a:r>
              <a:rPr lang="en-US" altLang="en-US" sz="2400"/>
              <a:t> for the operator being overloaded</a:t>
            </a:r>
          </a:p>
          <a:p>
            <a:pPr lvl="1" eaLnBrk="1" hangingPunct="1"/>
            <a:r>
              <a:rPr lang="en-US" altLang="en-US" sz="2400" b="1">
                <a:latin typeface="Courier New" panose="02070309020205020404" pitchFamily="49" charset="0"/>
              </a:rPr>
              <a:t>operator+</a:t>
            </a:r>
            <a:r>
              <a:rPr lang="en-US" altLang="en-US" sz="2400"/>
              <a:t> used to overload the addition operator (</a:t>
            </a:r>
            <a:r>
              <a:rPr lang="en-US" altLang="en-US" sz="2400" b="1">
                <a:latin typeface="Courier New" panose="02070309020205020404" pitchFamily="49" charset="0"/>
              </a:rPr>
              <a:t>+</a:t>
            </a:r>
            <a:r>
              <a:rPr lang="en-US" altLang="en-US" sz="2400"/>
              <a:t>)</a:t>
            </a:r>
          </a:p>
          <a:p>
            <a:pPr eaLnBrk="1" hangingPunct="1"/>
            <a:r>
              <a:rPr lang="en-US" altLang="en-US" sz="2800"/>
              <a:t>Using operators</a:t>
            </a:r>
          </a:p>
          <a:p>
            <a:pPr lvl="1" eaLnBrk="1" hangingPunct="1"/>
            <a:r>
              <a:rPr lang="en-US" altLang="en-US" sz="2400"/>
              <a:t>To use an operator on a class object it must be overloaded unless the assignment operator</a:t>
            </a:r>
            <a:r>
              <a:rPr lang="en-US" altLang="en-US" sz="2400" b="1">
                <a:latin typeface="Courier New" panose="02070309020205020404" pitchFamily="49" charset="0"/>
              </a:rPr>
              <a:t>(=)</a:t>
            </a:r>
            <a:r>
              <a:rPr lang="en-US" altLang="en-US" sz="2400"/>
              <a:t>or the address operator</a:t>
            </a:r>
            <a:r>
              <a:rPr lang="en-US" altLang="en-US" sz="2400" b="1">
                <a:latin typeface="Courier New" panose="02070309020205020404" pitchFamily="49" charset="0"/>
              </a:rPr>
              <a:t>(&amp;)</a:t>
            </a:r>
          </a:p>
          <a:p>
            <a:pPr lvl="2" eaLnBrk="1" hangingPunct="1"/>
            <a:r>
              <a:rPr lang="en-US" altLang="en-US" sz="2000">
                <a:cs typeface="Times New Roman" panose="02020603050405020304" pitchFamily="18" charset="0"/>
              </a:rPr>
              <a:t>Assignment operator by default performs member wise assignment </a:t>
            </a:r>
          </a:p>
          <a:p>
            <a:pPr lvl="2" eaLnBrk="1" hangingPunct="1"/>
            <a:r>
              <a:rPr lang="en-US" altLang="en-US" sz="2000">
                <a:cs typeface="Times New Roman" panose="02020603050405020304" pitchFamily="18" charset="0"/>
              </a:rPr>
              <a:t>Address operator (&amp;) by default returns the address of an object </a:t>
            </a:r>
            <a:endParaRPr lang="en-US" altLang="en-US" sz="2000"/>
          </a:p>
        </p:txBody>
      </p:sp>
      <p:sp>
        <p:nvSpPr>
          <p:cNvPr id="2" name="Slide Number Placeholder 1">
            <a:extLst>
              <a:ext uri="{FF2B5EF4-FFF2-40B4-BE49-F238E27FC236}">
                <a16:creationId xmlns:a16="http://schemas.microsoft.com/office/drawing/2014/main" id="{5F3F8501-3DC1-CDD3-02FE-E99D538D4A86}"/>
              </a:ext>
            </a:extLst>
          </p:cNvPr>
          <p:cNvSpPr>
            <a:spLocks noGrp="1"/>
          </p:cNvSpPr>
          <p:nvPr>
            <p:ph type="sldNum" sz="quarter" idx="12"/>
          </p:nvPr>
        </p:nvSpPr>
        <p:spPr/>
        <p:txBody>
          <a:bodyPr/>
          <a:lstStyle/>
          <a:p>
            <a:pPr>
              <a:defRPr/>
            </a:pPr>
            <a:fld id="{3BCD043E-18EE-4329-B170-C1986EF343FC}" type="slidenum">
              <a:rPr lang="en-US" smtClean="0"/>
              <a:pPr>
                <a:defRPr/>
              </a:pPr>
              <a:t>169</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C14A599-252E-C85B-FC86-D65B90F3F0C8}"/>
              </a:ext>
            </a:extLst>
          </p:cNvPr>
          <p:cNvSpPr>
            <a:spLocks noGrp="1" noChangeArrowheads="1"/>
          </p:cNvSpPr>
          <p:nvPr>
            <p:ph type="title"/>
          </p:nvPr>
        </p:nvSpPr>
        <p:spPr/>
        <p:txBody>
          <a:bodyPr/>
          <a:lstStyle/>
          <a:p>
            <a:pPr eaLnBrk="1" hangingPunct="1"/>
            <a:r>
              <a:rPr lang="en-US" altLang="en-US"/>
              <a:t>7.4  Creating and Using Objects</a:t>
            </a:r>
          </a:p>
        </p:txBody>
      </p:sp>
      <p:sp>
        <p:nvSpPr>
          <p:cNvPr id="48131" name="Rectangle 3">
            <a:extLst>
              <a:ext uri="{FF2B5EF4-FFF2-40B4-BE49-F238E27FC236}">
                <a16:creationId xmlns:a16="http://schemas.microsoft.com/office/drawing/2014/main" id="{89B3AB16-9DBD-47C3-0DDD-5BEDD7A25333}"/>
              </a:ext>
            </a:extLst>
          </p:cNvPr>
          <p:cNvSpPr>
            <a:spLocks noGrp="1" noChangeArrowheads="1"/>
          </p:cNvSpPr>
          <p:nvPr>
            <p:ph idx="1"/>
          </p:nvPr>
        </p:nvSpPr>
        <p:spPr/>
        <p:txBody>
          <a:bodyPr/>
          <a:lstStyle/>
          <a:p>
            <a:pPr eaLnBrk="1" hangingPunct="1"/>
            <a:r>
              <a:rPr lang="en-US" altLang="en-US"/>
              <a:t>An </a:t>
            </a:r>
            <a:r>
              <a:rPr lang="en-US" altLang="en-US">
                <a:solidFill>
                  <a:schemeClr val="accent2"/>
                </a:solidFill>
              </a:rPr>
              <a:t>object</a:t>
            </a:r>
            <a:r>
              <a:rPr lang="en-US" altLang="en-US"/>
              <a:t> is an instance of a class</a:t>
            </a:r>
          </a:p>
          <a:p>
            <a:pPr eaLnBrk="1" hangingPunct="1"/>
            <a:r>
              <a:rPr lang="en-US" altLang="en-US"/>
              <a:t>It is defined just like other variables </a:t>
            </a:r>
          </a:p>
          <a:p>
            <a:pPr lvl="1" eaLnBrk="1" hangingPunct="1">
              <a:buFontTx/>
              <a:buNone/>
            </a:pPr>
            <a:r>
              <a:rPr lang="en-US" altLang="en-US"/>
              <a:t>	</a:t>
            </a:r>
            <a:r>
              <a:rPr lang="en-US" altLang="en-US" b="1">
                <a:solidFill>
                  <a:srgbClr val="3D8963"/>
                </a:solidFill>
                <a:latin typeface="Courier New" panose="02070309020205020404" pitchFamily="49" charset="0"/>
              </a:rPr>
              <a:t>Square sq1, sq2;</a:t>
            </a:r>
          </a:p>
          <a:p>
            <a:pPr eaLnBrk="1" hangingPunct="1"/>
            <a:r>
              <a:rPr lang="en-US" altLang="en-US"/>
              <a:t>It can access members using dot operator </a:t>
            </a:r>
          </a:p>
          <a:p>
            <a:pPr lvl="1" eaLnBrk="1" hangingPunct="1">
              <a:buFontTx/>
              <a:buNone/>
            </a:pPr>
            <a:r>
              <a:rPr lang="en-US" altLang="en-US"/>
              <a:t>	</a:t>
            </a:r>
            <a:r>
              <a:rPr lang="en-US" altLang="en-US" b="1">
                <a:solidFill>
                  <a:srgbClr val="3D8963"/>
                </a:solidFill>
                <a:latin typeface="Courier New" panose="02070309020205020404" pitchFamily="49" charset="0"/>
              </a:rPr>
              <a:t>sq1.setSide(5);</a:t>
            </a:r>
          </a:p>
          <a:p>
            <a:pPr lvl="1" eaLnBrk="1" hangingPunct="1">
              <a:buFontTx/>
              <a:buNone/>
            </a:pPr>
            <a:r>
              <a:rPr lang="en-US" altLang="en-US" b="1">
                <a:solidFill>
                  <a:srgbClr val="3D8963"/>
                </a:solidFill>
                <a:latin typeface="Courier New" panose="02070309020205020404" pitchFamily="49" charset="0"/>
              </a:rPr>
              <a:t>	cout &lt;&lt; sq1.getSide();</a:t>
            </a:r>
          </a:p>
        </p:txBody>
      </p:sp>
      <p:sp>
        <p:nvSpPr>
          <p:cNvPr id="48132" name="Slide Number Placeholder 3">
            <a:extLst>
              <a:ext uri="{FF2B5EF4-FFF2-40B4-BE49-F238E27FC236}">
                <a16:creationId xmlns:a16="http://schemas.microsoft.com/office/drawing/2014/main" id="{1C70BB3B-2DF3-7A32-3F19-9CB27D1A9F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9D0C94E1-777A-46C6-82A9-C65DB41CBE0E}" type="slidenum">
              <a:rPr lang="en-US" altLang="en-US" sz="1200" smtClean="0"/>
              <a:pPr>
                <a:spcBef>
                  <a:spcPct val="0"/>
                </a:spcBef>
                <a:buFontTx/>
                <a:buNone/>
              </a:pPr>
              <a:t>17</a:t>
            </a:fld>
            <a:endParaRPr lang="en-US" altLang="en-US" sz="120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1A72D99-78FC-F024-EC84-9DF63A4A5FA8}"/>
              </a:ext>
            </a:extLst>
          </p:cNvPr>
          <p:cNvSpPr>
            <a:spLocks noGrp="1" noChangeArrowheads="1"/>
          </p:cNvSpPr>
          <p:nvPr>
            <p:ph type="title"/>
          </p:nvPr>
        </p:nvSpPr>
        <p:spPr/>
        <p:txBody>
          <a:bodyPr/>
          <a:lstStyle/>
          <a:p>
            <a:pPr eaLnBrk="1" hangingPunct="1"/>
            <a:r>
              <a:rPr lang="en-US" altLang="en-US" sz="3600" noProof="1"/>
              <a:t>Restrictions on Operator Overloading </a:t>
            </a:r>
            <a:br>
              <a:rPr lang="en-US" altLang="en-US" sz="3600" noProof="1"/>
            </a:br>
            <a:endParaRPr lang="en-US" altLang="en-US" sz="3600"/>
          </a:p>
        </p:txBody>
      </p:sp>
      <p:sp>
        <p:nvSpPr>
          <p:cNvPr id="5123" name="Rectangle 3">
            <a:extLst>
              <a:ext uri="{FF2B5EF4-FFF2-40B4-BE49-F238E27FC236}">
                <a16:creationId xmlns:a16="http://schemas.microsoft.com/office/drawing/2014/main" id="{A5D572A2-9ACF-D120-D6AB-70A980192971}"/>
              </a:ext>
            </a:extLst>
          </p:cNvPr>
          <p:cNvSpPr>
            <a:spLocks noGrp="1" noChangeArrowheads="1"/>
          </p:cNvSpPr>
          <p:nvPr>
            <p:ph idx="1"/>
          </p:nvPr>
        </p:nvSpPr>
        <p:spPr/>
        <p:txBody>
          <a:bodyPr/>
          <a:lstStyle/>
          <a:p>
            <a:pPr eaLnBrk="1" hangingPunct="1"/>
            <a:r>
              <a:rPr lang="en-US" altLang="en-US"/>
              <a:t>C++ operators that can be overloaded</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a:t>C++ Operators that cannot be overloaded</a:t>
            </a:r>
          </a:p>
        </p:txBody>
      </p:sp>
      <p:graphicFrame>
        <p:nvGraphicFramePr>
          <p:cNvPr id="5124" name="Object 4">
            <a:extLst>
              <a:ext uri="{FF2B5EF4-FFF2-40B4-BE49-F238E27FC236}">
                <a16:creationId xmlns:a16="http://schemas.microsoft.com/office/drawing/2014/main" id="{0A6846B5-B392-DDDF-0239-B86F1AEACEFC}"/>
              </a:ext>
            </a:extLst>
          </p:cNvPr>
          <p:cNvGraphicFramePr>
            <a:graphicFrameLocks noChangeAspect="1"/>
          </p:cNvGraphicFramePr>
          <p:nvPr/>
        </p:nvGraphicFramePr>
        <p:xfrm>
          <a:off x="533400" y="4800600"/>
          <a:ext cx="8077200" cy="993775"/>
        </p:xfrm>
        <a:graphic>
          <a:graphicData uri="http://schemas.openxmlformats.org/presentationml/2006/ole">
            <mc:AlternateContent xmlns:mc="http://schemas.openxmlformats.org/markup-compatibility/2006">
              <mc:Choice xmlns:v="urn:schemas-microsoft-com:vml" Requires="v">
                <p:oleObj name="Document" r:id="rId2" imgW="5420868" imgH="672084" progId="Word.Document.8">
                  <p:embed/>
                </p:oleObj>
              </mc:Choice>
              <mc:Fallback>
                <p:oleObj name="Document" r:id="rId2" imgW="5420868" imgH="672084" progId="Word.Document.8">
                  <p:embed/>
                  <p:pic>
                    <p:nvPicPr>
                      <p:cNvPr id="5124" name="Object 4">
                        <a:extLst>
                          <a:ext uri="{FF2B5EF4-FFF2-40B4-BE49-F238E27FC236}">
                            <a16:creationId xmlns:a16="http://schemas.microsoft.com/office/drawing/2014/main" id="{0A6846B5-B392-DDDF-0239-B86F1AEAC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800600"/>
                        <a:ext cx="8077200"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5">
            <a:extLst>
              <a:ext uri="{FF2B5EF4-FFF2-40B4-BE49-F238E27FC236}">
                <a16:creationId xmlns:a16="http://schemas.microsoft.com/office/drawing/2014/main" id="{670582DD-4532-CC24-4FB9-193BECA08D04}"/>
              </a:ext>
            </a:extLst>
          </p:cNvPr>
          <p:cNvGraphicFramePr>
            <a:graphicFrameLocks noChangeAspect="1"/>
          </p:cNvGraphicFramePr>
          <p:nvPr/>
        </p:nvGraphicFramePr>
        <p:xfrm>
          <a:off x="-304800" y="1752600"/>
          <a:ext cx="9677400" cy="2287588"/>
        </p:xfrm>
        <a:graphic>
          <a:graphicData uri="http://schemas.openxmlformats.org/presentationml/2006/ole">
            <mc:AlternateContent xmlns:mc="http://schemas.openxmlformats.org/markup-compatibility/2006">
              <mc:Choice xmlns:v="urn:schemas-microsoft-com:vml" Requires="v">
                <p:oleObj name="Document" r:id="rId4" imgW="6662928" imgH="1653540" progId="Word.Document.8">
                  <p:embed/>
                </p:oleObj>
              </mc:Choice>
              <mc:Fallback>
                <p:oleObj name="Document" r:id="rId4" imgW="6662928" imgH="1653540" progId="Word.Document.8">
                  <p:embed/>
                  <p:pic>
                    <p:nvPicPr>
                      <p:cNvPr id="5125" name="Object 5">
                        <a:extLst>
                          <a:ext uri="{FF2B5EF4-FFF2-40B4-BE49-F238E27FC236}">
                            <a16:creationId xmlns:a16="http://schemas.microsoft.com/office/drawing/2014/main" id="{670582DD-4532-CC24-4FB9-193BECA08D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52600"/>
                        <a:ext cx="9677400" cy="2287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016B41CA-E5AA-5C0A-3BC9-296CE9FF1E2F}"/>
              </a:ext>
            </a:extLst>
          </p:cNvPr>
          <p:cNvSpPr>
            <a:spLocks noGrp="1"/>
          </p:cNvSpPr>
          <p:nvPr>
            <p:ph type="sldNum" sz="quarter" idx="12"/>
          </p:nvPr>
        </p:nvSpPr>
        <p:spPr/>
        <p:txBody>
          <a:bodyPr/>
          <a:lstStyle/>
          <a:p>
            <a:pPr>
              <a:defRPr/>
            </a:pPr>
            <a:fld id="{3BCD043E-18EE-4329-B170-C1986EF343FC}" type="slidenum">
              <a:rPr lang="en-US" smtClean="0"/>
              <a:pPr>
                <a:defRPr/>
              </a:pPr>
              <a:t>170</a:t>
            </a:fld>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33C5958-1DC9-8F07-4D82-3F7DF8546195}"/>
              </a:ext>
            </a:extLst>
          </p:cNvPr>
          <p:cNvSpPr>
            <a:spLocks noGrp="1" noChangeArrowheads="1"/>
          </p:cNvSpPr>
          <p:nvPr>
            <p:ph type="title"/>
          </p:nvPr>
        </p:nvSpPr>
        <p:spPr/>
        <p:txBody>
          <a:bodyPr/>
          <a:lstStyle/>
          <a:p>
            <a:pPr eaLnBrk="1" hangingPunct="1"/>
            <a:r>
              <a:rPr lang="en-US" altLang="en-US" sz="3600" noProof="1"/>
              <a:t>Restrictions on Operator Overloadin</a:t>
            </a:r>
            <a:r>
              <a:rPr lang="en-US" altLang="en-US" sz="3600"/>
              <a:t>g</a:t>
            </a:r>
          </a:p>
        </p:txBody>
      </p:sp>
      <p:sp>
        <p:nvSpPr>
          <p:cNvPr id="6147" name="Rectangle 3">
            <a:extLst>
              <a:ext uri="{FF2B5EF4-FFF2-40B4-BE49-F238E27FC236}">
                <a16:creationId xmlns:a16="http://schemas.microsoft.com/office/drawing/2014/main" id="{86C44A16-3A75-8D94-BF7A-337D08D96076}"/>
              </a:ext>
            </a:extLst>
          </p:cNvPr>
          <p:cNvSpPr>
            <a:spLocks noGrp="1" noChangeArrowheads="1"/>
          </p:cNvSpPr>
          <p:nvPr>
            <p:ph idx="1"/>
          </p:nvPr>
        </p:nvSpPr>
        <p:spPr/>
        <p:txBody>
          <a:bodyPr>
            <a:normAutofit fontScale="92500" lnSpcReduction="10000"/>
          </a:bodyPr>
          <a:lstStyle/>
          <a:p>
            <a:pPr eaLnBrk="1" hangingPunct="1"/>
            <a:r>
              <a:rPr lang="en-US" altLang="en-US" sz="2800"/>
              <a:t>Overloading restrictions</a:t>
            </a:r>
          </a:p>
          <a:p>
            <a:pPr lvl="1" eaLnBrk="1" hangingPunct="1"/>
            <a:r>
              <a:rPr lang="en-US" altLang="en-US" sz="2400"/>
              <a:t>Precedence of an operator cannot be changed</a:t>
            </a:r>
          </a:p>
          <a:p>
            <a:pPr lvl="1" eaLnBrk="1" hangingPunct="1"/>
            <a:r>
              <a:rPr lang="en-US" altLang="en-US" sz="2400"/>
              <a:t>Associativity of an operator cannot be changed</a:t>
            </a:r>
          </a:p>
          <a:p>
            <a:pPr lvl="1" eaLnBrk="1" hangingPunct="1"/>
            <a:r>
              <a:rPr lang="en-US" altLang="en-US" sz="2400"/>
              <a:t>Arity (number of operands) cannot be changed</a:t>
            </a:r>
          </a:p>
          <a:p>
            <a:pPr lvl="2" eaLnBrk="1" hangingPunct="1"/>
            <a:r>
              <a:rPr lang="en-US" altLang="en-US" sz="2000"/>
              <a:t>Unary operators remain unary, and binary operators remain binary</a:t>
            </a:r>
          </a:p>
          <a:p>
            <a:pPr lvl="2" eaLnBrk="1" hangingPunct="1"/>
            <a:r>
              <a:rPr lang="en-US" altLang="en-US" sz="2000"/>
              <a:t>Operators </a:t>
            </a:r>
            <a:r>
              <a:rPr lang="en-US" altLang="en-US" sz="2000" b="1">
                <a:latin typeface="Courier New" panose="02070309020205020404" pitchFamily="49" charset="0"/>
              </a:rPr>
              <a:t>&amp;</a:t>
            </a:r>
            <a:r>
              <a:rPr lang="en-US" altLang="en-US" sz="2000"/>
              <a:t>, </a:t>
            </a:r>
            <a:r>
              <a:rPr lang="en-US" altLang="en-US" sz="2000" b="1">
                <a:latin typeface="Courier New" panose="02070309020205020404" pitchFamily="49" charset="0"/>
              </a:rPr>
              <a:t>*</a:t>
            </a:r>
            <a:r>
              <a:rPr lang="en-US" altLang="en-US" sz="2000"/>
              <a:t>, </a:t>
            </a:r>
            <a:r>
              <a:rPr lang="en-US" altLang="en-US" sz="2000" b="1">
                <a:latin typeface="Courier New" panose="02070309020205020404" pitchFamily="49" charset="0"/>
              </a:rPr>
              <a:t>+</a:t>
            </a:r>
            <a:r>
              <a:rPr lang="en-US" altLang="en-US" sz="2000"/>
              <a:t> and </a:t>
            </a:r>
            <a:r>
              <a:rPr lang="en-US" altLang="en-US" sz="2000" b="1">
                <a:latin typeface="Courier New" panose="02070309020205020404" pitchFamily="49" charset="0"/>
              </a:rPr>
              <a:t>-</a:t>
            </a:r>
            <a:r>
              <a:rPr lang="en-US" altLang="en-US" sz="2000"/>
              <a:t> each have unary and binary versions</a:t>
            </a:r>
          </a:p>
          <a:p>
            <a:pPr lvl="2" eaLnBrk="1" hangingPunct="1"/>
            <a:r>
              <a:rPr lang="en-US" altLang="en-US" sz="2000"/>
              <a:t>Unary and binary versions can be overloaded separately</a:t>
            </a:r>
          </a:p>
          <a:p>
            <a:pPr eaLnBrk="1" hangingPunct="1"/>
            <a:r>
              <a:rPr lang="en-US" altLang="en-US" sz="2800"/>
              <a:t>No new operators can be created</a:t>
            </a:r>
          </a:p>
          <a:p>
            <a:pPr lvl="1" eaLnBrk="1" hangingPunct="1"/>
            <a:r>
              <a:rPr lang="en-US" altLang="en-US" sz="2400"/>
              <a:t>Use only existing operators</a:t>
            </a:r>
          </a:p>
          <a:p>
            <a:pPr eaLnBrk="1" hangingPunct="1"/>
            <a:r>
              <a:rPr lang="en-US" altLang="en-US" sz="2800"/>
              <a:t>No overloading operators for built-in types</a:t>
            </a:r>
          </a:p>
          <a:p>
            <a:pPr lvl="1" eaLnBrk="1" hangingPunct="1"/>
            <a:r>
              <a:rPr lang="en-US" altLang="en-US" sz="2400"/>
              <a:t>Cannot change how two integers are added</a:t>
            </a:r>
          </a:p>
          <a:p>
            <a:pPr lvl="1" eaLnBrk="1" hangingPunct="1"/>
            <a:r>
              <a:rPr lang="en-US" altLang="en-US" sz="2400"/>
              <a:t>Produces a syntax error</a:t>
            </a:r>
          </a:p>
        </p:txBody>
      </p:sp>
      <p:sp>
        <p:nvSpPr>
          <p:cNvPr id="2" name="Slide Number Placeholder 1">
            <a:extLst>
              <a:ext uri="{FF2B5EF4-FFF2-40B4-BE49-F238E27FC236}">
                <a16:creationId xmlns:a16="http://schemas.microsoft.com/office/drawing/2014/main" id="{F9B7B976-EFD2-A92F-AF9D-410625E527E4}"/>
              </a:ext>
            </a:extLst>
          </p:cNvPr>
          <p:cNvSpPr>
            <a:spLocks noGrp="1"/>
          </p:cNvSpPr>
          <p:nvPr>
            <p:ph type="sldNum" sz="quarter" idx="12"/>
          </p:nvPr>
        </p:nvSpPr>
        <p:spPr/>
        <p:txBody>
          <a:bodyPr/>
          <a:lstStyle/>
          <a:p>
            <a:pPr>
              <a:defRPr/>
            </a:pPr>
            <a:fld id="{3BCD043E-18EE-4329-B170-C1986EF343FC}" type="slidenum">
              <a:rPr lang="en-US" smtClean="0"/>
              <a:pPr>
                <a:defRPr/>
              </a:pPr>
              <a:t>171</a:t>
            </a:fld>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1A4F073-51A8-0392-C2B9-DB8AC8FB7E0D}"/>
              </a:ext>
            </a:extLst>
          </p:cNvPr>
          <p:cNvSpPr>
            <a:spLocks noGrp="1" noChangeArrowheads="1"/>
          </p:cNvSpPr>
          <p:nvPr>
            <p:ph type="title"/>
          </p:nvPr>
        </p:nvSpPr>
        <p:spPr/>
        <p:txBody>
          <a:bodyPr/>
          <a:lstStyle/>
          <a:p>
            <a:pPr eaLnBrk="1" hangingPunct="1"/>
            <a:r>
              <a:rPr lang="en-US" altLang="en-US" sz="3600"/>
              <a:t> Operator Functions as Class Members vs. as friend Functions </a:t>
            </a:r>
          </a:p>
        </p:txBody>
      </p:sp>
      <p:sp>
        <p:nvSpPr>
          <p:cNvPr id="7171" name="Rectangle 3">
            <a:extLst>
              <a:ext uri="{FF2B5EF4-FFF2-40B4-BE49-F238E27FC236}">
                <a16:creationId xmlns:a16="http://schemas.microsoft.com/office/drawing/2014/main" id="{6B12D513-8D53-94D2-6E96-8112B8EA6379}"/>
              </a:ext>
            </a:extLst>
          </p:cNvPr>
          <p:cNvSpPr>
            <a:spLocks noGrp="1" noChangeArrowheads="1"/>
          </p:cNvSpPr>
          <p:nvPr>
            <p:ph idx="1"/>
          </p:nvPr>
        </p:nvSpPr>
        <p:spPr/>
        <p:txBody>
          <a:bodyPr>
            <a:normAutofit fontScale="92500" lnSpcReduction="10000"/>
          </a:bodyPr>
          <a:lstStyle/>
          <a:p>
            <a:pPr eaLnBrk="1" hangingPunct="1">
              <a:lnSpc>
                <a:spcPct val="90000"/>
              </a:lnSpc>
            </a:pPr>
            <a:r>
              <a:rPr lang="en-US" altLang="en-US" sz="2800"/>
              <a:t>Member vs non-member</a:t>
            </a:r>
          </a:p>
          <a:p>
            <a:pPr lvl="1" eaLnBrk="1" hangingPunct="1">
              <a:lnSpc>
                <a:spcPct val="90000"/>
              </a:lnSpc>
            </a:pPr>
            <a:r>
              <a:rPr lang="en-US" altLang="en-US" sz="2400"/>
              <a:t>Operator functions can be member or non-member functions</a:t>
            </a:r>
          </a:p>
          <a:p>
            <a:pPr lvl="1" eaLnBrk="1" hangingPunct="1">
              <a:lnSpc>
                <a:spcPct val="90000"/>
              </a:lnSpc>
            </a:pPr>
            <a:r>
              <a:rPr lang="en-US" altLang="en-US" sz="2400"/>
              <a:t>When overloading </a:t>
            </a:r>
            <a:r>
              <a:rPr lang="en-US" altLang="en-US" sz="2400" b="1">
                <a:latin typeface="Courier New" panose="02070309020205020404" pitchFamily="49" charset="0"/>
              </a:rPr>
              <a:t>(</a:t>
            </a:r>
            <a:r>
              <a:rPr lang="en-US" altLang="en-US" sz="2400" b="1"/>
              <a:t> </a:t>
            </a:r>
            <a:r>
              <a:rPr lang="en-US" altLang="en-US" sz="2400" b="1">
                <a:latin typeface="Courier New" panose="02070309020205020404" pitchFamily="49" charset="0"/>
              </a:rPr>
              <a:t>)</a:t>
            </a:r>
            <a:r>
              <a:rPr lang="en-US" altLang="en-US" sz="2400"/>
              <a:t>, </a:t>
            </a:r>
            <a:r>
              <a:rPr lang="en-US" altLang="en-US" sz="2400" b="1">
                <a:latin typeface="Courier New" panose="02070309020205020404" pitchFamily="49" charset="0"/>
              </a:rPr>
              <a:t>[</a:t>
            </a:r>
            <a:r>
              <a:rPr lang="en-US" altLang="en-US" sz="2400" b="1"/>
              <a:t> </a:t>
            </a:r>
            <a:r>
              <a:rPr lang="en-US" altLang="en-US" sz="2400" b="1">
                <a:latin typeface="Courier New" panose="02070309020205020404" pitchFamily="49" charset="0"/>
              </a:rPr>
              <a:t>]</a:t>
            </a:r>
            <a:r>
              <a:rPr lang="en-US" altLang="en-US" sz="2400"/>
              <a:t>, </a:t>
            </a:r>
            <a:r>
              <a:rPr lang="en-US" altLang="en-US" sz="2400" b="1">
                <a:latin typeface="Courier New" panose="02070309020205020404" pitchFamily="49" charset="0"/>
              </a:rPr>
              <a:t>-&gt;</a:t>
            </a:r>
            <a:r>
              <a:rPr lang="en-US" altLang="en-US" sz="2400"/>
              <a:t> or any of the assignment operators, must use a member function  </a:t>
            </a:r>
          </a:p>
          <a:p>
            <a:pPr eaLnBrk="1" hangingPunct="1">
              <a:lnSpc>
                <a:spcPct val="90000"/>
              </a:lnSpc>
            </a:pPr>
            <a:r>
              <a:rPr lang="en-US" altLang="en-US" sz="2800"/>
              <a:t>Operator functions as member functions</a:t>
            </a:r>
          </a:p>
          <a:p>
            <a:pPr lvl="1" eaLnBrk="1" hangingPunct="1">
              <a:lnSpc>
                <a:spcPct val="90000"/>
              </a:lnSpc>
            </a:pPr>
            <a:r>
              <a:rPr lang="en-US" altLang="en-US" sz="2400"/>
              <a:t>Leftmost operand must be an object (or reference to an object) of the class</a:t>
            </a:r>
          </a:p>
          <a:p>
            <a:pPr lvl="2" eaLnBrk="1" hangingPunct="1">
              <a:lnSpc>
                <a:spcPct val="90000"/>
              </a:lnSpc>
            </a:pPr>
            <a:r>
              <a:rPr lang="en-US" altLang="en-US" sz="2000"/>
              <a:t>If left operand of a different type, operator function must be a non-member function</a:t>
            </a:r>
          </a:p>
          <a:p>
            <a:pPr eaLnBrk="1" hangingPunct="1">
              <a:lnSpc>
                <a:spcPct val="90000"/>
              </a:lnSpc>
            </a:pPr>
            <a:r>
              <a:rPr lang="en-US" altLang="en-US" sz="2800"/>
              <a:t>Operator functions as non-member functions</a:t>
            </a:r>
          </a:p>
          <a:p>
            <a:pPr lvl="1" eaLnBrk="1" hangingPunct="1">
              <a:lnSpc>
                <a:spcPct val="90000"/>
              </a:lnSpc>
            </a:pPr>
            <a:r>
              <a:rPr lang="en-US" altLang="en-US" sz="2400"/>
              <a:t>Must be </a:t>
            </a:r>
            <a:r>
              <a:rPr lang="en-US" altLang="en-US" sz="2400" b="1">
                <a:latin typeface="Courier New" panose="02070309020205020404" pitchFamily="49" charset="0"/>
              </a:rPr>
              <a:t>friend</a:t>
            </a:r>
            <a:r>
              <a:rPr lang="en-US" altLang="en-US" sz="2400"/>
              <a:t>s if needs to access private or protected members</a:t>
            </a:r>
          </a:p>
          <a:p>
            <a:pPr lvl="1" eaLnBrk="1" hangingPunct="1">
              <a:lnSpc>
                <a:spcPct val="90000"/>
              </a:lnSpc>
            </a:pPr>
            <a:r>
              <a:rPr lang="en-US" altLang="en-US" sz="2400"/>
              <a:t>Enable the operator to be commutative</a:t>
            </a:r>
          </a:p>
        </p:txBody>
      </p:sp>
      <p:sp>
        <p:nvSpPr>
          <p:cNvPr id="2" name="Slide Number Placeholder 1">
            <a:extLst>
              <a:ext uri="{FF2B5EF4-FFF2-40B4-BE49-F238E27FC236}">
                <a16:creationId xmlns:a16="http://schemas.microsoft.com/office/drawing/2014/main" id="{3CAC9CBE-F0DF-830C-E1DD-9A37F2659969}"/>
              </a:ext>
            </a:extLst>
          </p:cNvPr>
          <p:cNvSpPr>
            <a:spLocks noGrp="1"/>
          </p:cNvSpPr>
          <p:nvPr>
            <p:ph type="sldNum" sz="quarter" idx="12"/>
          </p:nvPr>
        </p:nvSpPr>
        <p:spPr/>
        <p:txBody>
          <a:bodyPr/>
          <a:lstStyle/>
          <a:p>
            <a:pPr>
              <a:defRPr/>
            </a:pPr>
            <a:fld id="{3BCD043E-18EE-4329-B170-C1986EF343FC}" type="slidenum">
              <a:rPr lang="en-US" smtClean="0"/>
              <a:pPr>
                <a:defRPr/>
              </a:pPr>
              <a:t>172</a:t>
            </a:fld>
            <a:endParaRPr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4E25BDE9-3D94-AE00-26C0-7E3175954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13" y="152400"/>
            <a:ext cx="51625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51A5D0D5-3BD5-CBC2-8906-A1BE56F7BD87}"/>
              </a:ext>
            </a:extLst>
          </p:cNvPr>
          <p:cNvSpPr/>
          <p:nvPr/>
        </p:nvSpPr>
        <p:spPr>
          <a:xfrm>
            <a:off x="2362200" y="5791200"/>
            <a:ext cx="2057400" cy="2286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8EA17232-FE30-DFD9-F266-549221207E64}"/>
              </a:ext>
            </a:extLst>
          </p:cNvPr>
          <p:cNvSpPr/>
          <p:nvPr/>
        </p:nvSpPr>
        <p:spPr>
          <a:xfrm>
            <a:off x="2286000" y="3276600"/>
            <a:ext cx="1752600" cy="2286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AE3D35A9-C128-5154-60CE-C402885EEF81}"/>
              </a:ext>
            </a:extLst>
          </p:cNvPr>
          <p:cNvSpPr/>
          <p:nvPr/>
        </p:nvSpPr>
        <p:spPr>
          <a:xfrm>
            <a:off x="3886200" y="3276600"/>
            <a:ext cx="1752600" cy="2286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3">
            <a:extLst>
              <a:ext uri="{FF2B5EF4-FFF2-40B4-BE49-F238E27FC236}">
                <a16:creationId xmlns:a16="http://schemas.microsoft.com/office/drawing/2014/main" id="{E51D13B1-406A-C5C1-D242-7E7A70D9D05D}"/>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1A9880AB-D8DF-AF57-A265-189402FAD2C7}"/>
              </a:ext>
            </a:extLst>
          </p:cNvPr>
          <p:cNvSpPr>
            <a:spLocks noGrp="1"/>
          </p:cNvSpPr>
          <p:nvPr>
            <p:ph idx="1"/>
          </p:nvPr>
        </p:nvSpPr>
        <p:spPr/>
        <p:txBody>
          <a:bodyPr/>
          <a:lstStyle/>
          <a:p>
            <a:endParaRPr lang="en-US"/>
          </a:p>
        </p:txBody>
      </p:sp>
      <p:sp>
        <p:nvSpPr>
          <p:cNvPr id="9" name="Slide Number Placeholder 8">
            <a:extLst>
              <a:ext uri="{FF2B5EF4-FFF2-40B4-BE49-F238E27FC236}">
                <a16:creationId xmlns:a16="http://schemas.microsoft.com/office/drawing/2014/main" id="{D388DFF4-ECD6-3285-DB02-02C066E1820C}"/>
              </a:ext>
            </a:extLst>
          </p:cNvPr>
          <p:cNvSpPr>
            <a:spLocks noGrp="1"/>
          </p:cNvSpPr>
          <p:nvPr>
            <p:ph type="sldNum" sz="quarter" idx="12"/>
          </p:nvPr>
        </p:nvSpPr>
        <p:spPr/>
        <p:txBody>
          <a:bodyPr/>
          <a:lstStyle/>
          <a:p>
            <a:pPr>
              <a:defRPr/>
            </a:pPr>
            <a:fld id="{3BCD043E-18EE-4329-B170-C1986EF343FC}" type="slidenum">
              <a:rPr lang="en-US" smtClean="0"/>
              <a:pPr>
                <a:defRPr/>
              </a:pPr>
              <a:t>173</a:t>
            </a:fld>
            <a:endParaRPr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93C7080B-F508-5374-43F0-92C89EEAF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413" y="0"/>
            <a:ext cx="5845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B4D1EBA7-BB88-71D1-1274-ACA7BCB2DE1F}"/>
              </a:ext>
            </a:extLst>
          </p:cNvPr>
          <p:cNvSpPr/>
          <p:nvPr/>
        </p:nvSpPr>
        <p:spPr>
          <a:xfrm>
            <a:off x="1905000" y="3200400"/>
            <a:ext cx="2438400" cy="3810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3">
            <a:extLst>
              <a:ext uri="{FF2B5EF4-FFF2-40B4-BE49-F238E27FC236}">
                <a16:creationId xmlns:a16="http://schemas.microsoft.com/office/drawing/2014/main" id="{7EC08421-B1FB-71FB-EB83-6D9DAE451B93}"/>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73090030-D4C6-D45E-0344-667EBE6215A6}"/>
              </a:ext>
            </a:extLst>
          </p:cNvPr>
          <p:cNvSpPr>
            <a:spLocks noGrp="1"/>
          </p:cNvSpPr>
          <p:nvPr>
            <p:ph idx="1"/>
          </p:nvPr>
        </p:nvSpPr>
        <p:spPr/>
        <p:txBody>
          <a:bodyPr/>
          <a:lstStyle/>
          <a:p>
            <a:endParaRPr lang="en-US"/>
          </a:p>
        </p:txBody>
      </p:sp>
      <p:sp>
        <p:nvSpPr>
          <p:cNvPr id="7" name="Slide Number Placeholder 6">
            <a:extLst>
              <a:ext uri="{FF2B5EF4-FFF2-40B4-BE49-F238E27FC236}">
                <a16:creationId xmlns:a16="http://schemas.microsoft.com/office/drawing/2014/main" id="{5E7EC14D-6C40-2152-FF78-055D9B0841BF}"/>
              </a:ext>
            </a:extLst>
          </p:cNvPr>
          <p:cNvSpPr>
            <a:spLocks noGrp="1"/>
          </p:cNvSpPr>
          <p:nvPr>
            <p:ph type="sldNum" sz="quarter" idx="12"/>
          </p:nvPr>
        </p:nvSpPr>
        <p:spPr/>
        <p:txBody>
          <a:bodyPr/>
          <a:lstStyle/>
          <a:p>
            <a:pPr>
              <a:defRPr/>
            </a:pPr>
            <a:fld id="{3BCD043E-18EE-4329-B170-C1986EF343FC}" type="slidenum">
              <a:rPr lang="en-US" smtClean="0"/>
              <a:pPr>
                <a:defRPr/>
              </a:pPr>
              <a:t>174</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297FC73-34DD-5D46-0827-03EC26D52F57}"/>
              </a:ext>
            </a:extLst>
          </p:cNvPr>
          <p:cNvSpPr>
            <a:spLocks noGrp="1" noChangeArrowheads="1"/>
          </p:cNvSpPr>
          <p:nvPr>
            <p:ph type="title"/>
          </p:nvPr>
        </p:nvSpPr>
        <p:spPr/>
        <p:txBody>
          <a:bodyPr/>
          <a:lstStyle/>
          <a:p>
            <a:pPr eaLnBrk="1" hangingPunct="1"/>
            <a:r>
              <a:rPr lang="en-US" altLang="en-US"/>
              <a:t>7.5  Defining Member Functions</a:t>
            </a:r>
          </a:p>
        </p:txBody>
      </p:sp>
      <p:sp>
        <p:nvSpPr>
          <p:cNvPr id="50179" name="Rectangle 3">
            <a:extLst>
              <a:ext uri="{FF2B5EF4-FFF2-40B4-BE49-F238E27FC236}">
                <a16:creationId xmlns:a16="http://schemas.microsoft.com/office/drawing/2014/main" id="{EFBFE632-5282-061A-57E2-89325EE3C284}"/>
              </a:ext>
            </a:extLst>
          </p:cNvPr>
          <p:cNvSpPr>
            <a:spLocks noGrp="1" noChangeArrowheads="1"/>
          </p:cNvSpPr>
          <p:nvPr>
            <p:ph idx="1"/>
          </p:nvPr>
        </p:nvSpPr>
        <p:spPr/>
        <p:txBody>
          <a:bodyPr/>
          <a:lstStyle/>
          <a:p>
            <a:pPr eaLnBrk="1" hangingPunct="1">
              <a:lnSpc>
                <a:spcPct val="90000"/>
              </a:lnSpc>
              <a:spcBef>
                <a:spcPct val="0"/>
              </a:spcBef>
            </a:pPr>
            <a:r>
              <a:rPr lang="en-US" altLang="en-US"/>
              <a:t>Member functions are part of a class declaration</a:t>
            </a:r>
          </a:p>
          <a:p>
            <a:pPr eaLnBrk="1" hangingPunct="1">
              <a:lnSpc>
                <a:spcPct val="90000"/>
              </a:lnSpc>
              <a:spcBef>
                <a:spcPct val="0"/>
              </a:spcBef>
            </a:pPr>
            <a:endParaRPr lang="en-US" altLang="en-US"/>
          </a:p>
          <a:p>
            <a:pPr eaLnBrk="1" hangingPunct="1">
              <a:lnSpc>
                <a:spcPct val="90000"/>
              </a:lnSpc>
            </a:pPr>
            <a:r>
              <a:rPr lang="en-US" altLang="en-US"/>
              <a:t>Place entire function definition inside the class declaration, </a:t>
            </a:r>
          </a:p>
          <a:p>
            <a:pPr eaLnBrk="1" hangingPunct="1">
              <a:lnSpc>
                <a:spcPct val="90000"/>
              </a:lnSpc>
              <a:buFontTx/>
              <a:buNone/>
            </a:pPr>
            <a:r>
              <a:rPr lang="en-US" altLang="en-US" sz="2800" i="1"/>
              <a:t>	or</a:t>
            </a:r>
          </a:p>
          <a:p>
            <a:pPr eaLnBrk="1" hangingPunct="1">
              <a:lnSpc>
                <a:spcPct val="90000"/>
              </a:lnSpc>
              <a:spcBef>
                <a:spcPct val="0"/>
              </a:spcBef>
            </a:pPr>
            <a:r>
              <a:rPr lang="en-US" altLang="en-US" b="1"/>
              <a:t>Place just the prototype inside the class declaration and write the function definition after the class</a:t>
            </a:r>
          </a:p>
        </p:txBody>
      </p:sp>
      <p:sp>
        <p:nvSpPr>
          <p:cNvPr id="50180" name="Slide Number Placeholder 3">
            <a:extLst>
              <a:ext uri="{FF2B5EF4-FFF2-40B4-BE49-F238E27FC236}">
                <a16:creationId xmlns:a16="http://schemas.microsoft.com/office/drawing/2014/main" id="{A39DC242-D4BA-6BAE-B013-D4C04C4409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FB6A03AC-F7F4-4A07-905D-8A02980887C3}" type="slidenum">
              <a:rPr lang="en-US" altLang="en-US" sz="1200" smtClean="0"/>
              <a:pPr>
                <a:spcBef>
                  <a:spcPct val="0"/>
                </a:spcBef>
                <a:buFontTx/>
                <a:buNone/>
              </a:pPr>
              <a:t>18</a:t>
            </a:fld>
            <a:endParaRPr lang="en-US" altLang="en-US"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ACF2BAC-5122-A799-7F1B-F73DEA9677A4}"/>
              </a:ext>
            </a:extLst>
          </p:cNvPr>
          <p:cNvSpPr>
            <a:spLocks noGrp="1" noChangeArrowheads="1"/>
          </p:cNvSpPr>
          <p:nvPr>
            <p:ph type="title"/>
          </p:nvPr>
        </p:nvSpPr>
        <p:spPr/>
        <p:txBody>
          <a:bodyPr/>
          <a:lstStyle/>
          <a:p>
            <a:pPr eaLnBrk="1" hangingPunct="1"/>
            <a:r>
              <a:rPr lang="en-US" altLang="en-US"/>
              <a:t>Types of Member Functions</a:t>
            </a:r>
          </a:p>
        </p:txBody>
      </p:sp>
      <p:sp>
        <p:nvSpPr>
          <p:cNvPr id="52227" name="Content Placeholder 2">
            <a:extLst>
              <a:ext uri="{FF2B5EF4-FFF2-40B4-BE49-F238E27FC236}">
                <a16:creationId xmlns:a16="http://schemas.microsoft.com/office/drawing/2014/main" id="{47BCCD8D-0427-A156-C0BE-40FB14C95E5A}"/>
              </a:ext>
            </a:extLst>
          </p:cNvPr>
          <p:cNvSpPr>
            <a:spLocks noGrp="1" noChangeArrowheads="1"/>
          </p:cNvSpPr>
          <p:nvPr>
            <p:ph idx="1"/>
          </p:nvPr>
        </p:nvSpPr>
        <p:spPr/>
        <p:txBody>
          <a:bodyPr/>
          <a:lstStyle/>
          <a:p>
            <a:pPr eaLnBrk="1" hangingPunct="1"/>
            <a:r>
              <a:rPr lang="en-US" altLang="en-US" b="1">
                <a:solidFill>
                  <a:schemeClr val="accent2"/>
                </a:solidFill>
              </a:rPr>
              <a:t>Acessor, get, getter function</a:t>
            </a:r>
            <a:r>
              <a:rPr lang="en-US" altLang="en-US"/>
              <a:t>:  uses but does not modify a member variable</a:t>
            </a:r>
          </a:p>
          <a:p>
            <a:pPr lvl="2" eaLnBrk="1" hangingPunct="1">
              <a:buFontTx/>
              <a:buNone/>
            </a:pPr>
            <a:r>
              <a:rPr lang="en-US" altLang="en-US"/>
              <a:t>ex:  </a:t>
            </a:r>
            <a:r>
              <a:rPr lang="en-US" altLang="en-US" b="1">
                <a:latin typeface="Courier New" panose="02070309020205020404" pitchFamily="49" charset="0"/>
                <a:cs typeface="Courier New" panose="02070309020205020404" pitchFamily="49" charset="0"/>
              </a:rPr>
              <a:t>getSide</a:t>
            </a:r>
          </a:p>
          <a:p>
            <a:pPr lvl="2" eaLnBrk="1" hangingPunct="1">
              <a:buFontTx/>
              <a:buNone/>
            </a:pPr>
            <a:endParaRPr lang="en-US" altLang="en-US"/>
          </a:p>
          <a:p>
            <a:pPr eaLnBrk="1" hangingPunct="1"/>
            <a:r>
              <a:rPr lang="en-US" altLang="en-US" b="1">
                <a:solidFill>
                  <a:schemeClr val="accent2"/>
                </a:solidFill>
              </a:rPr>
              <a:t>Mutator, set, setter function</a:t>
            </a:r>
            <a:r>
              <a:rPr lang="en-US" altLang="en-US"/>
              <a:t>:  modifies a member variable</a:t>
            </a:r>
          </a:p>
          <a:p>
            <a:pPr lvl="2" eaLnBrk="1" hangingPunct="1">
              <a:buFontTx/>
              <a:buNone/>
            </a:pPr>
            <a:r>
              <a:rPr lang="en-US" altLang="en-US"/>
              <a:t>ex:  </a:t>
            </a:r>
            <a:r>
              <a:rPr lang="en-US" altLang="en-US" b="1">
                <a:latin typeface="Courier New" panose="02070309020205020404" pitchFamily="49" charset="0"/>
                <a:cs typeface="Courier New" panose="02070309020205020404" pitchFamily="49" charset="0"/>
              </a:rPr>
              <a:t>setSide</a:t>
            </a:r>
            <a:endParaRPr lang="en-US" altLang="en-US"/>
          </a:p>
        </p:txBody>
      </p:sp>
      <p:sp>
        <p:nvSpPr>
          <p:cNvPr id="52228" name="Slide Number Placeholder 3">
            <a:extLst>
              <a:ext uri="{FF2B5EF4-FFF2-40B4-BE49-F238E27FC236}">
                <a16:creationId xmlns:a16="http://schemas.microsoft.com/office/drawing/2014/main" id="{F180D777-AEAB-C272-04BF-E0C83FABD5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ABE72A17-6BE5-4DD9-8411-95CE7A78BBDD}" type="slidenum">
              <a:rPr lang="en-US" altLang="en-US" sz="1200" smtClean="0"/>
              <a:pPr>
                <a:spcBef>
                  <a:spcPct val="0"/>
                </a:spcBef>
                <a:buFontTx/>
                <a:buNone/>
              </a:pPr>
              <a:t>19</a:t>
            </a:fld>
            <a:endParaRPr lang="en-US" altLang="en-US"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A28B45E-97AA-49A4-22BF-ECB93A4EC370}"/>
              </a:ext>
            </a:extLst>
          </p:cNvPr>
          <p:cNvSpPr>
            <a:spLocks noGrp="1" noChangeArrowheads="1"/>
          </p:cNvSpPr>
          <p:nvPr>
            <p:ph type="title"/>
          </p:nvPr>
        </p:nvSpPr>
        <p:spPr/>
        <p:txBody>
          <a:bodyPr/>
          <a:lstStyle/>
          <a:p>
            <a:pPr eaLnBrk="1" hangingPunct="1"/>
            <a:r>
              <a:rPr lang="en-US" altLang="en-US"/>
              <a:t>Topics</a:t>
            </a:r>
          </a:p>
        </p:txBody>
      </p:sp>
      <p:sp>
        <p:nvSpPr>
          <p:cNvPr id="16387" name="Rectangle 3">
            <a:extLst>
              <a:ext uri="{FF2B5EF4-FFF2-40B4-BE49-F238E27FC236}">
                <a16:creationId xmlns:a16="http://schemas.microsoft.com/office/drawing/2014/main" id="{676716C2-510A-B09B-2DAF-4BF11338312A}"/>
              </a:ext>
            </a:extLst>
          </p:cNvPr>
          <p:cNvSpPr>
            <a:spLocks noGrp="1" noChangeArrowheads="1"/>
          </p:cNvSpPr>
          <p:nvPr>
            <p:ph idx="1"/>
          </p:nvPr>
        </p:nvSpPr>
        <p:spPr/>
        <p:txBody>
          <a:bodyPr>
            <a:normAutofit fontScale="92500" lnSpcReduction="10000"/>
          </a:bodyPr>
          <a:lstStyle/>
          <a:p>
            <a:pPr eaLnBrk="1" hangingPunct="1">
              <a:lnSpc>
                <a:spcPct val="80000"/>
              </a:lnSpc>
              <a:buFontTx/>
              <a:buNone/>
            </a:pPr>
            <a:r>
              <a:rPr lang="en-US" altLang="en-US" sz="2800"/>
              <a:t>7.1  Abstract Data Types</a:t>
            </a:r>
          </a:p>
          <a:p>
            <a:pPr eaLnBrk="1" hangingPunct="1">
              <a:lnSpc>
                <a:spcPct val="80000"/>
              </a:lnSpc>
              <a:buFontTx/>
              <a:buNone/>
            </a:pPr>
            <a:r>
              <a:rPr lang="en-US" altLang="en-US" sz="2800"/>
              <a:t>7.2  Object-Oriented Programming</a:t>
            </a:r>
          </a:p>
          <a:p>
            <a:pPr eaLnBrk="1" hangingPunct="1">
              <a:lnSpc>
                <a:spcPct val="80000"/>
              </a:lnSpc>
              <a:buFontTx/>
              <a:buNone/>
            </a:pPr>
            <a:r>
              <a:rPr lang="en-US" altLang="en-US" sz="2800"/>
              <a:t>7.3  Introduction to Classes</a:t>
            </a:r>
          </a:p>
          <a:p>
            <a:pPr eaLnBrk="1" hangingPunct="1">
              <a:lnSpc>
                <a:spcPct val="80000"/>
              </a:lnSpc>
              <a:buFontTx/>
              <a:buNone/>
            </a:pPr>
            <a:r>
              <a:rPr lang="en-US" altLang="en-US" sz="2800"/>
              <a:t>7.4  Creating and Using Objects</a:t>
            </a:r>
          </a:p>
          <a:p>
            <a:pPr eaLnBrk="1" hangingPunct="1">
              <a:lnSpc>
                <a:spcPct val="80000"/>
              </a:lnSpc>
              <a:buFontTx/>
              <a:buNone/>
            </a:pPr>
            <a:r>
              <a:rPr lang="en-US" altLang="en-US" sz="2800"/>
              <a:t>7.5  Defining Member Functions</a:t>
            </a:r>
          </a:p>
          <a:p>
            <a:pPr eaLnBrk="1" hangingPunct="1">
              <a:lnSpc>
                <a:spcPct val="80000"/>
              </a:lnSpc>
              <a:buFontTx/>
              <a:buNone/>
            </a:pPr>
            <a:r>
              <a:rPr lang="en-US" altLang="en-US" sz="2800"/>
              <a:t>7.6  Constructors</a:t>
            </a:r>
          </a:p>
          <a:p>
            <a:pPr eaLnBrk="1" hangingPunct="1">
              <a:lnSpc>
                <a:spcPct val="80000"/>
              </a:lnSpc>
              <a:buFontTx/>
              <a:buNone/>
            </a:pPr>
            <a:r>
              <a:rPr lang="en-US" altLang="en-US" sz="2800"/>
              <a:t>7.7  Destructors</a:t>
            </a:r>
          </a:p>
          <a:p>
            <a:pPr eaLnBrk="1" hangingPunct="1">
              <a:lnSpc>
                <a:spcPct val="80000"/>
              </a:lnSpc>
              <a:buFontTx/>
              <a:buNone/>
            </a:pPr>
            <a:r>
              <a:rPr lang="en-US" altLang="en-US" sz="2800"/>
              <a:t>7.8  Private Member Functions</a:t>
            </a:r>
          </a:p>
          <a:p>
            <a:pPr eaLnBrk="1" hangingPunct="1">
              <a:lnSpc>
                <a:spcPct val="90000"/>
              </a:lnSpc>
              <a:spcBef>
                <a:spcPct val="0"/>
              </a:spcBef>
              <a:buFontTx/>
              <a:buNone/>
            </a:pPr>
            <a:r>
              <a:rPr lang="en-US" altLang="en-US" sz="2800"/>
              <a:t>7.9    Passing Objects to Functions</a:t>
            </a:r>
          </a:p>
          <a:p>
            <a:pPr eaLnBrk="1" hangingPunct="1">
              <a:lnSpc>
                <a:spcPct val="90000"/>
              </a:lnSpc>
              <a:spcBef>
                <a:spcPct val="0"/>
              </a:spcBef>
              <a:buFontTx/>
              <a:buNone/>
            </a:pPr>
            <a:r>
              <a:rPr lang="en-US" altLang="en-US" sz="2800"/>
              <a:t>7.10  Object Composition</a:t>
            </a:r>
          </a:p>
          <a:p>
            <a:pPr eaLnBrk="1" hangingPunct="1">
              <a:lnSpc>
                <a:spcPct val="90000"/>
              </a:lnSpc>
              <a:spcBef>
                <a:spcPct val="0"/>
              </a:spcBef>
              <a:buFontTx/>
              <a:buNone/>
            </a:pPr>
            <a:r>
              <a:rPr lang="en-US" altLang="en-US" sz="2800"/>
              <a:t>7.11  Separating Class Specification,  	Implementation, and Client Code</a:t>
            </a:r>
          </a:p>
          <a:p>
            <a:pPr eaLnBrk="1" hangingPunct="1">
              <a:lnSpc>
                <a:spcPct val="80000"/>
              </a:lnSpc>
              <a:buFontTx/>
              <a:buNone/>
            </a:pPr>
            <a:endParaRPr lang="en-US" altLang="en-US" sz="2800"/>
          </a:p>
          <a:p>
            <a:pPr eaLnBrk="1" hangingPunct="1">
              <a:lnSpc>
                <a:spcPct val="80000"/>
              </a:lnSpc>
              <a:buFontTx/>
              <a:buNone/>
            </a:pPr>
            <a:endParaRPr lang="en-US" altLang="en-US" sz="2800"/>
          </a:p>
          <a:p>
            <a:pPr eaLnBrk="1" hangingPunct="1">
              <a:lnSpc>
                <a:spcPct val="80000"/>
              </a:lnSpc>
            </a:pPr>
            <a:endParaRPr lang="en-US" altLang="en-US" sz="2400"/>
          </a:p>
        </p:txBody>
      </p:sp>
      <p:sp>
        <p:nvSpPr>
          <p:cNvPr id="16388" name="Slide Number Placeholder 3">
            <a:extLst>
              <a:ext uri="{FF2B5EF4-FFF2-40B4-BE49-F238E27FC236}">
                <a16:creationId xmlns:a16="http://schemas.microsoft.com/office/drawing/2014/main" id="{1D2A5C57-0EE7-4CEF-A779-47A74C362B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898A4C98-976B-47C1-932C-DF5CE6BD0E45}" type="slidenum">
              <a:rPr lang="en-US" altLang="en-US" sz="1200" smtClean="0"/>
              <a:pPr>
                <a:spcBef>
                  <a:spcPct val="0"/>
                </a:spcBef>
                <a:buFontTx/>
                <a:buNone/>
              </a:pPr>
              <a:t>2</a:t>
            </a:fld>
            <a:endParaRPr lang="en-US" altLang="en-US"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E44CEE7-105C-FDD5-7F6E-C1B75F129A8D}"/>
              </a:ext>
            </a:extLst>
          </p:cNvPr>
          <p:cNvSpPr>
            <a:spLocks noGrp="1" noChangeArrowheads="1"/>
          </p:cNvSpPr>
          <p:nvPr>
            <p:ph type="title"/>
          </p:nvPr>
        </p:nvSpPr>
        <p:spPr/>
        <p:txBody>
          <a:bodyPr/>
          <a:lstStyle/>
          <a:p>
            <a:pPr eaLnBrk="1" hangingPunct="1"/>
            <a:r>
              <a:rPr lang="en-US" altLang="en-US"/>
              <a:t>Defining Member Functions Inside the Class Declaration</a:t>
            </a:r>
          </a:p>
        </p:txBody>
      </p:sp>
      <p:sp>
        <p:nvSpPr>
          <p:cNvPr id="53251" name="Rectangle 3">
            <a:extLst>
              <a:ext uri="{FF2B5EF4-FFF2-40B4-BE49-F238E27FC236}">
                <a16:creationId xmlns:a16="http://schemas.microsoft.com/office/drawing/2014/main" id="{61693C66-2B63-826C-8166-574020394D01}"/>
              </a:ext>
            </a:extLst>
          </p:cNvPr>
          <p:cNvSpPr>
            <a:spLocks noGrp="1" noChangeArrowheads="1"/>
          </p:cNvSpPr>
          <p:nvPr>
            <p:ph idx="1"/>
          </p:nvPr>
        </p:nvSpPr>
        <p:spPr/>
        <p:txBody>
          <a:bodyPr/>
          <a:lstStyle/>
          <a:p>
            <a:pPr eaLnBrk="1" hangingPunct="1">
              <a:lnSpc>
                <a:spcPct val="90000"/>
              </a:lnSpc>
              <a:spcBef>
                <a:spcPct val="30000"/>
              </a:spcBef>
            </a:pPr>
            <a:r>
              <a:rPr lang="en-US" altLang="en-US"/>
              <a:t>Member functions defined inside the class declaration are called </a:t>
            </a:r>
            <a:r>
              <a:rPr lang="en-US" altLang="en-US">
                <a:solidFill>
                  <a:schemeClr val="accent2"/>
                </a:solidFill>
              </a:rPr>
              <a:t>inline functions</a:t>
            </a:r>
          </a:p>
          <a:p>
            <a:pPr eaLnBrk="1" hangingPunct="1">
              <a:lnSpc>
                <a:spcPct val="90000"/>
              </a:lnSpc>
              <a:spcBef>
                <a:spcPct val="30000"/>
              </a:spcBef>
            </a:pPr>
            <a:r>
              <a:rPr lang="en-US" altLang="en-US"/>
              <a:t>Only very short functions, like the one below, should be inline functions</a:t>
            </a:r>
          </a:p>
          <a:p>
            <a:pPr eaLnBrk="1" hangingPunct="1">
              <a:buFontTx/>
              <a:buNone/>
            </a:pPr>
            <a:r>
              <a:rPr lang="en-US" altLang="en-US" sz="2800" b="1">
                <a:solidFill>
                  <a:srgbClr val="3D8963"/>
                </a:solidFill>
                <a:latin typeface="Courier New" panose="02070309020205020404" pitchFamily="49" charset="0"/>
              </a:rPr>
              <a:t>        int getSide()</a:t>
            </a:r>
          </a:p>
          <a:p>
            <a:pPr eaLnBrk="1" hangingPunct="1">
              <a:spcBef>
                <a:spcPct val="0"/>
              </a:spcBef>
              <a:buFontTx/>
              <a:buNone/>
            </a:pPr>
            <a:r>
              <a:rPr lang="en-US" altLang="en-US" sz="2800" b="1">
                <a:solidFill>
                  <a:srgbClr val="3D8963"/>
                </a:solidFill>
                <a:latin typeface="Courier New" panose="02070309020205020404" pitchFamily="49" charset="0"/>
              </a:rPr>
              <a:t>        { return side; }</a:t>
            </a:r>
          </a:p>
        </p:txBody>
      </p:sp>
      <p:sp>
        <p:nvSpPr>
          <p:cNvPr id="53252" name="Slide Number Placeholder 3">
            <a:extLst>
              <a:ext uri="{FF2B5EF4-FFF2-40B4-BE49-F238E27FC236}">
                <a16:creationId xmlns:a16="http://schemas.microsoft.com/office/drawing/2014/main" id="{BF361623-107F-6C2E-27BB-1BBA20C83E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C1158A1C-61CE-46F4-9B87-E591C553DB71}" type="slidenum">
              <a:rPr lang="en-US" altLang="en-US" sz="1200" smtClean="0"/>
              <a:pPr>
                <a:spcBef>
                  <a:spcPct val="0"/>
                </a:spcBef>
                <a:buFontTx/>
                <a:buNone/>
              </a:pPr>
              <a:t>20</a:t>
            </a:fld>
            <a:endParaRPr lang="en-US" altLang="en-US"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1D853F0-7C14-E98A-ED51-E28F86D30614}"/>
              </a:ext>
            </a:extLst>
          </p:cNvPr>
          <p:cNvSpPr>
            <a:spLocks noGrp="1" noChangeArrowheads="1"/>
          </p:cNvSpPr>
          <p:nvPr>
            <p:ph type="title"/>
          </p:nvPr>
        </p:nvSpPr>
        <p:spPr/>
        <p:txBody>
          <a:bodyPr/>
          <a:lstStyle/>
          <a:p>
            <a:pPr eaLnBrk="1" hangingPunct="1"/>
            <a:r>
              <a:rPr lang="en-US" altLang="en-US"/>
              <a:t>Inline Member Function Example</a:t>
            </a:r>
          </a:p>
        </p:txBody>
      </p:sp>
      <p:sp>
        <p:nvSpPr>
          <p:cNvPr id="55299" name="Rectangle 3">
            <a:extLst>
              <a:ext uri="{FF2B5EF4-FFF2-40B4-BE49-F238E27FC236}">
                <a16:creationId xmlns:a16="http://schemas.microsoft.com/office/drawing/2014/main" id="{16CB6C01-A8E4-753C-663E-CC7B685CD969}"/>
              </a:ext>
            </a:extLst>
          </p:cNvPr>
          <p:cNvSpPr>
            <a:spLocks noGrp="1" noChangeArrowheads="1"/>
          </p:cNvSpPr>
          <p:nvPr>
            <p:ph idx="1"/>
          </p:nvPr>
        </p:nvSpPr>
        <p:spPr/>
        <p:txBody>
          <a:bodyPr/>
          <a:lstStyle/>
          <a:p>
            <a:pPr lvl="1" eaLnBrk="1" hangingPunct="1">
              <a:lnSpc>
                <a:spcPct val="80000"/>
              </a:lnSpc>
              <a:spcBef>
                <a:spcPct val="0"/>
              </a:spcBef>
              <a:buFontTx/>
              <a:buNone/>
            </a:pPr>
            <a:r>
              <a:rPr lang="en-US" altLang="en-US" sz="3200" b="1">
                <a:solidFill>
                  <a:srgbClr val="3D8963"/>
                </a:solidFill>
                <a:latin typeface="Courier New" panose="02070309020205020404" pitchFamily="49" charset="0"/>
              </a:rPr>
              <a:t>     class Square</a:t>
            </a:r>
          </a:p>
          <a:p>
            <a:pPr lvl="1" eaLnBrk="1" hangingPunct="1">
              <a:lnSpc>
                <a:spcPct val="80000"/>
              </a:lnSpc>
              <a:spcBef>
                <a:spcPct val="0"/>
              </a:spcBef>
              <a:buFontTx/>
              <a:buNone/>
            </a:pPr>
            <a:r>
              <a:rPr lang="en-US" altLang="en-US" sz="3200" b="1">
                <a:solidFill>
                  <a:srgbClr val="3D8963"/>
                </a:solidFill>
                <a:latin typeface="Courier New" panose="02070309020205020404" pitchFamily="49" charset="0"/>
              </a:rPr>
              <a:t>     {</a:t>
            </a:r>
          </a:p>
          <a:p>
            <a:pPr lvl="1" eaLnBrk="1" hangingPunct="1">
              <a:lnSpc>
                <a:spcPct val="80000"/>
              </a:lnSpc>
              <a:spcBef>
                <a:spcPct val="0"/>
              </a:spcBef>
              <a:buFontTx/>
              <a:buNone/>
            </a:pPr>
            <a:r>
              <a:rPr lang="en-US" altLang="en-US" sz="3200" b="1">
                <a:solidFill>
                  <a:srgbClr val="3D8963"/>
                </a:solidFill>
                <a:latin typeface="Courier New" panose="02070309020205020404" pitchFamily="49" charset="0"/>
              </a:rPr>
              <a:t>       private:</a:t>
            </a:r>
          </a:p>
          <a:p>
            <a:pPr lvl="1" eaLnBrk="1" hangingPunct="1">
              <a:lnSpc>
                <a:spcPct val="80000"/>
              </a:lnSpc>
              <a:spcBef>
                <a:spcPct val="0"/>
              </a:spcBef>
              <a:buFontTx/>
              <a:buNone/>
            </a:pPr>
            <a:r>
              <a:rPr lang="en-US" altLang="en-US" sz="3200" b="1">
                <a:solidFill>
                  <a:srgbClr val="3D8963"/>
                </a:solidFill>
                <a:latin typeface="Courier New" panose="02070309020205020404" pitchFamily="49" charset="0"/>
              </a:rPr>
              <a:t>         int side;</a:t>
            </a:r>
          </a:p>
          <a:p>
            <a:pPr lvl="1" eaLnBrk="1" hangingPunct="1">
              <a:lnSpc>
                <a:spcPct val="80000"/>
              </a:lnSpc>
              <a:spcBef>
                <a:spcPct val="0"/>
              </a:spcBef>
              <a:buFontTx/>
              <a:buNone/>
            </a:pPr>
            <a:r>
              <a:rPr lang="en-US" altLang="en-US" sz="3200" b="1">
                <a:solidFill>
                  <a:srgbClr val="3D8963"/>
                </a:solidFill>
                <a:latin typeface="Courier New" panose="02070309020205020404" pitchFamily="49" charset="0"/>
              </a:rPr>
              <a:t>       public:</a:t>
            </a:r>
          </a:p>
          <a:p>
            <a:pPr lvl="1" eaLnBrk="1" hangingPunct="1">
              <a:lnSpc>
                <a:spcPct val="80000"/>
              </a:lnSpc>
              <a:spcBef>
                <a:spcPct val="0"/>
              </a:spcBef>
              <a:buFontTx/>
              <a:buNone/>
            </a:pPr>
            <a:r>
              <a:rPr lang="en-US" altLang="en-US" sz="3200" b="1">
                <a:solidFill>
                  <a:srgbClr val="3D8963"/>
                </a:solidFill>
                <a:latin typeface="Courier New" panose="02070309020205020404" pitchFamily="49" charset="0"/>
              </a:rPr>
              <a:t>         void setSide(int s)</a:t>
            </a:r>
          </a:p>
          <a:p>
            <a:pPr lvl="1" eaLnBrk="1" hangingPunct="1">
              <a:lnSpc>
                <a:spcPct val="80000"/>
              </a:lnSpc>
              <a:spcBef>
                <a:spcPct val="0"/>
              </a:spcBef>
              <a:buFontTx/>
              <a:buNone/>
            </a:pPr>
            <a:r>
              <a:rPr lang="en-US" altLang="en-US" sz="3200" b="1">
                <a:solidFill>
                  <a:srgbClr val="3D8963"/>
                </a:solidFill>
                <a:latin typeface="Courier New" panose="02070309020205020404" pitchFamily="49" charset="0"/>
              </a:rPr>
              <a:t>	        { side = s; }</a:t>
            </a:r>
          </a:p>
          <a:p>
            <a:pPr lvl="1" eaLnBrk="1" hangingPunct="1">
              <a:lnSpc>
                <a:spcPct val="80000"/>
              </a:lnSpc>
              <a:spcBef>
                <a:spcPct val="0"/>
              </a:spcBef>
              <a:buFontTx/>
              <a:buNone/>
            </a:pPr>
            <a:r>
              <a:rPr lang="en-US" altLang="en-US" sz="3200" b="1">
                <a:solidFill>
                  <a:srgbClr val="3D8963"/>
                </a:solidFill>
                <a:latin typeface="Courier New" panose="02070309020205020404" pitchFamily="49" charset="0"/>
              </a:rPr>
              <a:t>         int getSide()</a:t>
            </a:r>
          </a:p>
          <a:p>
            <a:pPr lvl="1" eaLnBrk="1" hangingPunct="1">
              <a:lnSpc>
                <a:spcPct val="80000"/>
              </a:lnSpc>
              <a:spcBef>
                <a:spcPct val="0"/>
              </a:spcBef>
              <a:buFontTx/>
              <a:buNone/>
            </a:pPr>
            <a:r>
              <a:rPr lang="en-US" altLang="en-US" sz="3200" b="1">
                <a:solidFill>
                  <a:srgbClr val="3D8963"/>
                </a:solidFill>
                <a:latin typeface="Courier New" panose="02070309020205020404" pitchFamily="49" charset="0"/>
              </a:rPr>
              <a:t>	        { return side; }</a:t>
            </a:r>
          </a:p>
          <a:p>
            <a:pPr lvl="1" eaLnBrk="1" hangingPunct="1">
              <a:lnSpc>
                <a:spcPct val="80000"/>
              </a:lnSpc>
              <a:spcBef>
                <a:spcPct val="0"/>
              </a:spcBef>
              <a:buFontTx/>
              <a:buNone/>
            </a:pPr>
            <a:r>
              <a:rPr lang="en-US" altLang="en-US" sz="3200" b="1">
                <a:solidFill>
                  <a:srgbClr val="3D8963"/>
                </a:solidFill>
                <a:latin typeface="Courier New" panose="02070309020205020404" pitchFamily="49" charset="0"/>
              </a:rPr>
              <a:t>     };</a:t>
            </a:r>
          </a:p>
          <a:p>
            <a:pPr eaLnBrk="1" hangingPunct="1"/>
            <a:endParaRPr lang="en-US" altLang="en-US" sz="3600" b="1">
              <a:solidFill>
                <a:srgbClr val="3D8963"/>
              </a:solidFill>
              <a:latin typeface="Courier New" panose="02070309020205020404" pitchFamily="49" charset="0"/>
            </a:endParaRPr>
          </a:p>
        </p:txBody>
      </p:sp>
      <p:sp>
        <p:nvSpPr>
          <p:cNvPr id="55300" name="Slide Number Placeholder 3">
            <a:extLst>
              <a:ext uri="{FF2B5EF4-FFF2-40B4-BE49-F238E27FC236}">
                <a16:creationId xmlns:a16="http://schemas.microsoft.com/office/drawing/2014/main" id="{FD70759F-68D8-7BB8-3583-2B1717BD53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DA1C6467-D80D-4D56-B089-1994ED523E9C}" type="slidenum">
              <a:rPr lang="en-US" altLang="en-US" sz="1200" smtClean="0"/>
              <a:pPr>
                <a:spcBef>
                  <a:spcPct val="0"/>
                </a:spcBef>
                <a:buFontTx/>
                <a:buNone/>
              </a:pPr>
              <a:t>21</a:t>
            </a:fld>
            <a:endParaRPr lang="en-US" altLang="en-US" sz="1200"/>
          </a:p>
        </p:txBody>
      </p:sp>
      <p:grpSp>
        <p:nvGrpSpPr>
          <p:cNvPr id="55301" name="Group 6">
            <a:extLst>
              <a:ext uri="{FF2B5EF4-FFF2-40B4-BE49-F238E27FC236}">
                <a16:creationId xmlns:a16="http://schemas.microsoft.com/office/drawing/2014/main" id="{947B651D-D4DD-66E1-F9D3-48556634B214}"/>
              </a:ext>
            </a:extLst>
          </p:cNvPr>
          <p:cNvGrpSpPr>
            <a:grpSpLocks/>
          </p:cNvGrpSpPr>
          <p:nvPr/>
        </p:nvGrpSpPr>
        <p:grpSpPr bwMode="auto">
          <a:xfrm>
            <a:off x="457200" y="4114800"/>
            <a:ext cx="1600200" cy="990600"/>
            <a:chOff x="3984" y="1583"/>
            <a:chExt cx="1200" cy="673"/>
          </a:xfrm>
        </p:grpSpPr>
        <p:sp>
          <p:nvSpPr>
            <p:cNvPr id="55305" name="Oval 4">
              <a:extLst>
                <a:ext uri="{FF2B5EF4-FFF2-40B4-BE49-F238E27FC236}">
                  <a16:creationId xmlns:a16="http://schemas.microsoft.com/office/drawing/2014/main" id="{C9BA8393-F795-B746-CA34-D1C33C3FF19A}"/>
                </a:ext>
              </a:extLst>
            </p:cNvPr>
            <p:cNvSpPr>
              <a:spLocks noChangeArrowheads="1"/>
            </p:cNvSpPr>
            <p:nvPr/>
          </p:nvSpPr>
          <p:spPr bwMode="auto">
            <a:xfrm>
              <a:off x="3984" y="1583"/>
              <a:ext cx="1200" cy="67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5306" name="Text Box 5">
              <a:extLst>
                <a:ext uri="{FF2B5EF4-FFF2-40B4-BE49-F238E27FC236}">
                  <a16:creationId xmlns:a16="http://schemas.microsoft.com/office/drawing/2014/main" id="{93A7F25B-FB87-B5EE-C837-E7F5902619CE}"/>
                </a:ext>
              </a:extLst>
            </p:cNvPr>
            <p:cNvSpPr txBox="1">
              <a:spLocks noChangeArrowheads="1"/>
            </p:cNvSpPr>
            <p:nvPr/>
          </p:nvSpPr>
          <p:spPr bwMode="auto">
            <a:xfrm>
              <a:off x="4080" y="1680"/>
              <a:ext cx="1008"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baseline="0">
                  <a:solidFill>
                    <a:schemeClr val="accent2"/>
                  </a:solidFill>
                </a:rPr>
                <a:t>inline functions</a:t>
              </a:r>
            </a:p>
          </p:txBody>
        </p:sp>
      </p:grpSp>
      <p:grpSp>
        <p:nvGrpSpPr>
          <p:cNvPr id="55302" name="Group 14">
            <a:extLst>
              <a:ext uri="{FF2B5EF4-FFF2-40B4-BE49-F238E27FC236}">
                <a16:creationId xmlns:a16="http://schemas.microsoft.com/office/drawing/2014/main" id="{909647E4-42DF-1C7E-D7E9-0BA631C04E00}"/>
              </a:ext>
            </a:extLst>
          </p:cNvPr>
          <p:cNvGrpSpPr>
            <a:grpSpLocks/>
          </p:cNvGrpSpPr>
          <p:nvPr/>
        </p:nvGrpSpPr>
        <p:grpSpPr bwMode="auto">
          <a:xfrm>
            <a:off x="2057400" y="4191000"/>
            <a:ext cx="914400" cy="762000"/>
            <a:chOff x="1488" y="2640"/>
            <a:chExt cx="576" cy="480"/>
          </a:xfrm>
        </p:grpSpPr>
        <p:sp>
          <p:nvSpPr>
            <p:cNvPr id="55303" name="Line 12">
              <a:extLst>
                <a:ext uri="{FF2B5EF4-FFF2-40B4-BE49-F238E27FC236}">
                  <a16:creationId xmlns:a16="http://schemas.microsoft.com/office/drawing/2014/main" id="{68E91E16-8A19-7290-037D-E2BA81F8A259}"/>
                </a:ext>
              </a:extLst>
            </p:cNvPr>
            <p:cNvSpPr>
              <a:spLocks noChangeShapeType="1"/>
            </p:cNvSpPr>
            <p:nvPr/>
          </p:nvSpPr>
          <p:spPr bwMode="auto">
            <a:xfrm flipV="1">
              <a:off x="1488" y="2640"/>
              <a:ext cx="528" cy="288"/>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4" name="Line 13">
              <a:extLst>
                <a:ext uri="{FF2B5EF4-FFF2-40B4-BE49-F238E27FC236}">
                  <a16:creationId xmlns:a16="http://schemas.microsoft.com/office/drawing/2014/main" id="{7ECF3051-A85E-26B8-2654-BFBDF9062C5D}"/>
                </a:ext>
              </a:extLst>
            </p:cNvPr>
            <p:cNvSpPr>
              <a:spLocks noChangeShapeType="1"/>
            </p:cNvSpPr>
            <p:nvPr/>
          </p:nvSpPr>
          <p:spPr bwMode="auto">
            <a:xfrm>
              <a:off x="1488" y="2928"/>
              <a:ext cx="576" cy="192"/>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A06749B-5339-C41C-52A7-52ECFB27BE1D}"/>
              </a:ext>
            </a:extLst>
          </p:cNvPr>
          <p:cNvSpPr>
            <a:spLocks noGrp="1" noChangeArrowheads="1"/>
          </p:cNvSpPr>
          <p:nvPr>
            <p:ph type="title"/>
          </p:nvPr>
        </p:nvSpPr>
        <p:spPr/>
        <p:txBody>
          <a:bodyPr/>
          <a:lstStyle/>
          <a:p>
            <a:pPr eaLnBrk="1" hangingPunct="1"/>
            <a:r>
              <a:rPr lang="en-US" altLang="en-US"/>
              <a:t>Defining Member Functions After the Class Declaration *</a:t>
            </a:r>
            <a:r>
              <a:rPr lang="en-US" altLang="en-US" sz="2800" i="1"/>
              <a:t>preferred way</a:t>
            </a:r>
          </a:p>
        </p:txBody>
      </p:sp>
      <p:sp>
        <p:nvSpPr>
          <p:cNvPr id="57347" name="Rectangle 3">
            <a:extLst>
              <a:ext uri="{FF2B5EF4-FFF2-40B4-BE49-F238E27FC236}">
                <a16:creationId xmlns:a16="http://schemas.microsoft.com/office/drawing/2014/main" id="{CC2FD6D7-AED3-3090-4A21-5BE8F0F46083}"/>
              </a:ext>
            </a:extLst>
          </p:cNvPr>
          <p:cNvSpPr>
            <a:spLocks noGrp="1" noChangeArrowheads="1"/>
          </p:cNvSpPr>
          <p:nvPr>
            <p:ph idx="1"/>
          </p:nvPr>
        </p:nvSpPr>
        <p:spPr/>
        <p:txBody>
          <a:bodyPr/>
          <a:lstStyle/>
          <a:p>
            <a:pPr eaLnBrk="1" hangingPunct="1">
              <a:lnSpc>
                <a:spcPct val="95000"/>
              </a:lnSpc>
            </a:pPr>
            <a:r>
              <a:rPr lang="en-US" altLang="en-US" sz="2800"/>
              <a:t>Put a function prototype in the class declaration</a:t>
            </a:r>
          </a:p>
          <a:p>
            <a:pPr eaLnBrk="1" hangingPunct="1">
              <a:lnSpc>
                <a:spcPct val="95000"/>
              </a:lnSpc>
            </a:pPr>
            <a:r>
              <a:rPr lang="en-US" altLang="en-US" sz="2800"/>
              <a:t>In the function definition, precede the function name with the class name and </a:t>
            </a:r>
            <a:r>
              <a:rPr lang="en-US" altLang="en-US" sz="2800">
                <a:solidFill>
                  <a:schemeClr val="accent2"/>
                </a:solidFill>
              </a:rPr>
              <a:t>scope resolution operator</a:t>
            </a:r>
            <a:r>
              <a:rPr lang="en-US" altLang="en-US" sz="2800"/>
              <a:t> (</a:t>
            </a:r>
            <a:r>
              <a:rPr lang="en-US" altLang="en-US" sz="2800" b="1">
                <a:latin typeface="Courier New" panose="02070309020205020404" pitchFamily="49" charset="0"/>
              </a:rPr>
              <a:t>::</a:t>
            </a:r>
            <a:r>
              <a:rPr lang="en-US" altLang="en-US" sz="2800"/>
              <a:t>)</a:t>
            </a:r>
          </a:p>
          <a:p>
            <a:pPr lvl="1" eaLnBrk="1" hangingPunct="1">
              <a:lnSpc>
                <a:spcPct val="95000"/>
              </a:lnSpc>
              <a:spcBef>
                <a:spcPct val="40000"/>
              </a:spcBef>
              <a:buFontTx/>
              <a:buNone/>
            </a:pPr>
            <a:r>
              <a:rPr lang="en-US" altLang="en-US" sz="2400">
                <a:latin typeface="Courier New" panose="02070309020205020404" pitchFamily="49" charset="0"/>
              </a:rPr>
              <a:t>	 </a:t>
            </a:r>
            <a:r>
              <a:rPr lang="en-US" altLang="en-US" b="1">
                <a:solidFill>
                  <a:srgbClr val="3D8963"/>
                </a:solidFill>
                <a:latin typeface="Courier New" panose="02070309020205020404" pitchFamily="49" charset="0"/>
              </a:rPr>
              <a:t>int Square::getSide()</a:t>
            </a:r>
          </a:p>
          <a:p>
            <a:pPr lvl="2" eaLnBrk="1" hangingPunct="1">
              <a:lnSpc>
                <a:spcPct val="90000"/>
              </a:lnSpc>
              <a:spcBef>
                <a:spcPct val="0"/>
              </a:spcBef>
              <a:buFontTx/>
              <a:buNone/>
            </a:pPr>
            <a:r>
              <a:rPr lang="en-US" altLang="en-US" sz="2800" b="1">
                <a:solidFill>
                  <a:srgbClr val="3D8963"/>
                </a:solidFill>
                <a:latin typeface="Courier New" panose="02070309020205020404" pitchFamily="49" charset="0"/>
              </a:rPr>
              <a:t>{</a:t>
            </a:r>
          </a:p>
          <a:p>
            <a:pPr lvl="2" eaLnBrk="1" hangingPunct="1">
              <a:lnSpc>
                <a:spcPct val="90000"/>
              </a:lnSpc>
              <a:spcBef>
                <a:spcPct val="0"/>
              </a:spcBef>
              <a:buFontTx/>
              <a:buNone/>
            </a:pPr>
            <a:r>
              <a:rPr lang="en-US" altLang="en-US" sz="2800" b="1">
                <a:solidFill>
                  <a:srgbClr val="3D8963"/>
                </a:solidFill>
                <a:latin typeface="Courier New" panose="02070309020205020404" pitchFamily="49" charset="0"/>
              </a:rPr>
              <a:t>  return side;</a:t>
            </a:r>
          </a:p>
          <a:p>
            <a:pPr lvl="2" eaLnBrk="1" hangingPunct="1">
              <a:lnSpc>
                <a:spcPct val="90000"/>
              </a:lnSpc>
              <a:spcBef>
                <a:spcPct val="0"/>
              </a:spcBef>
              <a:buFontTx/>
              <a:buNone/>
            </a:pPr>
            <a:r>
              <a:rPr lang="en-US" altLang="en-US" sz="2800" b="1">
                <a:solidFill>
                  <a:srgbClr val="3D8963"/>
                </a:solidFill>
                <a:latin typeface="Courier New" panose="02070309020205020404" pitchFamily="49" charset="0"/>
              </a:rPr>
              <a:t>}</a:t>
            </a:r>
          </a:p>
        </p:txBody>
      </p:sp>
      <p:sp>
        <p:nvSpPr>
          <p:cNvPr id="57348" name="Slide Number Placeholder 3">
            <a:extLst>
              <a:ext uri="{FF2B5EF4-FFF2-40B4-BE49-F238E27FC236}">
                <a16:creationId xmlns:a16="http://schemas.microsoft.com/office/drawing/2014/main" id="{D12738BD-ACA5-D3F4-E577-20F362F6CA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3848D4FE-807D-4043-B7D3-E6A84EF69F9F}" type="slidenum">
              <a:rPr lang="en-US" altLang="en-US" sz="1200" smtClean="0"/>
              <a:pPr>
                <a:spcBef>
                  <a:spcPct val="0"/>
                </a:spcBef>
                <a:buFontTx/>
                <a:buNone/>
              </a:pPr>
              <a:t>22</a:t>
            </a:fld>
            <a:endParaRPr lang="en-US" altLang="en-US"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F3F8523D-158D-2DAC-F64F-50982FA6E34A}"/>
              </a:ext>
            </a:extLst>
          </p:cNvPr>
          <p:cNvSpPr>
            <a:spLocks noGrp="1" noChangeArrowheads="1"/>
          </p:cNvSpPr>
          <p:nvPr>
            <p:ph type="title"/>
          </p:nvPr>
        </p:nvSpPr>
        <p:spPr/>
        <p:txBody>
          <a:bodyPr/>
          <a:lstStyle/>
          <a:p>
            <a:pPr eaLnBrk="1" hangingPunct="1"/>
            <a:r>
              <a:rPr lang="en-US" altLang="en-US"/>
              <a:t>Conventions and a Suggestion</a:t>
            </a:r>
          </a:p>
        </p:txBody>
      </p:sp>
      <p:sp>
        <p:nvSpPr>
          <p:cNvPr id="59395" name="Content Placeholder 2">
            <a:extLst>
              <a:ext uri="{FF2B5EF4-FFF2-40B4-BE49-F238E27FC236}">
                <a16:creationId xmlns:a16="http://schemas.microsoft.com/office/drawing/2014/main" id="{5DBAAC92-DCB8-B198-C7C1-83D04ED81D8D}"/>
              </a:ext>
            </a:extLst>
          </p:cNvPr>
          <p:cNvSpPr>
            <a:spLocks noGrp="1" noChangeArrowheads="1"/>
          </p:cNvSpPr>
          <p:nvPr>
            <p:ph idx="1"/>
          </p:nvPr>
        </p:nvSpPr>
        <p:spPr/>
        <p:txBody>
          <a:bodyPr/>
          <a:lstStyle/>
          <a:p>
            <a:pPr eaLnBrk="1" hangingPunct="1">
              <a:buFontTx/>
              <a:buNone/>
            </a:pPr>
            <a:r>
              <a:rPr lang="en-US" altLang="en-US" sz="2600"/>
              <a:t>Conventions:</a:t>
            </a:r>
          </a:p>
          <a:p>
            <a:pPr eaLnBrk="1" hangingPunct="1"/>
            <a:r>
              <a:rPr lang="en-US" altLang="en-US" sz="2600"/>
              <a:t>Member variables are usually </a:t>
            </a:r>
            <a:r>
              <a:rPr lang="en-US" altLang="en-US" sz="2600" b="1">
                <a:latin typeface="Courier New" panose="02070309020205020404" pitchFamily="49" charset="0"/>
                <a:cs typeface="Courier New" panose="02070309020205020404" pitchFamily="49" charset="0"/>
              </a:rPr>
              <a:t>private</a:t>
            </a:r>
            <a:endParaRPr lang="en-US" altLang="en-US" sz="2600">
              <a:cs typeface="Courier New" panose="02070309020205020404" pitchFamily="49" charset="0"/>
            </a:endParaRPr>
          </a:p>
          <a:p>
            <a:pPr eaLnBrk="1" hangingPunct="1"/>
            <a:r>
              <a:rPr lang="en-US" altLang="en-US" sz="2600">
                <a:cs typeface="Courier New" panose="02070309020205020404" pitchFamily="49" charset="0"/>
              </a:rPr>
              <a:t>Accessor and mutator functions are usually </a:t>
            </a:r>
            <a:r>
              <a:rPr lang="en-US" altLang="en-US" sz="2600" b="1">
                <a:latin typeface="Courier New" panose="02070309020205020404" pitchFamily="49" charset="0"/>
                <a:cs typeface="Courier New" panose="02070309020205020404" pitchFamily="49" charset="0"/>
              </a:rPr>
              <a:t>public</a:t>
            </a:r>
            <a:endParaRPr lang="en-US" altLang="en-US" sz="2600">
              <a:cs typeface="Courier New" panose="02070309020205020404" pitchFamily="49" charset="0"/>
            </a:endParaRPr>
          </a:p>
          <a:p>
            <a:pPr eaLnBrk="1" hangingPunct="1"/>
            <a:r>
              <a:rPr lang="en-US" altLang="en-US" sz="2600">
                <a:cs typeface="Courier New" panose="02070309020205020404" pitchFamily="49" charset="0"/>
              </a:rPr>
              <a:t>Use ‘get’ in the name of accessor functions, ‘set’ in the name of mutator functions</a:t>
            </a:r>
          </a:p>
          <a:p>
            <a:pPr eaLnBrk="1" hangingPunct="1">
              <a:buFontTx/>
              <a:buNone/>
            </a:pPr>
            <a:endParaRPr lang="en-US" altLang="en-US" sz="2600">
              <a:cs typeface="Courier New" panose="02070309020205020404" pitchFamily="49" charset="0"/>
            </a:endParaRPr>
          </a:p>
          <a:p>
            <a:pPr eaLnBrk="1" hangingPunct="1">
              <a:buFontTx/>
              <a:buNone/>
            </a:pPr>
            <a:r>
              <a:rPr lang="en-US" altLang="en-US" sz="2600">
                <a:cs typeface="Courier New" panose="02070309020205020404" pitchFamily="49" charset="0"/>
              </a:rPr>
              <a:t>Suggestion:</a:t>
            </a:r>
            <a:r>
              <a:rPr lang="en-US" altLang="en-US" sz="2600"/>
              <a:t>  If possible, use member variables to calculate a value to be returned, as opposed to storing the calculated value.  This minimizes the likelihood of stale data.</a:t>
            </a:r>
            <a:endParaRPr lang="en-US" altLang="en-US" sz="2600">
              <a:cs typeface="Courier New" panose="02070309020205020404" pitchFamily="49" charset="0"/>
            </a:endParaRPr>
          </a:p>
        </p:txBody>
      </p:sp>
      <p:sp>
        <p:nvSpPr>
          <p:cNvPr id="59396" name="Slide Number Placeholder 3">
            <a:extLst>
              <a:ext uri="{FF2B5EF4-FFF2-40B4-BE49-F238E27FC236}">
                <a16:creationId xmlns:a16="http://schemas.microsoft.com/office/drawing/2014/main" id="{BC2A986D-0F00-F89A-F815-68DE112BB7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1257F2BC-A0B7-46D0-B72D-6141791B9539}" type="slidenum">
              <a:rPr lang="en-US" altLang="en-US" sz="1200" smtClean="0"/>
              <a:pPr>
                <a:spcBef>
                  <a:spcPct val="0"/>
                </a:spcBef>
                <a:buFontTx/>
                <a:buNone/>
              </a:pPr>
              <a:t>23</a:t>
            </a:fld>
            <a:endParaRPr lang="en-US" altLang="en-US"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64C4FB2-B75F-AF0E-3C14-206E219A15BF}"/>
              </a:ext>
            </a:extLst>
          </p:cNvPr>
          <p:cNvSpPr>
            <a:spLocks noGrp="1" noChangeArrowheads="1"/>
          </p:cNvSpPr>
          <p:nvPr>
            <p:ph type="title"/>
          </p:nvPr>
        </p:nvSpPr>
        <p:spPr/>
        <p:txBody>
          <a:bodyPr/>
          <a:lstStyle/>
          <a:p>
            <a:pPr eaLnBrk="1" hangingPunct="1"/>
            <a:r>
              <a:rPr lang="en-US" altLang="en-US"/>
              <a:t>Tradeoffs of Inline vs. Regular Member Functions</a:t>
            </a:r>
          </a:p>
        </p:txBody>
      </p:sp>
      <p:sp>
        <p:nvSpPr>
          <p:cNvPr id="60419" name="Rectangle 3">
            <a:extLst>
              <a:ext uri="{FF2B5EF4-FFF2-40B4-BE49-F238E27FC236}">
                <a16:creationId xmlns:a16="http://schemas.microsoft.com/office/drawing/2014/main" id="{634A4F9F-EDA3-17C1-4D29-DDE11DF4900F}"/>
              </a:ext>
            </a:extLst>
          </p:cNvPr>
          <p:cNvSpPr>
            <a:spLocks noGrp="1" noChangeArrowheads="1"/>
          </p:cNvSpPr>
          <p:nvPr>
            <p:ph idx="1"/>
          </p:nvPr>
        </p:nvSpPr>
        <p:spPr/>
        <p:txBody>
          <a:bodyPr/>
          <a:lstStyle/>
          <a:p>
            <a:pPr eaLnBrk="1" hangingPunct="1">
              <a:lnSpc>
                <a:spcPct val="85000"/>
              </a:lnSpc>
              <a:spcBef>
                <a:spcPct val="0"/>
              </a:spcBef>
            </a:pPr>
            <a:r>
              <a:rPr lang="en-US" altLang="en-US"/>
              <a:t>When a regular function is called, control passes to the called function</a:t>
            </a:r>
          </a:p>
          <a:p>
            <a:pPr lvl="1" eaLnBrk="1" hangingPunct="1"/>
            <a:r>
              <a:rPr lang="en-US" altLang="en-US"/>
              <a:t>the compiler stores return address of call, allocates memory for local variables, etc.</a:t>
            </a:r>
          </a:p>
          <a:p>
            <a:pPr eaLnBrk="1" hangingPunct="1">
              <a:lnSpc>
                <a:spcPct val="85000"/>
              </a:lnSpc>
              <a:spcBef>
                <a:spcPct val="35000"/>
              </a:spcBef>
            </a:pPr>
            <a:r>
              <a:rPr lang="en-US" altLang="en-US"/>
              <a:t>Code for an inline function is copied into the program in place of the call when the program is compiled</a:t>
            </a:r>
          </a:p>
          <a:p>
            <a:pPr lvl="1" eaLnBrk="1" hangingPunct="1"/>
            <a:r>
              <a:rPr lang="en-US" altLang="en-US"/>
              <a:t>larger executable program, but</a:t>
            </a:r>
          </a:p>
          <a:p>
            <a:pPr lvl="1" eaLnBrk="1" hangingPunct="1"/>
            <a:r>
              <a:rPr lang="en-US" altLang="en-US"/>
              <a:t>less function call overhead, hence faster execution</a:t>
            </a:r>
          </a:p>
        </p:txBody>
      </p:sp>
      <p:sp>
        <p:nvSpPr>
          <p:cNvPr id="60420" name="Slide Number Placeholder 3">
            <a:extLst>
              <a:ext uri="{FF2B5EF4-FFF2-40B4-BE49-F238E27FC236}">
                <a16:creationId xmlns:a16="http://schemas.microsoft.com/office/drawing/2014/main" id="{00E15844-E321-5429-17D1-3309298F04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EA9AB458-5C82-46EB-8461-397E592A07F5}" type="slidenum">
              <a:rPr lang="en-US" altLang="en-US" sz="1200" smtClean="0"/>
              <a:pPr>
                <a:spcBef>
                  <a:spcPct val="0"/>
                </a:spcBef>
                <a:buFontTx/>
                <a:buNone/>
              </a:pPr>
              <a:t>24</a:t>
            </a:fld>
            <a:endParaRPr lang="en-US" altLang="en-US"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41903663-05D6-FFFF-D1CF-851D5711B31B}"/>
              </a:ext>
            </a:extLst>
          </p:cNvPr>
          <p:cNvSpPr>
            <a:spLocks noGrp="1" noChangeArrowheads="1"/>
          </p:cNvSpPr>
          <p:nvPr>
            <p:ph type="title"/>
          </p:nvPr>
        </p:nvSpPr>
        <p:spPr/>
        <p:txBody>
          <a:bodyPr/>
          <a:lstStyle/>
          <a:p>
            <a:r>
              <a:rPr lang="en-US" altLang="en-US"/>
              <a:t>Design Considerations</a:t>
            </a:r>
          </a:p>
        </p:txBody>
      </p:sp>
      <p:sp>
        <p:nvSpPr>
          <p:cNvPr id="62468" name="Rectangle 3">
            <a:extLst>
              <a:ext uri="{FF2B5EF4-FFF2-40B4-BE49-F238E27FC236}">
                <a16:creationId xmlns:a16="http://schemas.microsoft.com/office/drawing/2014/main" id="{158BE0A3-09B7-5E21-EC2C-EB78ECCCECBC}"/>
              </a:ext>
            </a:extLst>
          </p:cNvPr>
          <p:cNvSpPr>
            <a:spLocks noGrp="1" noChangeArrowheads="1"/>
          </p:cNvSpPr>
          <p:nvPr>
            <p:ph idx="1"/>
          </p:nvPr>
        </p:nvSpPr>
        <p:spPr/>
        <p:txBody>
          <a:bodyPr/>
          <a:lstStyle/>
          <a:p>
            <a:r>
              <a:rPr lang="en-US" altLang="en-US"/>
              <a:t>Class should be designed to provide methods to store and retrieve data</a:t>
            </a:r>
          </a:p>
          <a:p>
            <a:pPr>
              <a:spcBef>
                <a:spcPct val="60000"/>
              </a:spcBef>
            </a:pPr>
            <a:r>
              <a:rPr lang="en-US" altLang="en-US"/>
              <a:t>In general, I/O should be done by functions that use class objects, rather than by class member functions </a:t>
            </a:r>
            <a:r>
              <a:rPr lang="en-US" altLang="en-US" sz="2800"/>
              <a:t>(Exceptions can occur, as with a class designed to display a menu)</a:t>
            </a:r>
          </a:p>
          <a:p>
            <a:endParaRPr lang="en-US" altLang="en-US"/>
          </a:p>
        </p:txBody>
      </p:sp>
      <p:sp>
        <p:nvSpPr>
          <p:cNvPr id="2" name="Slide Number Placeholder 1">
            <a:extLst>
              <a:ext uri="{FF2B5EF4-FFF2-40B4-BE49-F238E27FC236}">
                <a16:creationId xmlns:a16="http://schemas.microsoft.com/office/drawing/2014/main" id="{6E9F9080-4C50-9C5F-60B5-1D35DBF8DFCB}"/>
              </a:ext>
            </a:extLst>
          </p:cNvPr>
          <p:cNvSpPr>
            <a:spLocks noGrp="1"/>
          </p:cNvSpPr>
          <p:nvPr>
            <p:ph type="sldNum" sz="quarter" idx="12"/>
          </p:nvPr>
        </p:nvSpPr>
        <p:spPr/>
        <p:txBody>
          <a:bodyPr/>
          <a:lstStyle/>
          <a:p>
            <a:pPr>
              <a:defRPr/>
            </a:pPr>
            <a:fld id="{3BCD043E-18EE-4329-B170-C1986EF343FC}"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29E8D8B-4918-5FD8-A528-630226A2A762}"/>
              </a:ext>
            </a:extLst>
          </p:cNvPr>
          <p:cNvSpPr>
            <a:spLocks noGrp="1" noChangeArrowheads="1"/>
          </p:cNvSpPr>
          <p:nvPr>
            <p:ph type="title"/>
          </p:nvPr>
        </p:nvSpPr>
        <p:spPr/>
        <p:txBody>
          <a:bodyPr/>
          <a:lstStyle/>
          <a:p>
            <a:pPr eaLnBrk="1" hangingPunct="1"/>
            <a:r>
              <a:rPr lang="en-US" altLang="en-US"/>
              <a:t>7.6  Constructors</a:t>
            </a:r>
          </a:p>
        </p:txBody>
      </p:sp>
      <p:sp>
        <p:nvSpPr>
          <p:cNvPr id="64515" name="Rectangle 3">
            <a:extLst>
              <a:ext uri="{FF2B5EF4-FFF2-40B4-BE49-F238E27FC236}">
                <a16:creationId xmlns:a16="http://schemas.microsoft.com/office/drawing/2014/main" id="{267AA03B-0934-EC88-350F-F890DB77A243}"/>
              </a:ext>
            </a:extLst>
          </p:cNvPr>
          <p:cNvSpPr>
            <a:spLocks noGrp="1" noChangeArrowheads="1"/>
          </p:cNvSpPr>
          <p:nvPr>
            <p:ph idx="1"/>
          </p:nvPr>
        </p:nvSpPr>
        <p:spPr/>
        <p:txBody>
          <a:bodyPr/>
          <a:lstStyle/>
          <a:p>
            <a:pPr eaLnBrk="1" hangingPunct="1">
              <a:lnSpc>
                <a:spcPct val="85000"/>
              </a:lnSpc>
              <a:spcBef>
                <a:spcPct val="0"/>
              </a:spcBef>
            </a:pPr>
            <a:r>
              <a:rPr lang="en-US" altLang="en-US"/>
              <a:t>A </a:t>
            </a:r>
            <a:r>
              <a:rPr lang="en-US" altLang="en-US" b="1">
                <a:solidFill>
                  <a:schemeClr val="accent2"/>
                </a:solidFill>
              </a:rPr>
              <a:t>constructor</a:t>
            </a:r>
            <a:r>
              <a:rPr lang="en-US" altLang="en-US"/>
              <a:t> is a member function Is can be used to initialize data members </a:t>
            </a:r>
          </a:p>
          <a:p>
            <a:pPr eaLnBrk="1" hangingPunct="1">
              <a:spcBef>
                <a:spcPct val="40000"/>
              </a:spcBef>
            </a:pPr>
            <a:r>
              <a:rPr lang="en-US" altLang="en-US"/>
              <a:t>It must be a </a:t>
            </a:r>
            <a:r>
              <a:rPr lang="en-US" altLang="en-US" b="1">
                <a:latin typeface="Courier New" panose="02070309020205020404" pitchFamily="49" charset="0"/>
              </a:rPr>
              <a:t>public</a:t>
            </a:r>
            <a:r>
              <a:rPr lang="en-US" altLang="en-US"/>
              <a:t> member function</a:t>
            </a:r>
          </a:p>
          <a:p>
            <a:pPr eaLnBrk="1" hangingPunct="1">
              <a:spcBef>
                <a:spcPct val="40000"/>
              </a:spcBef>
            </a:pPr>
            <a:r>
              <a:rPr lang="en-US" altLang="en-US"/>
              <a:t>It must be named the same as the class </a:t>
            </a:r>
          </a:p>
          <a:p>
            <a:pPr eaLnBrk="1" hangingPunct="1">
              <a:spcBef>
                <a:spcPct val="40000"/>
              </a:spcBef>
            </a:pPr>
            <a:r>
              <a:rPr lang="en-US" altLang="en-US"/>
              <a:t>It must have no return type</a:t>
            </a:r>
          </a:p>
          <a:p>
            <a:pPr eaLnBrk="1" hangingPunct="1">
              <a:spcBef>
                <a:spcPct val="40000"/>
              </a:spcBef>
            </a:pPr>
            <a:r>
              <a:rPr lang="en-US" altLang="en-US"/>
              <a:t>is automatically called when an object of the class is created</a:t>
            </a:r>
          </a:p>
          <a:p>
            <a:pPr eaLnBrk="1" hangingPunct="1">
              <a:spcBef>
                <a:spcPct val="40000"/>
              </a:spcBef>
            </a:pPr>
            <a:endParaRPr lang="en-US" altLang="en-US"/>
          </a:p>
        </p:txBody>
      </p:sp>
      <p:sp>
        <p:nvSpPr>
          <p:cNvPr id="64516" name="Slide Number Placeholder 3">
            <a:extLst>
              <a:ext uri="{FF2B5EF4-FFF2-40B4-BE49-F238E27FC236}">
                <a16:creationId xmlns:a16="http://schemas.microsoft.com/office/drawing/2014/main" id="{0E128371-22FD-176B-D702-D20B2B1EDD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CD6CC6BB-3C4E-4510-ACE3-893F16BFF51A}" type="slidenum">
              <a:rPr lang="en-US" altLang="en-US" sz="1200" smtClean="0"/>
              <a:pPr>
                <a:spcBef>
                  <a:spcPct val="0"/>
                </a:spcBef>
                <a:buFontTx/>
                <a:buNone/>
              </a:pPr>
              <a:t>26</a:t>
            </a:fld>
            <a:endParaRPr lang="en-US" altLang="en-US" sz="1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BD54FEC7-3CEC-20F4-7437-3EA7491876E5}"/>
              </a:ext>
            </a:extLst>
          </p:cNvPr>
          <p:cNvSpPr>
            <a:spLocks noGrp="1" noChangeArrowheads="1"/>
          </p:cNvSpPr>
          <p:nvPr>
            <p:ph type="title"/>
          </p:nvPr>
        </p:nvSpPr>
        <p:spPr/>
        <p:txBody>
          <a:bodyPr/>
          <a:lstStyle/>
          <a:p>
            <a:pPr eaLnBrk="1" hangingPunct="1"/>
            <a:r>
              <a:rPr lang="en-US" altLang="en-US"/>
              <a:t>Constructor – 2 Examples</a:t>
            </a:r>
          </a:p>
        </p:txBody>
      </p:sp>
      <p:graphicFrame>
        <p:nvGraphicFramePr>
          <p:cNvPr id="5" name="Content Placeholder 4">
            <a:extLst>
              <a:ext uri="{FF2B5EF4-FFF2-40B4-BE49-F238E27FC236}">
                <a16:creationId xmlns:a16="http://schemas.microsoft.com/office/drawing/2014/main" id="{67ECC7D8-04E6-2059-0CA4-0F40BA29AB06}"/>
              </a:ext>
            </a:extLst>
          </p:cNvPr>
          <p:cNvGraphicFramePr>
            <a:graphicFrameLocks noGrp="1"/>
          </p:cNvGraphicFramePr>
          <p:nvPr>
            <p:ph idx="1"/>
            <p:extLst>
              <p:ext uri="{D42A27DB-BD31-4B8C-83A1-F6EECF244321}">
                <p14:modId xmlns:p14="http://schemas.microsoft.com/office/powerpoint/2010/main" val="3012643055"/>
              </p:ext>
            </p:extLst>
          </p:nvPr>
        </p:nvGraphicFramePr>
        <p:xfrm>
          <a:off x="628650" y="1825625"/>
          <a:ext cx="7886700" cy="3687978"/>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230563">
                <a:tc>
                  <a:txBody>
                    <a:bodyPr/>
                    <a:lstStyle/>
                    <a:p>
                      <a:pPr>
                        <a:buNone/>
                      </a:pPr>
                      <a:r>
                        <a:rPr lang="en-US" sz="2800">
                          <a:solidFill>
                            <a:schemeClr val="tx1"/>
                          </a:solidFill>
                        </a:rPr>
                        <a:t>Inline:</a:t>
                      </a:r>
                    </a:p>
                    <a:p>
                      <a:pPr lvl="2">
                        <a:buNone/>
                      </a:pPr>
                      <a:r>
                        <a:rPr lang="en-US" sz="2000" b="1">
                          <a:solidFill>
                            <a:schemeClr val="tx1"/>
                          </a:solidFill>
                          <a:latin typeface="Courier New" pitchFamily="49" charset="0"/>
                          <a:cs typeface="Courier New" pitchFamily="49" charset="0"/>
                        </a:rPr>
                        <a:t>class Square</a:t>
                      </a:r>
                    </a:p>
                    <a:p>
                      <a:pPr lvl="2">
                        <a:buNone/>
                      </a:pPr>
                      <a:r>
                        <a:rPr lang="en-US" sz="2000" b="1">
                          <a:solidFill>
                            <a:schemeClr val="tx1"/>
                          </a:solidFill>
                          <a:latin typeface="Courier New" pitchFamily="49" charset="0"/>
                          <a:cs typeface="Courier New" pitchFamily="49" charset="0"/>
                        </a:rPr>
                        <a:t>{</a:t>
                      </a:r>
                    </a:p>
                    <a:p>
                      <a:pPr lvl="2">
                        <a:buNone/>
                      </a:pPr>
                      <a:r>
                        <a:rPr lang="en-US" sz="2000" b="1">
                          <a:solidFill>
                            <a:schemeClr val="tx1"/>
                          </a:solidFill>
                          <a:latin typeface="Courier New" pitchFamily="49" charset="0"/>
                          <a:cs typeface="Courier New" pitchFamily="49" charset="0"/>
                        </a:rPr>
                        <a:t>  . . .</a:t>
                      </a:r>
                    </a:p>
                    <a:p>
                      <a:pPr lvl="2">
                        <a:buNone/>
                      </a:pPr>
                      <a:r>
                        <a:rPr lang="en-US" sz="2000" b="1">
                          <a:solidFill>
                            <a:schemeClr val="tx1"/>
                          </a:solidFill>
                          <a:latin typeface="Courier New" pitchFamily="49" charset="0"/>
                          <a:cs typeface="Courier New" pitchFamily="49" charset="0"/>
                        </a:rPr>
                        <a:t>  public:</a:t>
                      </a:r>
                    </a:p>
                    <a:p>
                      <a:pPr lvl="2">
                        <a:buNone/>
                      </a:pPr>
                      <a:r>
                        <a:rPr lang="en-US" sz="2000" b="1">
                          <a:solidFill>
                            <a:schemeClr val="tx1"/>
                          </a:solidFill>
                          <a:latin typeface="Courier New" pitchFamily="49" charset="0"/>
                          <a:cs typeface="Courier New" pitchFamily="49" charset="0"/>
                        </a:rPr>
                        <a:t>    Square(</a:t>
                      </a:r>
                      <a:r>
                        <a:rPr lang="en-US" sz="2000" b="1" err="1">
                          <a:solidFill>
                            <a:schemeClr val="tx1"/>
                          </a:solidFill>
                          <a:latin typeface="Courier New" pitchFamily="49" charset="0"/>
                          <a:cs typeface="Courier New" pitchFamily="49" charset="0"/>
                        </a:rPr>
                        <a:t>int</a:t>
                      </a:r>
                      <a:r>
                        <a:rPr lang="en-US" sz="2000" b="1">
                          <a:solidFill>
                            <a:schemeClr val="tx1"/>
                          </a:solidFill>
                          <a:latin typeface="Courier New" pitchFamily="49" charset="0"/>
                          <a:cs typeface="Courier New" pitchFamily="49" charset="0"/>
                        </a:rPr>
                        <a:t> s)</a:t>
                      </a:r>
                    </a:p>
                    <a:p>
                      <a:pPr lvl="2">
                        <a:buNone/>
                      </a:pPr>
                      <a:r>
                        <a:rPr lang="en-US" sz="2000" b="1">
                          <a:solidFill>
                            <a:schemeClr val="tx1"/>
                          </a:solidFill>
                          <a:latin typeface="Courier New" pitchFamily="49" charset="0"/>
                          <a:cs typeface="Courier New" pitchFamily="49" charset="0"/>
                        </a:rPr>
                        <a:t>    { side = s; }</a:t>
                      </a:r>
                    </a:p>
                    <a:p>
                      <a:pPr lvl="2">
                        <a:buNone/>
                      </a:pPr>
                      <a:r>
                        <a:rPr lang="en-US" sz="2000" b="1">
                          <a:solidFill>
                            <a:schemeClr val="tx1"/>
                          </a:solidFill>
                          <a:latin typeface="Courier New" pitchFamily="49" charset="0"/>
                          <a:cs typeface="Courier New" pitchFamily="49" charset="0"/>
                        </a:rPr>
                        <a:t>  . . .</a:t>
                      </a:r>
                    </a:p>
                    <a:p>
                      <a:pPr lvl="2">
                        <a:buNone/>
                      </a:pPr>
                      <a:r>
                        <a:rPr lang="en-US" sz="2000" b="1">
                          <a:solidFill>
                            <a:schemeClr val="tx1"/>
                          </a:solidFill>
                          <a:latin typeface="Courier New" pitchFamily="49" charset="0"/>
                          <a:cs typeface="Courier New" pitchFamily="49" charset="0"/>
                        </a:rPr>
                        <a:t>};</a:t>
                      </a:r>
                    </a:p>
                    <a:p>
                      <a:endParaRPr lang="en-US" sz="1800"/>
                    </a:p>
                  </a:txBody>
                  <a:tcPr marT="45669" marB="456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solidFill>
                            <a:schemeClr val="tx1"/>
                          </a:solidFill>
                          <a:cs typeface="Courier New" pitchFamily="49" charset="0"/>
                        </a:rPr>
                        <a:t>Declaration outside the class:</a:t>
                      </a:r>
                    </a:p>
                    <a:p>
                      <a:r>
                        <a:rPr lang="en-US" sz="2000">
                          <a:latin typeface="Courier New" pitchFamily="49" charset="0"/>
                          <a:cs typeface="Courier New" pitchFamily="49" charset="0"/>
                        </a:rPr>
                        <a:t> </a:t>
                      </a:r>
                      <a:r>
                        <a:rPr lang="en-US" sz="2000">
                          <a:solidFill>
                            <a:schemeClr val="tx1"/>
                          </a:solidFill>
                          <a:latin typeface="Courier New" pitchFamily="49" charset="0"/>
                          <a:cs typeface="Courier New" pitchFamily="49" charset="0"/>
                        </a:rPr>
                        <a:t>Square(</a:t>
                      </a:r>
                      <a:r>
                        <a:rPr lang="en-US" sz="2000" err="1">
                          <a:solidFill>
                            <a:schemeClr val="tx1"/>
                          </a:solidFill>
                          <a:latin typeface="Courier New" pitchFamily="49" charset="0"/>
                          <a:cs typeface="Courier New" pitchFamily="49" charset="0"/>
                        </a:rPr>
                        <a:t>int</a:t>
                      </a:r>
                      <a:r>
                        <a:rPr lang="en-US" sz="2000">
                          <a:solidFill>
                            <a:schemeClr val="tx1"/>
                          </a:solidFill>
                          <a:latin typeface="Courier New" pitchFamily="49" charset="0"/>
                          <a:cs typeface="Courier New" pitchFamily="49" charset="0"/>
                        </a:rPr>
                        <a:t>);</a:t>
                      </a:r>
                      <a:r>
                        <a:rPr lang="en-US" sz="2000" baseline="0">
                          <a:solidFill>
                            <a:schemeClr val="tx1"/>
                          </a:solidFill>
                          <a:latin typeface="Courier New" pitchFamily="49" charset="0"/>
                          <a:cs typeface="Courier New" pitchFamily="49" charset="0"/>
                        </a:rPr>
                        <a:t>  //prototype</a:t>
                      </a:r>
                    </a:p>
                    <a:p>
                      <a:r>
                        <a:rPr lang="en-US" sz="2000" baseline="0">
                          <a:solidFill>
                            <a:schemeClr val="tx1"/>
                          </a:solidFill>
                          <a:latin typeface="Courier New" pitchFamily="49" charset="0"/>
                          <a:cs typeface="Courier New" pitchFamily="49" charset="0"/>
                        </a:rPr>
                        <a:t>               //in class</a:t>
                      </a:r>
                    </a:p>
                    <a:p>
                      <a:endParaRPr lang="en-US" sz="2000" baseline="0">
                        <a:solidFill>
                          <a:schemeClr val="tx1"/>
                        </a:solidFill>
                        <a:latin typeface="Courier New" pitchFamily="49" charset="0"/>
                        <a:cs typeface="Courier New" pitchFamily="49" charset="0"/>
                      </a:endParaRPr>
                    </a:p>
                    <a:p>
                      <a:r>
                        <a:rPr lang="en-US" sz="2000" baseline="0">
                          <a:solidFill>
                            <a:schemeClr val="tx1"/>
                          </a:solidFill>
                          <a:latin typeface="Courier New" pitchFamily="49" charset="0"/>
                          <a:cs typeface="Courier New" pitchFamily="49" charset="0"/>
                        </a:rPr>
                        <a:t> </a:t>
                      </a:r>
                      <a:r>
                        <a:rPr lang="en-US" sz="2000" baseline="0" err="1">
                          <a:solidFill>
                            <a:schemeClr val="tx1"/>
                          </a:solidFill>
                          <a:latin typeface="Courier New" pitchFamily="49" charset="0"/>
                          <a:cs typeface="Courier New" pitchFamily="49" charset="0"/>
                        </a:rPr>
                        <a:t>Square::Square</a:t>
                      </a:r>
                      <a:r>
                        <a:rPr lang="en-US" sz="2000" baseline="0">
                          <a:solidFill>
                            <a:schemeClr val="tx1"/>
                          </a:solidFill>
                          <a:latin typeface="Courier New" pitchFamily="49" charset="0"/>
                          <a:cs typeface="Courier New" pitchFamily="49" charset="0"/>
                        </a:rPr>
                        <a:t>(</a:t>
                      </a:r>
                      <a:r>
                        <a:rPr lang="en-US" sz="2000" baseline="0" err="1">
                          <a:solidFill>
                            <a:schemeClr val="tx1"/>
                          </a:solidFill>
                          <a:latin typeface="Courier New" pitchFamily="49" charset="0"/>
                          <a:cs typeface="Courier New" pitchFamily="49" charset="0"/>
                        </a:rPr>
                        <a:t>int</a:t>
                      </a:r>
                      <a:r>
                        <a:rPr lang="en-US" sz="2000" baseline="0">
                          <a:solidFill>
                            <a:schemeClr val="tx1"/>
                          </a:solidFill>
                          <a:latin typeface="Courier New" pitchFamily="49" charset="0"/>
                          <a:cs typeface="Courier New" pitchFamily="49" charset="0"/>
                        </a:rPr>
                        <a:t> s)</a:t>
                      </a:r>
                    </a:p>
                    <a:p>
                      <a:r>
                        <a:rPr lang="en-US" sz="2000" baseline="0">
                          <a:solidFill>
                            <a:schemeClr val="tx1"/>
                          </a:solidFill>
                          <a:latin typeface="Courier New" pitchFamily="49" charset="0"/>
                          <a:cs typeface="Courier New" pitchFamily="49" charset="0"/>
                        </a:rPr>
                        <a:t> {</a:t>
                      </a:r>
                    </a:p>
                    <a:p>
                      <a:r>
                        <a:rPr lang="en-US" sz="2000" baseline="0">
                          <a:solidFill>
                            <a:schemeClr val="tx1"/>
                          </a:solidFill>
                          <a:latin typeface="Courier New" pitchFamily="49" charset="0"/>
                          <a:cs typeface="Courier New" pitchFamily="49" charset="0"/>
                        </a:rPr>
                        <a:t>    side = s;</a:t>
                      </a:r>
                    </a:p>
                    <a:p>
                      <a:r>
                        <a:rPr lang="en-US" sz="2000" baseline="0">
                          <a:solidFill>
                            <a:schemeClr val="tx1"/>
                          </a:solidFill>
                          <a:latin typeface="Courier New" pitchFamily="49" charset="0"/>
                          <a:cs typeface="Courier New" pitchFamily="49" charset="0"/>
                        </a:rPr>
                        <a:t> }</a:t>
                      </a:r>
                      <a:endParaRPr lang="en-US" sz="2000">
                        <a:latin typeface="Courier New" pitchFamily="49" charset="0"/>
                        <a:cs typeface="Courier New" pitchFamily="49" charset="0"/>
                      </a:endParaRPr>
                    </a:p>
                  </a:txBody>
                  <a:tcPr marT="45669" marB="45669"/>
                </a:tc>
                <a:extLst>
                  <a:ext uri="{0D108BD9-81ED-4DB2-BD59-A6C34878D82A}">
                    <a16:rowId xmlns:a16="http://schemas.microsoft.com/office/drawing/2014/main" val="10000"/>
                  </a:ext>
                </a:extLst>
              </a:tr>
            </a:tbl>
          </a:graphicData>
        </a:graphic>
      </p:graphicFrame>
      <p:sp>
        <p:nvSpPr>
          <p:cNvPr id="66571" name="Slide Number Placeholder 3">
            <a:extLst>
              <a:ext uri="{FF2B5EF4-FFF2-40B4-BE49-F238E27FC236}">
                <a16:creationId xmlns:a16="http://schemas.microsoft.com/office/drawing/2014/main" id="{54F1E7EA-E94F-9389-9F57-74AB1B92C3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8A1CCDEC-6037-42FA-AD42-61982689C5AC}" type="slidenum">
              <a:rPr lang="en-US" altLang="en-US" sz="1200" smtClean="0"/>
              <a:pPr>
                <a:spcBef>
                  <a:spcPct val="0"/>
                </a:spcBef>
                <a:buFontTx/>
                <a:buNone/>
              </a:pPr>
              <a:t>27</a:t>
            </a:fld>
            <a:endParaRPr lang="en-US" altLang="en-US"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83707A60-4F63-04EA-39BB-A9784AE362F2}"/>
              </a:ext>
            </a:extLst>
          </p:cNvPr>
          <p:cNvSpPr>
            <a:spLocks noGrp="1" noChangeArrowheads="1"/>
          </p:cNvSpPr>
          <p:nvPr>
            <p:ph type="title"/>
          </p:nvPr>
        </p:nvSpPr>
        <p:spPr/>
        <p:txBody>
          <a:bodyPr/>
          <a:lstStyle/>
          <a:p>
            <a:r>
              <a:rPr lang="en-US" altLang="en-US" sz="4000"/>
              <a:t>Another Default Constructor Example</a:t>
            </a:r>
          </a:p>
        </p:txBody>
      </p:sp>
      <p:sp>
        <p:nvSpPr>
          <p:cNvPr id="67588" name="Rectangle 3">
            <a:extLst>
              <a:ext uri="{FF2B5EF4-FFF2-40B4-BE49-F238E27FC236}">
                <a16:creationId xmlns:a16="http://schemas.microsoft.com/office/drawing/2014/main" id="{E6145195-B922-5EC7-7EB3-CED2647378E9}"/>
              </a:ext>
            </a:extLst>
          </p:cNvPr>
          <p:cNvSpPr>
            <a:spLocks noGrp="1" noChangeArrowheads="1"/>
          </p:cNvSpPr>
          <p:nvPr>
            <p:ph idx="1"/>
          </p:nvPr>
        </p:nvSpPr>
        <p:spPr/>
        <p:txBody>
          <a:bodyPr/>
          <a:lstStyle/>
          <a:p>
            <a:pPr lvl="1">
              <a:lnSpc>
                <a:spcPct val="80000"/>
              </a:lnSpc>
              <a:spcBef>
                <a:spcPct val="0"/>
              </a:spcBef>
              <a:buFontTx/>
              <a:buNone/>
            </a:pPr>
            <a:r>
              <a:rPr lang="en-US" altLang="en-US" b="1">
                <a:solidFill>
                  <a:srgbClr val="3D8963"/>
                </a:solidFill>
                <a:latin typeface="Courier New" panose="02070309020205020404" pitchFamily="49" charset="0"/>
              </a:rPr>
              <a:t>class Square</a:t>
            </a:r>
          </a:p>
          <a:p>
            <a:pPr lvl="1">
              <a:lnSpc>
                <a:spcPct val="80000"/>
              </a:lnSpc>
              <a:spcBef>
                <a:spcPct val="0"/>
              </a:spcBef>
              <a:buFontTx/>
              <a:buNone/>
            </a:pPr>
            <a:r>
              <a:rPr lang="en-US" altLang="en-US" b="1">
                <a:solidFill>
                  <a:srgbClr val="3D8963"/>
                </a:solidFill>
                <a:latin typeface="Courier New" panose="02070309020205020404" pitchFamily="49" charset="0"/>
              </a:rPr>
              <a:t>{</a:t>
            </a:r>
          </a:p>
          <a:p>
            <a:pPr lvl="1">
              <a:lnSpc>
                <a:spcPct val="80000"/>
              </a:lnSpc>
              <a:spcBef>
                <a:spcPct val="0"/>
              </a:spcBef>
              <a:buFontTx/>
              <a:buNone/>
            </a:pPr>
            <a:r>
              <a:rPr lang="en-US" altLang="en-US" b="1">
                <a:solidFill>
                  <a:srgbClr val="3D8963"/>
                </a:solidFill>
                <a:latin typeface="Courier New" panose="02070309020205020404" pitchFamily="49" charset="0"/>
              </a:rPr>
              <a:t>  private:</a:t>
            </a:r>
          </a:p>
          <a:p>
            <a:pPr lvl="1">
              <a:lnSpc>
                <a:spcPct val="80000"/>
              </a:lnSpc>
              <a:spcBef>
                <a:spcPct val="0"/>
              </a:spcBef>
              <a:buFontTx/>
              <a:buNone/>
            </a:pPr>
            <a:r>
              <a:rPr lang="en-US" altLang="en-US" b="1">
                <a:solidFill>
                  <a:srgbClr val="3D8963"/>
                </a:solidFill>
                <a:latin typeface="Courier New" panose="02070309020205020404" pitchFamily="49" charset="0"/>
              </a:rPr>
              <a:t>    int side;</a:t>
            </a:r>
          </a:p>
          <a:p>
            <a:pPr lvl="1">
              <a:lnSpc>
                <a:spcPct val="80000"/>
              </a:lnSpc>
              <a:spcBef>
                <a:spcPct val="0"/>
              </a:spcBef>
              <a:buFontTx/>
              <a:buNone/>
            </a:pPr>
            <a:r>
              <a:rPr lang="en-US" altLang="en-US" b="1">
                <a:solidFill>
                  <a:srgbClr val="3D8963"/>
                </a:solidFill>
                <a:latin typeface="Courier New" panose="02070309020205020404" pitchFamily="49" charset="0"/>
              </a:rPr>
              <a:t>		  </a:t>
            </a:r>
          </a:p>
          <a:p>
            <a:pPr lvl="1">
              <a:lnSpc>
                <a:spcPct val="80000"/>
              </a:lnSpc>
              <a:spcBef>
                <a:spcPct val="0"/>
              </a:spcBef>
              <a:buFontTx/>
              <a:buNone/>
            </a:pPr>
            <a:r>
              <a:rPr lang="en-US" altLang="en-US" b="1">
                <a:solidFill>
                  <a:srgbClr val="3D8963"/>
                </a:solidFill>
                <a:latin typeface="Courier New" panose="02070309020205020404" pitchFamily="49" charset="0"/>
              </a:rPr>
              <a:t>  public:</a:t>
            </a:r>
          </a:p>
          <a:p>
            <a:pPr lvl="1">
              <a:lnSpc>
                <a:spcPct val="80000"/>
              </a:lnSpc>
              <a:spcBef>
                <a:spcPct val="0"/>
              </a:spcBef>
              <a:buFontTx/>
              <a:buNone/>
            </a:pPr>
            <a:r>
              <a:rPr lang="en-US" altLang="en-US" b="1">
                <a:solidFill>
                  <a:srgbClr val="3D8963"/>
                </a:solidFill>
                <a:latin typeface="Courier New" panose="02070309020205020404" pitchFamily="49" charset="0"/>
              </a:rPr>
              <a:t>    Square(int s = 1) // default </a:t>
            </a:r>
          </a:p>
          <a:p>
            <a:pPr lvl="1">
              <a:lnSpc>
                <a:spcPct val="80000"/>
              </a:lnSpc>
              <a:spcBef>
                <a:spcPct val="0"/>
              </a:spcBef>
              <a:buFontTx/>
              <a:buNone/>
            </a:pPr>
            <a:r>
              <a:rPr lang="en-US" altLang="en-US" b="1">
                <a:solidFill>
                  <a:srgbClr val="3D8963"/>
                </a:solidFill>
                <a:latin typeface="Courier New" panose="02070309020205020404" pitchFamily="49" charset="0"/>
              </a:rPr>
              <a:t>    { side = s; }     // constructor</a:t>
            </a:r>
          </a:p>
          <a:p>
            <a:pPr lvl="1">
              <a:lnSpc>
                <a:spcPct val="80000"/>
              </a:lnSpc>
              <a:spcBef>
                <a:spcPct val="0"/>
              </a:spcBef>
              <a:buFontTx/>
              <a:buNone/>
            </a:pPr>
            <a:endParaRPr lang="en-US" altLang="en-US" b="1">
              <a:solidFill>
                <a:srgbClr val="3D8963"/>
              </a:solidFill>
              <a:latin typeface="Courier New" panose="02070309020205020404" pitchFamily="49" charset="0"/>
            </a:endParaRPr>
          </a:p>
          <a:p>
            <a:pPr lvl="1">
              <a:lnSpc>
                <a:spcPct val="80000"/>
              </a:lnSpc>
              <a:spcBef>
                <a:spcPct val="0"/>
              </a:spcBef>
              <a:buFontTx/>
              <a:buNone/>
            </a:pPr>
            <a:r>
              <a:rPr lang="en-US" altLang="en-US" b="1">
                <a:solidFill>
                  <a:srgbClr val="3D8963"/>
                </a:solidFill>
                <a:latin typeface="Courier New" panose="02070309020205020404" pitchFamily="49" charset="0"/>
              </a:rPr>
              <a:t>    // Other member </a:t>
            </a:r>
          </a:p>
          <a:p>
            <a:pPr lvl="1">
              <a:lnSpc>
                <a:spcPct val="80000"/>
              </a:lnSpc>
              <a:spcBef>
                <a:spcPct val="0"/>
              </a:spcBef>
              <a:buFontTx/>
              <a:buNone/>
            </a:pPr>
            <a:r>
              <a:rPr lang="en-US" altLang="en-US" b="1">
                <a:solidFill>
                  <a:srgbClr val="3D8963"/>
                </a:solidFill>
                <a:latin typeface="Courier New" panose="02070309020205020404" pitchFamily="49" charset="0"/>
              </a:rPr>
              <a:t>    // functions go here </a:t>
            </a:r>
          </a:p>
          <a:p>
            <a:pPr lvl="1">
              <a:lnSpc>
                <a:spcPct val="80000"/>
              </a:lnSpc>
              <a:spcBef>
                <a:spcPct val="0"/>
              </a:spcBef>
              <a:buFontTx/>
              <a:buNone/>
            </a:pPr>
            <a:r>
              <a:rPr lang="en-US" altLang="en-US" b="1">
                <a:solidFill>
                  <a:srgbClr val="3D8963"/>
                </a:solidFill>
                <a:latin typeface="Courier New" panose="02070309020205020404" pitchFamily="49" charset="0"/>
              </a:rPr>
              <a:t>};</a:t>
            </a:r>
          </a:p>
          <a:p>
            <a:pPr lvl="1">
              <a:lnSpc>
                <a:spcPct val="80000"/>
              </a:lnSpc>
              <a:spcBef>
                <a:spcPct val="50000"/>
              </a:spcBef>
              <a:buFontTx/>
              <a:buNone/>
            </a:pPr>
            <a:r>
              <a:rPr lang="en-US" altLang="en-US" sz="1800">
                <a:latin typeface="Courier New" panose="02070309020205020404" pitchFamily="49" charset="0"/>
              </a:rPr>
              <a:t>	</a:t>
            </a:r>
            <a:endParaRPr lang="en-US" altLang="en-US" sz="1600"/>
          </a:p>
        </p:txBody>
      </p:sp>
      <p:grpSp>
        <p:nvGrpSpPr>
          <p:cNvPr id="67589" name="Group 8">
            <a:extLst>
              <a:ext uri="{FF2B5EF4-FFF2-40B4-BE49-F238E27FC236}">
                <a16:creationId xmlns:a16="http://schemas.microsoft.com/office/drawing/2014/main" id="{5E3FD3B0-2DFA-0FE8-3452-BE1328D89250}"/>
              </a:ext>
            </a:extLst>
          </p:cNvPr>
          <p:cNvGrpSpPr>
            <a:grpSpLocks/>
          </p:cNvGrpSpPr>
          <p:nvPr/>
        </p:nvGrpSpPr>
        <p:grpSpPr bwMode="auto">
          <a:xfrm>
            <a:off x="4343400" y="1905000"/>
            <a:ext cx="4343400" cy="2057400"/>
            <a:chOff x="2736" y="1200"/>
            <a:chExt cx="2736" cy="1296"/>
          </a:xfrm>
        </p:grpSpPr>
        <p:sp>
          <p:nvSpPr>
            <p:cNvPr id="67590" name="Oval 5">
              <a:extLst>
                <a:ext uri="{FF2B5EF4-FFF2-40B4-BE49-F238E27FC236}">
                  <a16:creationId xmlns:a16="http://schemas.microsoft.com/office/drawing/2014/main" id="{AC39BF66-E50D-AE0E-F0BF-8D59A78BF763}"/>
                </a:ext>
              </a:extLst>
            </p:cNvPr>
            <p:cNvSpPr>
              <a:spLocks noChangeArrowheads="1"/>
            </p:cNvSpPr>
            <p:nvPr/>
          </p:nvSpPr>
          <p:spPr bwMode="auto">
            <a:xfrm>
              <a:off x="3984" y="1200"/>
              <a:ext cx="1488" cy="1008"/>
            </a:xfrm>
            <a:prstGeom prst="ellipse">
              <a:avLst/>
            </a:prstGeom>
            <a:noFill/>
            <a:ln w="9525">
              <a:solidFill>
                <a:schemeClr val="accent2"/>
              </a:solidFill>
              <a:round/>
              <a:headEnd/>
              <a:tailEnd/>
            </a:ln>
            <a:effectLst/>
            <a:extLst>
              <a:ext uri="{909E8E84-426E-40DD-AFC4-6F175D3DCCD1}">
                <a14:hiddenFill xmlns:a14="http://schemas.microsoft.com/office/drawing/2010/main">
                  <a:solidFill>
                    <a:srgbClr val="FDFCE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7591" name="Text Box 6">
              <a:extLst>
                <a:ext uri="{FF2B5EF4-FFF2-40B4-BE49-F238E27FC236}">
                  <a16:creationId xmlns:a16="http://schemas.microsoft.com/office/drawing/2014/main" id="{9DC5806C-243D-E33E-F341-920013E0E253}"/>
                </a:ext>
              </a:extLst>
            </p:cNvPr>
            <p:cNvSpPr txBox="1">
              <a:spLocks noChangeArrowheads="1"/>
            </p:cNvSpPr>
            <p:nvPr/>
          </p:nvSpPr>
          <p:spPr bwMode="auto">
            <a:xfrm>
              <a:off x="4038" y="1411"/>
              <a:ext cx="1386" cy="634"/>
            </a:xfrm>
            <a:prstGeom prst="rect">
              <a:avLst/>
            </a:prstGeom>
            <a:noFill/>
            <a:ln>
              <a:noFill/>
            </a:ln>
            <a:effectLst/>
            <a:extLst>
              <a:ext uri="{909E8E84-426E-40DD-AFC4-6F175D3DCCD1}">
                <a14:hiddenFill xmlns:a14="http://schemas.microsoft.com/office/drawing/2010/main">
                  <a:solidFill>
                    <a:srgbClr val="FDFC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chemeClr val="accent2"/>
                  </a:solidFill>
                  <a:latin typeface="Times New Roman" panose="02020603050405020304" pitchFamily="18" charset="0"/>
                </a:rPr>
                <a:t>Has parameter </a:t>
              </a:r>
            </a:p>
            <a:p>
              <a:pPr algn="ctr">
                <a:spcBef>
                  <a:spcPct val="0"/>
                </a:spcBef>
                <a:buFontTx/>
                <a:buNone/>
              </a:pPr>
              <a:r>
                <a:rPr lang="en-US" altLang="en-US" sz="2400" b="1">
                  <a:solidFill>
                    <a:schemeClr val="accent2"/>
                  </a:solidFill>
                  <a:latin typeface="Times New Roman" panose="02020603050405020304" pitchFamily="18" charset="0"/>
                </a:rPr>
                <a:t>but it has a default value</a:t>
              </a:r>
            </a:p>
          </p:txBody>
        </p:sp>
        <p:sp>
          <p:nvSpPr>
            <p:cNvPr id="67592" name="Line 7">
              <a:extLst>
                <a:ext uri="{FF2B5EF4-FFF2-40B4-BE49-F238E27FC236}">
                  <a16:creationId xmlns:a16="http://schemas.microsoft.com/office/drawing/2014/main" id="{CE41F872-1A71-D08A-C5AF-342817112BAE}"/>
                </a:ext>
              </a:extLst>
            </p:cNvPr>
            <p:cNvSpPr>
              <a:spLocks noChangeShapeType="1"/>
            </p:cNvSpPr>
            <p:nvPr/>
          </p:nvSpPr>
          <p:spPr bwMode="auto">
            <a:xfrm flipH="1">
              <a:off x="2736" y="1824"/>
              <a:ext cx="1248" cy="672"/>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Slide Number Placeholder 1">
            <a:extLst>
              <a:ext uri="{FF2B5EF4-FFF2-40B4-BE49-F238E27FC236}">
                <a16:creationId xmlns:a16="http://schemas.microsoft.com/office/drawing/2014/main" id="{AA795CC5-A02D-0CFA-1093-6A8EBD47EE58}"/>
              </a:ext>
            </a:extLst>
          </p:cNvPr>
          <p:cNvSpPr>
            <a:spLocks noGrp="1"/>
          </p:cNvSpPr>
          <p:nvPr>
            <p:ph type="sldNum" sz="quarter" idx="12"/>
          </p:nvPr>
        </p:nvSpPr>
        <p:spPr/>
        <p:txBody>
          <a:bodyPr/>
          <a:lstStyle/>
          <a:p>
            <a:pPr>
              <a:defRPr/>
            </a:pPr>
            <a:fld id="{3BCD043E-18EE-4329-B170-C1986EF343FC}"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A428FC04-6A49-0D16-0A76-C34C88EF8024}"/>
              </a:ext>
            </a:extLst>
          </p:cNvPr>
          <p:cNvSpPr>
            <a:spLocks noGrp="1" noChangeArrowheads="1"/>
          </p:cNvSpPr>
          <p:nvPr>
            <p:ph type="title"/>
          </p:nvPr>
        </p:nvSpPr>
        <p:spPr/>
        <p:txBody>
          <a:bodyPr/>
          <a:lstStyle/>
          <a:p>
            <a:pPr eaLnBrk="1" hangingPunct="1"/>
            <a:r>
              <a:rPr lang="en-US" altLang="en-US"/>
              <a:t>Overloading Constructors</a:t>
            </a:r>
          </a:p>
        </p:txBody>
      </p:sp>
      <p:sp>
        <p:nvSpPr>
          <p:cNvPr id="69635" name="Rectangle 3">
            <a:extLst>
              <a:ext uri="{FF2B5EF4-FFF2-40B4-BE49-F238E27FC236}">
                <a16:creationId xmlns:a16="http://schemas.microsoft.com/office/drawing/2014/main" id="{54AEDDF5-51E5-443D-ED28-28EA9DABC8EA}"/>
              </a:ext>
            </a:extLst>
          </p:cNvPr>
          <p:cNvSpPr>
            <a:spLocks noGrp="1" noChangeArrowheads="1"/>
          </p:cNvSpPr>
          <p:nvPr>
            <p:ph idx="1"/>
          </p:nvPr>
        </p:nvSpPr>
        <p:spPr/>
        <p:txBody>
          <a:bodyPr/>
          <a:lstStyle/>
          <a:p>
            <a:pPr eaLnBrk="1" hangingPunct="1">
              <a:lnSpc>
                <a:spcPct val="90000"/>
              </a:lnSpc>
              <a:spcBef>
                <a:spcPct val="40000"/>
              </a:spcBef>
            </a:pPr>
            <a:r>
              <a:rPr lang="en-US" altLang="en-US"/>
              <a:t>A class can have more than 1 constructor</a:t>
            </a:r>
          </a:p>
          <a:p>
            <a:pPr eaLnBrk="1" hangingPunct="1">
              <a:lnSpc>
                <a:spcPct val="90000"/>
              </a:lnSpc>
              <a:spcBef>
                <a:spcPct val="40000"/>
              </a:spcBef>
            </a:pPr>
            <a:r>
              <a:rPr lang="en-US" altLang="en-US"/>
              <a:t>Overloaded constructors in a class must have different parameter lists </a:t>
            </a:r>
          </a:p>
          <a:p>
            <a:pPr lvl="1" eaLnBrk="1" hangingPunct="1">
              <a:lnSpc>
                <a:spcPct val="90000"/>
              </a:lnSpc>
              <a:spcBef>
                <a:spcPct val="40000"/>
              </a:spcBef>
              <a:buFontTx/>
              <a:buNone/>
            </a:pPr>
            <a:r>
              <a:rPr lang="en-US" altLang="en-US" sz="3200">
                <a:latin typeface="Courier New" panose="02070309020205020404" pitchFamily="49" charset="0"/>
              </a:rPr>
              <a:t> </a:t>
            </a:r>
            <a:r>
              <a:rPr lang="en-US" altLang="en-US" b="1">
                <a:solidFill>
                  <a:srgbClr val="3D8963"/>
                </a:solidFill>
                <a:latin typeface="Courier New" panose="02070309020205020404" pitchFamily="49" charset="0"/>
              </a:rPr>
              <a:t>Square();</a:t>
            </a:r>
          </a:p>
          <a:p>
            <a:pPr lvl="1" eaLnBrk="1" hangingPunct="1">
              <a:lnSpc>
                <a:spcPct val="90000"/>
              </a:lnSpc>
              <a:spcBef>
                <a:spcPct val="40000"/>
              </a:spcBef>
              <a:buFontTx/>
              <a:buNone/>
            </a:pPr>
            <a:r>
              <a:rPr lang="en-US" altLang="en-US" b="1">
                <a:solidFill>
                  <a:srgbClr val="3D8963"/>
                </a:solidFill>
                <a:latin typeface="Courier New" panose="02070309020205020404" pitchFamily="49" charset="0"/>
              </a:rPr>
              <a:t> Square(int);</a:t>
            </a:r>
          </a:p>
        </p:txBody>
      </p:sp>
      <p:sp>
        <p:nvSpPr>
          <p:cNvPr id="69636" name="Slide Number Placeholder 3">
            <a:extLst>
              <a:ext uri="{FF2B5EF4-FFF2-40B4-BE49-F238E27FC236}">
                <a16:creationId xmlns:a16="http://schemas.microsoft.com/office/drawing/2014/main" id="{CC28A06E-C66D-1255-4160-A68AF283BF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A0C9461A-B309-46BD-94B3-EE9F584474DB}" type="slidenum">
              <a:rPr lang="en-US" altLang="en-US" sz="1200" smtClean="0"/>
              <a:pPr>
                <a:spcBef>
                  <a:spcPct val="0"/>
                </a:spcBef>
                <a:buFontTx/>
                <a:buNone/>
              </a:pPr>
              <a:t>29</a:t>
            </a:fld>
            <a:endParaRPr lang="en-US" alt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F1EF084-2E6C-11F4-E0C1-5152D06FFD4D}"/>
              </a:ext>
            </a:extLst>
          </p:cNvPr>
          <p:cNvSpPr>
            <a:spLocks noGrp="1" noChangeArrowheads="1"/>
          </p:cNvSpPr>
          <p:nvPr>
            <p:ph type="title"/>
          </p:nvPr>
        </p:nvSpPr>
        <p:spPr/>
        <p:txBody>
          <a:bodyPr/>
          <a:lstStyle/>
          <a:p>
            <a:pPr eaLnBrk="1" hangingPunct="1"/>
            <a:r>
              <a:rPr lang="en-US" altLang="en-US"/>
              <a:t>7.1  Abstract Data Types</a:t>
            </a:r>
          </a:p>
        </p:txBody>
      </p:sp>
      <p:sp>
        <p:nvSpPr>
          <p:cNvPr id="20483" name="Rectangle 3">
            <a:extLst>
              <a:ext uri="{FF2B5EF4-FFF2-40B4-BE49-F238E27FC236}">
                <a16:creationId xmlns:a16="http://schemas.microsoft.com/office/drawing/2014/main" id="{FB08DB7F-2871-A3D0-9CE8-3D32D4AB72D4}"/>
              </a:ext>
            </a:extLst>
          </p:cNvPr>
          <p:cNvSpPr>
            <a:spLocks noGrp="1" noChangeArrowheads="1"/>
          </p:cNvSpPr>
          <p:nvPr>
            <p:ph idx="1"/>
          </p:nvPr>
        </p:nvSpPr>
        <p:spPr/>
        <p:txBody>
          <a:bodyPr>
            <a:normAutofit/>
          </a:bodyPr>
          <a:lstStyle/>
          <a:p>
            <a:pPr eaLnBrk="1" hangingPunct="1"/>
            <a:r>
              <a:rPr lang="en-US" altLang="en-US" sz="2400"/>
              <a:t>Are programmer-created </a:t>
            </a:r>
            <a:r>
              <a:rPr lang="en-US" altLang="en-US" sz="2400">
                <a:solidFill>
                  <a:srgbClr val="0070C0"/>
                </a:solidFill>
              </a:rPr>
              <a:t>data types </a:t>
            </a:r>
            <a:r>
              <a:rPr lang="en-US" altLang="en-US" sz="2400"/>
              <a:t>that specify</a:t>
            </a:r>
          </a:p>
          <a:p>
            <a:pPr lvl="1" eaLnBrk="1" hangingPunct="1"/>
            <a:r>
              <a:rPr lang="en-US" altLang="en-US" sz="2400"/>
              <a:t>the legal values that can be stored</a:t>
            </a:r>
          </a:p>
          <a:p>
            <a:pPr lvl="1" eaLnBrk="1" hangingPunct="1"/>
            <a:r>
              <a:rPr lang="en-US" altLang="en-US" sz="2400"/>
              <a:t>the operations that can be done on the values</a:t>
            </a:r>
          </a:p>
          <a:p>
            <a:pPr eaLnBrk="1" hangingPunct="1"/>
            <a:r>
              <a:rPr lang="en-US" altLang="en-US" sz="2400"/>
              <a:t>The user of an </a:t>
            </a:r>
            <a:r>
              <a:rPr lang="en-US" altLang="en-US" sz="2400">
                <a:solidFill>
                  <a:srgbClr val="0070C0"/>
                </a:solidFill>
              </a:rPr>
              <a:t>abstract data type </a:t>
            </a:r>
            <a:r>
              <a:rPr lang="en-US" altLang="en-US" sz="2400"/>
              <a:t>(ADT) does not need to know any implementation details (</a:t>
            </a:r>
            <a:r>
              <a:rPr lang="en-US" altLang="en-US" sz="2400" i="1"/>
              <a:t>e.g.</a:t>
            </a:r>
            <a:r>
              <a:rPr lang="en-US" altLang="en-US" sz="2400"/>
              <a:t>, how the data is stored or how the operations on it are carried out)</a:t>
            </a:r>
          </a:p>
        </p:txBody>
      </p:sp>
      <p:sp>
        <p:nvSpPr>
          <p:cNvPr id="20484" name="Slide Number Placeholder 3">
            <a:extLst>
              <a:ext uri="{FF2B5EF4-FFF2-40B4-BE49-F238E27FC236}">
                <a16:creationId xmlns:a16="http://schemas.microsoft.com/office/drawing/2014/main" id="{76DE75BF-C931-57DA-86C3-FA62651881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42763E92-D9AA-4873-AEBF-DAA0EA216EEE}" type="slidenum">
              <a:rPr lang="en-US" altLang="en-US" sz="1200" smtClean="0"/>
              <a:pPr>
                <a:spcBef>
                  <a:spcPct val="0"/>
                </a:spcBef>
                <a:buFontTx/>
                <a:buNone/>
              </a:pPr>
              <a:t>3</a:t>
            </a:fld>
            <a:endParaRPr lang="en-US" altLang="en-US" sz="1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12CC2860-4566-2F12-FF0A-062529C50F1C}"/>
              </a:ext>
            </a:extLst>
          </p:cNvPr>
          <p:cNvSpPr>
            <a:spLocks noGrp="1" noChangeArrowheads="1"/>
          </p:cNvSpPr>
          <p:nvPr>
            <p:ph type="title"/>
          </p:nvPr>
        </p:nvSpPr>
        <p:spPr/>
        <p:txBody>
          <a:bodyPr/>
          <a:lstStyle/>
          <a:p>
            <a:pPr eaLnBrk="1" hangingPunct="1"/>
            <a:r>
              <a:rPr lang="en-US" altLang="en-US"/>
              <a:t>The Default Constructor</a:t>
            </a:r>
          </a:p>
        </p:txBody>
      </p:sp>
      <p:sp>
        <p:nvSpPr>
          <p:cNvPr id="71683" name="Rectangle 3">
            <a:extLst>
              <a:ext uri="{FF2B5EF4-FFF2-40B4-BE49-F238E27FC236}">
                <a16:creationId xmlns:a16="http://schemas.microsoft.com/office/drawing/2014/main" id="{8B098877-00EC-8B94-BD40-8C44FFC0B8FD}"/>
              </a:ext>
            </a:extLst>
          </p:cNvPr>
          <p:cNvSpPr>
            <a:spLocks noGrp="1" noChangeArrowheads="1"/>
          </p:cNvSpPr>
          <p:nvPr>
            <p:ph idx="1"/>
          </p:nvPr>
        </p:nvSpPr>
        <p:spPr/>
        <p:txBody>
          <a:bodyPr/>
          <a:lstStyle/>
          <a:p>
            <a:pPr eaLnBrk="1" hangingPunct="1">
              <a:lnSpc>
                <a:spcPct val="90000"/>
              </a:lnSpc>
              <a:spcBef>
                <a:spcPct val="40000"/>
              </a:spcBef>
            </a:pPr>
            <a:r>
              <a:rPr lang="en-US" altLang="en-US" sz="3000"/>
              <a:t>Constructors can have any number of parameters, including none</a:t>
            </a:r>
          </a:p>
          <a:p>
            <a:pPr eaLnBrk="1" hangingPunct="1">
              <a:lnSpc>
                <a:spcPct val="90000"/>
              </a:lnSpc>
              <a:spcBef>
                <a:spcPct val="40000"/>
              </a:spcBef>
            </a:pPr>
            <a:r>
              <a:rPr lang="en-US" altLang="en-US" sz="3000"/>
              <a:t>A</a:t>
            </a:r>
            <a:r>
              <a:rPr lang="en-US" altLang="en-US" sz="3000">
                <a:solidFill>
                  <a:schemeClr val="accent2"/>
                </a:solidFill>
              </a:rPr>
              <a:t> </a:t>
            </a:r>
            <a:r>
              <a:rPr lang="en-US" altLang="en-US" sz="3000" b="1">
                <a:solidFill>
                  <a:schemeClr val="accent2"/>
                </a:solidFill>
              </a:rPr>
              <a:t>default constructor</a:t>
            </a:r>
            <a:r>
              <a:rPr lang="en-US" altLang="en-US" sz="3000" b="1"/>
              <a:t> </a:t>
            </a:r>
            <a:r>
              <a:rPr lang="en-US" altLang="en-US" sz="3000"/>
              <a:t>is one that takes no arguments either due to</a:t>
            </a:r>
          </a:p>
          <a:p>
            <a:pPr lvl="1" eaLnBrk="1" hangingPunct="1">
              <a:lnSpc>
                <a:spcPct val="90000"/>
              </a:lnSpc>
              <a:spcBef>
                <a:spcPct val="40000"/>
              </a:spcBef>
            </a:pPr>
            <a:r>
              <a:rPr lang="en-US" altLang="en-US"/>
              <a:t>No parameters or</a:t>
            </a:r>
          </a:p>
          <a:p>
            <a:pPr lvl="1" eaLnBrk="1" hangingPunct="1">
              <a:lnSpc>
                <a:spcPct val="90000"/>
              </a:lnSpc>
              <a:spcBef>
                <a:spcPct val="40000"/>
              </a:spcBef>
            </a:pPr>
            <a:r>
              <a:rPr lang="en-US" altLang="en-US"/>
              <a:t>All parameters have default values</a:t>
            </a:r>
          </a:p>
          <a:p>
            <a:pPr eaLnBrk="1" hangingPunct="1">
              <a:lnSpc>
                <a:spcPct val="90000"/>
              </a:lnSpc>
              <a:spcBef>
                <a:spcPct val="40000"/>
              </a:spcBef>
            </a:pPr>
            <a:r>
              <a:rPr lang="en-US" altLang="en-US" sz="3000"/>
              <a:t>If a class has any programmer-defined constructors, it should have a programmer - defined default constructor</a:t>
            </a:r>
          </a:p>
          <a:p>
            <a:pPr eaLnBrk="1" hangingPunct="1">
              <a:lnSpc>
                <a:spcPct val="90000"/>
              </a:lnSpc>
              <a:spcBef>
                <a:spcPct val="40000"/>
              </a:spcBef>
            </a:pPr>
            <a:endParaRPr lang="en-US" altLang="en-US"/>
          </a:p>
        </p:txBody>
      </p:sp>
      <p:sp>
        <p:nvSpPr>
          <p:cNvPr id="71684" name="Slide Number Placeholder 3">
            <a:extLst>
              <a:ext uri="{FF2B5EF4-FFF2-40B4-BE49-F238E27FC236}">
                <a16:creationId xmlns:a16="http://schemas.microsoft.com/office/drawing/2014/main" id="{F2B57F43-F966-F657-E53F-CCA48089AC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E5BE2FB9-1278-469E-A56F-FF4176BD29E3}" type="slidenum">
              <a:rPr lang="en-US" altLang="en-US" sz="1200" smtClean="0"/>
              <a:pPr>
                <a:spcBef>
                  <a:spcPct val="0"/>
                </a:spcBef>
                <a:buFontTx/>
                <a:buNone/>
              </a:pPr>
              <a:t>30</a:t>
            </a:fld>
            <a:endParaRPr lang="en-US" altLang="en-US" sz="1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C3F0950-F7FF-8E61-A89A-E4F147098122}"/>
              </a:ext>
            </a:extLst>
          </p:cNvPr>
          <p:cNvSpPr>
            <a:spLocks noGrp="1" noChangeArrowheads="1"/>
          </p:cNvSpPr>
          <p:nvPr>
            <p:ph type="title"/>
          </p:nvPr>
        </p:nvSpPr>
        <p:spPr/>
        <p:txBody>
          <a:bodyPr/>
          <a:lstStyle/>
          <a:p>
            <a:pPr eaLnBrk="1" hangingPunct="1"/>
            <a:r>
              <a:rPr lang="en-US" altLang="en-US"/>
              <a:t>Default Constructor Example</a:t>
            </a:r>
          </a:p>
        </p:txBody>
      </p:sp>
      <p:sp>
        <p:nvSpPr>
          <p:cNvPr id="73731" name="Rectangle 3">
            <a:extLst>
              <a:ext uri="{FF2B5EF4-FFF2-40B4-BE49-F238E27FC236}">
                <a16:creationId xmlns:a16="http://schemas.microsoft.com/office/drawing/2014/main" id="{7699F0C2-7EFD-5932-8C3B-E1024A09516C}"/>
              </a:ext>
            </a:extLst>
          </p:cNvPr>
          <p:cNvSpPr>
            <a:spLocks noGrp="1" noChangeArrowheads="1"/>
          </p:cNvSpPr>
          <p:nvPr>
            <p:ph idx="1"/>
          </p:nvPr>
        </p:nvSpPr>
        <p:spPr/>
        <p:txBody>
          <a:bodyPr/>
          <a:lstStyle/>
          <a:p>
            <a:pPr lvl="1" eaLnBrk="1" hangingPunct="1">
              <a:lnSpc>
                <a:spcPct val="80000"/>
              </a:lnSpc>
              <a:spcBef>
                <a:spcPct val="0"/>
              </a:spcBef>
              <a:buFontTx/>
              <a:buNone/>
            </a:pPr>
            <a:r>
              <a:rPr lang="en-US" altLang="en-US" b="1">
                <a:solidFill>
                  <a:srgbClr val="3D8963"/>
                </a:solidFill>
                <a:latin typeface="Courier New" panose="02070309020205020404" pitchFamily="49" charset="0"/>
              </a:rPr>
              <a:t>class Square</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private:</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int side;</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public:</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Square()       // default </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 side = 1; }  // constructor</a:t>
            </a:r>
          </a:p>
          <a:p>
            <a:pPr lvl="1" eaLnBrk="1" hangingPunct="1">
              <a:lnSpc>
                <a:spcPct val="80000"/>
              </a:lnSpc>
              <a:spcBef>
                <a:spcPct val="0"/>
              </a:spcBef>
              <a:buFontTx/>
              <a:buNone/>
            </a:pPr>
            <a:endParaRPr lang="en-US" altLang="en-US" b="1">
              <a:solidFill>
                <a:srgbClr val="3D8963"/>
              </a:solidFill>
              <a:latin typeface="Courier New" panose="02070309020205020404" pitchFamily="49" charset="0"/>
            </a:endParaRP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 Other member </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 functions go here </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a:t>
            </a:r>
          </a:p>
          <a:p>
            <a:pPr lvl="1" eaLnBrk="1" hangingPunct="1">
              <a:lnSpc>
                <a:spcPct val="80000"/>
              </a:lnSpc>
              <a:spcBef>
                <a:spcPct val="50000"/>
              </a:spcBef>
              <a:buFontTx/>
              <a:buNone/>
            </a:pPr>
            <a:r>
              <a:rPr lang="en-US" altLang="en-US" sz="1800">
                <a:latin typeface="Courier New" panose="02070309020205020404" pitchFamily="49" charset="0"/>
              </a:rPr>
              <a:t>	</a:t>
            </a:r>
            <a:endParaRPr lang="en-US" altLang="en-US" sz="1600"/>
          </a:p>
        </p:txBody>
      </p:sp>
      <p:sp>
        <p:nvSpPr>
          <p:cNvPr id="73732" name="Slide Number Placeholder 3">
            <a:extLst>
              <a:ext uri="{FF2B5EF4-FFF2-40B4-BE49-F238E27FC236}">
                <a16:creationId xmlns:a16="http://schemas.microsoft.com/office/drawing/2014/main" id="{4C58B0B7-D557-1543-DFBA-B2E0FB7018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614311-8ACD-4F94-92D5-019CBD64D85F}" type="slidenum">
              <a:rPr lang="en-US" altLang="en-US" sz="1200" smtClean="0"/>
              <a:pPr>
                <a:spcBef>
                  <a:spcPct val="0"/>
                </a:spcBef>
                <a:buFontTx/>
                <a:buNone/>
              </a:pPr>
              <a:t>31</a:t>
            </a:fld>
            <a:endParaRPr lang="en-US" altLang="en-US" sz="1200"/>
          </a:p>
        </p:txBody>
      </p:sp>
      <p:sp>
        <p:nvSpPr>
          <p:cNvPr id="73733" name="Oval 4">
            <a:extLst>
              <a:ext uri="{FF2B5EF4-FFF2-40B4-BE49-F238E27FC236}">
                <a16:creationId xmlns:a16="http://schemas.microsoft.com/office/drawing/2014/main" id="{81BDE67B-AE91-219D-7A5F-6E3A7EC0B067}"/>
              </a:ext>
            </a:extLst>
          </p:cNvPr>
          <p:cNvSpPr>
            <a:spLocks noChangeArrowheads="1"/>
          </p:cNvSpPr>
          <p:nvPr/>
        </p:nvSpPr>
        <p:spPr bwMode="auto">
          <a:xfrm>
            <a:off x="6096000" y="2133600"/>
            <a:ext cx="1828800" cy="114300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73734" name="Text Box 5">
            <a:extLst>
              <a:ext uri="{FF2B5EF4-FFF2-40B4-BE49-F238E27FC236}">
                <a16:creationId xmlns:a16="http://schemas.microsoft.com/office/drawing/2014/main" id="{5782E5C0-296B-8874-9D07-1123A7A580BF}"/>
              </a:ext>
            </a:extLst>
          </p:cNvPr>
          <p:cNvSpPr txBox="1">
            <a:spLocks noChangeArrowheads="1"/>
          </p:cNvSpPr>
          <p:nvPr/>
        </p:nvSpPr>
        <p:spPr bwMode="auto">
          <a:xfrm>
            <a:off x="6172200" y="2286000"/>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baseline="0">
                <a:solidFill>
                  <a:schemeClr val="accent2"/>
                </a:solidFill>
                <a:latin typeface="Courier New" panose="02070309020205020404" pitchFamily="49" charset="0"/>
              </a:rPr>
              <a:t>Has no </a:t>
            </a:r>
          </a:p>
          <a:p>
            <a:pPr algn="ctr" eaLnBrk="1" hangingPunct="1">
              <a:spcBef>
                <a:spcPct val="0"/>
              </a:spcBef>
              <a:buFontTx/>
              <a:buNone/>
            </a:pPr>
            <a:r>
              <a:rPr lang="en-US" altLang="en-US" sz="2000" b="1" baseline="0">
                <a:solidFill>
                  <a:schemeClr val="accent2"/>
                </a:solidFill>
                <a:latin typeface="Courier New" panose="02070309020205020404" pitchFamily="49" charset="0"/>
              </a:rPr>
              <a:t>parameters</a:t>
            </a:r>
          </a:p>
        </p:txBody>
      </p:sp>
      <p:sp>
        <p:nvSpPr>
          <p:cNvPr id="73735" name="Line 7">
            <a:extLst>
              <a:ext uri="{FF2B5EF4-FFF2-40B4-BE49-F238E27FC236}">
                <a16:creationId xmlns:a16="http://schemas.microsoft.com/office/drawing/2014/main" id="{FB013FCC-40C5-248A-E211-57FC47082EDE}"/>
              </a:ext>
            </a:extLst>
          </p:cNvPr>
          <p:cNvSpPr>
            <a:spLocks noChangeShapeType="1"/>
          </p:cNvSpPr>
          <p:nvPr/>
        </p:nvSpPr>
        <p:spPr bwMode="auto">
          <a:xfrm flipH="1">
            <a:off x="4038600" y="2819400"/>
            <a:ext cx="2057400" cy="9906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97D871A-7A61-9696-75DC-BD83CB94E645}"/>
              </a:ext>
            </a:extLst>
          </p:cNvPr>
          <p:cNvSpPr>
            <a:spLocks noGrp="1" noChangeArrowheads="1"/>
          </p:cNvSpPr>
          <p:nvPr>
            <p:ph type="title"/>
          </p:nvPr>
        </p:nvSpPr>
        <p:spPr/>
        <p:txBody>
          <a:bodyPr/>
          <a:lstStyle/>
          <a:p>
            <a:pPr eaLnBrk="1" hangingPunct="1"/>
            <a:r>
              <a:rPr lang="en-US" altLang="en-US"/>
              <a:t>Another Default Constructor Example</a:t>
            </a:r>
          </a:p>
        </p:txBody>
      </p:sp>
      <p:sp>
        <p:nvSpPr>
          <p:cNvPr id="75779" name="Rectangle 3">
            <a:extLst>
              <a:ext uri="{FF2B5EF4-FFF2-40B4-BE49-F238E27FC236}">
                <a16:creationId xmlns:a16="http://schemas.microsoft.com/office/drawing/2014/main" id="{9BAE3077-57E2-8BAC-1D22-933505FEC268}"/>
              </a:ext>
            </a:extLst>
          </p:cNvPr>
          <p:cNvSpPr>
            <a:spLocks noGrp="1" noChangeArrowheads="1"/>
          </p:cNvSpPr>
          <p:nvPr>
            <p:ph idx="1"/>
          </p:nvPr>
        </p:nvSpPr>
        <p:spPr/>
        <p:txBody>
          <a:bodyPr/>
          <a:lstStyle/>
          <a:p>
            <a:pPr lvl="1" eaLnBrk="1" hangingPunct="1">
              <a:lnSpc>
                <a:spcPct val="80000"/>
              </a:lnSpc>
              <a:spcBef>
                <a:spcPct val="0"/>
              </a:spcBef>
              <a:buFontTx/>
              <a:buNone/>
            </a:pPr>
            <a:r>
              <a:rPr lang="en-US" altLang="en-US" b="1">
                <a:solidFill>
                  <a:srgbClr val="3D8963"/>
                </a:solidFill>
                <a:latin typeface="Courier New" panose="02070309020205020404" pitchFamily="49" charset="0"/>
              </a:rPr>
              <a:t>class Square</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private:</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int side;</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public:</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Square(int s = 1) // default </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 side = s; }     // constructor</a:t>
            </a:r>
          </a:p>
          <a:p>
            <a:pPr lvl="1" eaLnBrk="1" hangingPunct="1">
              <a:lnSpc>
                <a:spcPct val="80000"/>
              </a:lnSpc>
              <a:spcBef>
                <a:spcPct val="0"/>
              </a:spcBef>
              <a:buFontTx/>
              <a:buNone/>
            </a:pPr>
            <a:endParaRPr lang="en-US" altLang="en-US" b="1">
              <a:solidFill>
                <a:srgbClr val="3D8963"/>
              </a:solidFill>
              <a:latin typeface="Courier New" panose="02070309020205020404" pitchFamily="49" charset="0"/>
            </a:endParaRP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 Other member </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    // functions go here </a:t>
            </a:r>
          </a:p>
          <a:p>
            <a:pPr lvl="1" eaLnBrk="1" hangingPunct="1">
              <a:lnSpc>
                <a:spcPct val="80000"/>
              </a:lnSpc>
              <a:spcBef>
                <a:spcPct val="0"/>
              </a:spcBef>
              <a:buFontTx/>
              <a:buNone/>
            </a:pPr>
            <a:r>
              <a:rPr lang="en-US" altLang="en-US" b="1">
                <a:solidFill>
                  <a:srgbClr val="3D8963"/>
                </a:solidFill>
                <a:latin typeface="Courier New" panose="02070309020205020404" pitchFamily="49" charset="0"/>
              </a:rPr>
              <a:t>};</a:t>
            </a:r>
          </a:p>
          <a:p>
            <a:pPr lvl="1" eaLnBrk="1" hangingPunct="1">
              <a:lnSpc>
                <a:spcPct val="80000"/>
              </a:lnSpc>
              <a:spcBef>
                <a:spcPct val="50000"/>
              </a:spcBef>
              <a:buFontTx/>
              <a:buNone/>
            </a:pPr>
            <a:r>
              <a:rPr lang="en-US" altLang="en-US" sz="1800">
                <a:latin typeface="Courier New" panose="02070309020205020404" pitchFamily="49" charset="0"/>
              </a:rPr>
              <a:t>	</a:t>
            </a:r>
            <a:endParaRPr lang="en-US" altLang="en-US" sz="1600"/>
          </a:p>
        </p:txBody>
      </p:sp>
      <p:sp>
        <p:nvSpPr>
          <p:cNvPr id="75780" name="Slide Number Placeholder 3">
            <a:extLst>
              <a:ext uri="{FF2B5EF4-FFF2-40B4-BE49-F238E27FC236}">
                <a16:creationId xmlns:a16="http://schemas.microsoft.com/office/drawing/2014/main" id="{71542E24-CCCB-4C82-BE7F-966FAFCA09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C51FE63A-4DEC-4B42-A317-CEFF45FF1BB7}" type="slidenum">
              <a:rPr lang="en-US" altLang="en-US" sz="1200" smtClean="0"/>
              <a:pPr>
                <a:spcBef>
                  <a:spcPct val="0"/>
                </a:spcBef>
                <a:buFontTx/>
                <a:buNone/>
              </a:pPr>
              <a:t>32</a:t>
            </a:fld>
            <a:endParaRPr lang="en-US" altLang="en-US" sz="1200"/>
          </a:p>
        </p:txBody>
      </p:sp>
      <p:grpSp>
        <p:nvGrpSpPr>
          <p:cNvPr id="75781" name="Group 8">
            <a:extLst>
              <a:ext uri="{FF2B5EF4-FFF2-40B4-BE49-F238E27FC236}">
                <a16:creationId xmlns:a16="http://schemas.microsoft.com/office/drawing/2014/main" id="{1C78C1B5-0BD2-6A4D-37B1-074E454D9C3F}"/>
              </a:ext>
            </a:extLst>
          </p:cNvPr>
          <p:cNvGrpSpPr>
            <a:grpSpLocks/>
          </p:cNvGrpSpPr>
          <p:nvPr/>
        </p:nvGrpSpPr>
        <p:grpSpPr bwMode="auto">
          <a:xfrm>
            <a:off x="4343400" y="1905000"/>
            <a:ext cx="4343400" cy="2057400"/>
            <a:chOff x="2736" y="1200"/>
            <a:chExt cx="2736" cy="1296"/>
          </a:xfrm>
        </p:grpSpPr>
        <p:sp>
          <p:nvSpPr>
            <p:cNvPr id="75782" name="Oval 5">
              <a:extLst>
                <a:ext uri="{FF2B5EF4-FFF2-40B4-BE49-F238E27FC236}">
                  <a16:creationId xmlns:a16="http://schemas.microsoft.com/office/drawing/2014/main" id="{2D133A39-B04F-4495-EF2E-FECC8A378554}"/>
                </a:ext>
              </a:extLst>
            </p:cNvPr>
            <p:cNvSpPr>
              <a:spLocks noChangeArrowheads="1"/>
            </p:cNvSpPr>
            <p:nvPr/>
          </p:nvSpPr>
          <p:spPr bwMode="auto">
            <a:xfrm>
              <a:off x="3984" y="1200"/>
              <a:ext cx="1488" cy="100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75783" name="Text Box 6">
              <a:extLst>
                <a:ext uri="{FF2B5EF4-FFF2-40B4-BE49-F238E27FC236}">
                  <a16:creationId xmlns:a16="http://schemas.microsoft.com/office/drawing/2014/main" id="{67F68495-2D13-1B99-0A1A-88FFA6285C2A}"/>
                </a:ext>
              </a:extLst>
            </p:cNvPr>
            <p:cNvSpPr txBox="1">
              <a:spLocks noChangeArrowheads="1"/>
            </p:cNvSpPr>
            <p:nvPr/>
          </p:nvSpPr>
          <p:spPr bwMode="auto">
            <a:xfrm>
              <a:off x="4038" y="1411"/>
              <a:ext cx="138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baseline="0">
                  <a:solidFill>
                    <a:schemeClr val="accent2"/>
                  </a:solidFill>
                  <a:latin typeface="Courier New" panose="02070309020205020404" pitchFamily="49" charset="0"/>
                </a:rPr>
                <a:t>Has parameter </a:t>
              </a:r>
            </a:p>
            <a:p>
              <a:pPr algn="ctr" eaLnBrk="1" hangingPunct="1">
                <a:spcBef>
                  <a:spcPct val="0"/>
                </a:spcBef>
                <a:buFontTx/>
                <a:buNone/>
              </a:pPr>
              <a:r>
                <a:rPr lang="en-US" altLang="en-US" sz="2000" b="1" baseline="0">
                  <a:solidFill>
                    <a:schemeClr val="accent2"/>
                  </a:solidFill>
                  <a:latin typeface="Courier New" panose="02070309020205020404" pitchFamily="49" charset="0"/>
                </a:rPr>
                <a:t>but it has a default value</a:t>
              </a:r>
            </a:p>
          </p:txBody>
        </p:sp>
        <p:sp>
          <p:nvSpPr>
            <p:cNvPr id="75784" name="Line 7">
              <a:extLst>
                <a:ext uri="{FF2B5EF4-FFF2-40B4-BE49-F238E27FC236}">
                  <a16:creationId xmlns:a16="http://schemas.microsoft.com/office/drawing/2014/main" id="{5DED2B8C-51EE-6BAE-5F9F-03B4963C4728}"/>
                </a:ext>
              </a:extLst>
            </p:cNvPr>
            <p:cNvSpPr>
              <a:spLocks noChangeShapeType="1"/>
            </p:cNvSpPr>
            <p:nvPr/>
          </p:nvSpPr>
          <p:spPr bwMode="auto">
            <a:xfrm flipH="1">
              <a:off x="2736" y="1824"/>
              <a:ext cx="1248" cy="672"/>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8FBD04F3-F741-C2C1-4DEE-25565234FADA}"/>
              </a:ext>
            </a:extLst>
          </p:cNvPr>
          <p:cNvSpPr>
            <a:spLocks noGrp="1" noChangeArrowheads="1"/>
          </p:cNvSpPr>
          <p:nvPr>
            <p:ph type="title"/>
          </p:nvPr>
        </p:nvSpPr>
        <p:spPr/>
        <p:txBody>
          <a:bodyPr/>
          <a:lstStyle/>
          <a:p>
            <a:pPr eaLnBrk="1" hangingPunct="1"/>
            <a:r>
              <a:rPr lang="en-US" altLang="en-US"/>
              <a:t>Invoking a Constructor</a:t>
            </a:r>
          </a:p>
        </p:txBody>
      </p:sp>
      <p:sp>
        <p:nvSpPr>
          <p:cNvPr id="77827" name="Rectangle 3">
            <a:extLst>
              <a:ext uri="{FF2B5EF4-FFF2-40B4-BE49-F238E27FC236}">
                <a16:creationId xmlns:a16="http://schemas.microsoft.com/office/drawing/2014/main" id="{3FAC3CAB-CB0E-9258-6EDE-67333FF1B1DF}"/>
              </a:ext>
            </a:extLst>
          </p:cNvPr>
          <p:cNvSpPr>
            <a:spLocks noGrp="1" noChangeArrowheads="1"/>
          </p:cNvSpPr>
          <p:nvPr>
            <p:ph idx="1"/>
          </p:nvPr>
        </p:nvSpPr>
        <p:spPr/>
        <p:txBody>
          <a:bodyPr/>
          <a:lstStyle/>
          <a:p>
            <a:pPr eaLnBrk="1" hangingPunct="1">
              <a:lnSpc>
                <a:spcPct val="90000"/>
              </a:lnSpc>
              <a:spcBef>
                <a:spcPct val="30000"/>
              </a:spcBef>
            </a:pPr>
            <a:r>
              <a:rPr lang="en-US" altLang="en-US"/>
              <a:t>To create an object using the default constructor, use no argument list and no </a:t>
            </a:r>
            <a:r>
              <a:rPr lang="en-US" altLang="en-US" b="1">
                <a:latin typeface="Courier New" panose="02070309020205020404" pitchFamily="49" charset="0"/>
              </a:rPr>
              <a:t>()</a:t>
            </a:r>
            <a:endParaRPr lang="en-US" altLang="en-US" b="1"/>
          </a:p>
          <a:p>
            <a:pPr lvl="1" eaLnBrk="1" hangingPunct="1">
              <a:lnSpc>
                <a:spcPct val="90000"/>
              </a:lnSpc>
              <a:buFontTx/>
              <a:buNone/>
            </a:pPr>
            <a:r>
              <a:rPr lang="en-US" altLang="en-US" sz="2400"/>
              <a:t>	</a:t>
            </a:r>
            <a:r>
              <a:rPr lang="en-US" altLang="en-US" b="1">
                <a:solidFill>
                  <a:srgbClr val="3D8963"/>
                </a:solidFill>
                <a:latin typeface="Courier New" panose="02070309020205020404" pitchFamily="49" charset="0"/>
              </a:rPr>
              <a:t>Square square1;</a:t>
            </a:r>
          </a:p>
          <a:p>
            <a:pPr eaLnBrk="1" hangingPunct="1">
              <a:lnSpc>
                <a:spcPct val="90000"/>
              </a:lnSpc>
              <a:spcBef>
                <a:spcPct val="30000"/>
              </a:spcBef>
            </a:pPr>
            <a:r>
              <a:rPr lang="en-US" altLang="en-US"/>
              <a:t>To create an object using a constructor that has parameters, include an argument list</a:t>
            </a:r>
          </a:p>
          <a:p>
            <a:pPr eaLnBrk="1" hangingPunct="1">
              <a:lnSpc>
                <a:spcPct val="90000"/>
              </a:lnSpc>
              <a:buFontTx/>
              <a:buNone/>
            </a:pPr>
            <a:r>
              <a:rPr lang="en-US" altLang="en-US" sz="2800"/>
              <a:t>       </a:t>
            </a:r>
            <a:r>
              <a:rPr lang="en-US" altLang="en-US" sz="2800" b="1">
                <a:solidFill>
                  <a:srgbClr val="3D8963"/>
                </a:solidFill>
                <a:latin typeface="Courier New" panose="02070309020205020404" pitchFamily="49" charset="0"/>
              </a:rPr>
              <a:t>Square square2(8);</a:t>
            </a:r>
            <a:endParaRPr lang="en-US" altLang="en-US" sz="2800" b="1">
              <a:solidFill>
                <a:srgbClr val="3D8963"/>
              </a:solidFill>
            </a:endParaRPr>
          </a:p>
        </p:txBody>
      </p:sp>
      <p:sp>
        <p:nvSpPr>
          <p:cNvPr id="77828" name="Slide Number Placeholder 3">
            <a:extLst>
              <a:ext uri="{FF2B5EF4-FFF2-40B4-BE49-F238E27FC236}">
                <a16:creationId xmlns:a16="http://schemas.microsoft.com/office/drawing/2014/main" id="{12B857C7-75F0-F0CA-692A-7D46F65662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206B69FB-C668-4686-887D-593F94AF451E}" type="slidenum">
              <a:rPr lang="en-US" altLang="en-US" sz="1200" smtClean="0"/>
              <a:pPr>
                <a:spcBef>
                  <a:spcPct val="0"/>
                </a:spcBef>
                <a:buFontTx/>
                <a:buNone/>
              </a:pPr>
              <a:t>33</a:t>
            </a:fld>
            <a:endParaRPr lang="en-US" altLang="en-US" sz="1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8B17186-8A28-51DC-0A88-C367A7F2EA1F}"/>
              </a:ext>
            </a:extLst>
          </p:cNvPr>
          <p:cNvSpPr>
            <a:spLocks noGrp="1" noChangeArrowheads="1"/>
          </p:cNvSpPr>
          <p:nvPr>
            <p:ph type="title"/>
          </p:nvPr>
        </p:nvSpPr>
        <p:spPr/>
        <p:txBody>
          <a:bodyPr/>
          <a:lstStyle/>
          <a:p>
            <a:pPr eaLnBrk="1" hangingPunct="1"/>
            <a:r>
              <a:rPr lang="en-US" altLang="en-US"/>
              <a:t>7.7  Destructors</a:t>
            </a:r>
          </a:p>
        </p:txBody>
      </p:sp>
      <p:sp>
        <p:nvSpPr>
          <p:cNvPr id="79875" name="Rectangle 3">
            <a:extLst>
              <a:ext uri="{FF2B5EF4-FFF2-40B4-BE49-F238E27FC236}">
                <a16:creationId xmlns:a16="http://schemas.microsoft.com/office/drawing/2014/main" id="{C63F0E4F-51B8-3877-7B5D-9A7786CE2D25}"/>
              </a:ext>
            </a:extLst>
          </p:cNvPr>
          <p:cNvSpPr>
            <a:spLocks noGrp="1" noChangeArrowheads="1"/>
          </p:cNvSpPr>
          <p:nvPr>
            <p:ph idx="1"/>
          </p:nvPr>
        </p:nvSpPr>
        <p:spPr/>
        <p:txBody>
          <a:bodyPr/>
          <a:lstStyle/>
          <a:p>
            <a:pPr eaLnBrk="1" hangingPunct="1">
              <a:spcBef>
                <a:spcPct val="30000"/>
              </a:spcBef>
            </a:pPr>
            <a:r>
              <a:rPr lang="en-US" altLang="en-US" sz="3000"/>
              <a:t>Are public member functions that are  automatically called when objects are destroyed</a:t>
            </a:r>
          </a:p>
          <a:p>
            <a:pPr eaLnBrk="1" hangingPunct="1">
              <a:spcBef>
                <a:spcPct val="30000"/>
              </a:spcBef>
            </a:pPr>
            <a:r>
              <a:rPr lang="en-US" altLang="en-US" sz="3000"/>
              <a:t>The destructor name is </a:t>
            </a:r>
            <a:r>
              <a:rPr lang="en-US" altLang="en-US" sz="3000" b="1">
                <a:latin typeface="Courier New" panose="02070309020205020404" pitchFamily="49" charset="0"/>
              </a:rPr>
              <a:t>~</a:t>
            </a:r>
            <a:r>
              <a:rPr lang="en-US" altLang="en-US" sz="3000" i="1"/>
              <a:t>className</a:t>
            </a:r>
            <a:r>
              <a:rPr lang="en-US" altLang="en-US" sz="3000"/>
              <a:t>, </a:t>
            </a:r>
            <a:r>
              <a:rPr lang="en-US" altLang="en-US" sz="3000" i="1"/>
              <a:t>e.g.</a:t>
            </a:r>
            <a:r>
              <a:rPr lang="en-US" altLang="en-US" sz="3000"/>
              <a:t>, </a:t>
            </a:r>
            <a:r>
              <a:rPr lang="en-US" altLang="en-US"/>
              <a:t>	</a:t>
            </a:r>
            <a:r>
              <a:rPr lang="en-US" altLang="en-US" b="1">
                <a:solidFill>
                  <a:srgbClr val="3D8963"/>
                </a:solidFill>
                <a:latin typeface="Courier New" panose="02070309020205020404" pitchFamily="49" charset="0"/>
              </a:rPr>
              <a:t>~Square</a:t>
            </a:r>
            <a:endParaRPr lang="en-US" altLang="en-US" b="1">
              <a:solidFill>
                <a:srgbClr val="3D8963"/>
              </a:solidFill>
            </a:endParaRPr>
          </a:p>
          <a:p>
            <a:pPr eaLnBrk="1" hangingPunct="1">
              <a:spcBef>
                <a:spcPct val="30000"/>
              </a:spcBef>
            </a:pPr>
            <a:r>
              <a:rPr lang="en-US" altLang="en-US" sz="3000"/>
              <a:t>It has no return type</a:t>
            </a:r>
          </a:p>
          <a:p>
            <a:pPr eaLnBrk="1" hangingPunct="1">
              <a:spcBef>
                <a:spcPct val="30000"/>
              </a:spcBef>
            </a:pPr>
            <a:r>
              <a:rPr lang="en-US" altLang="en-US" sz="3000"/>
              <a:t>It takes no arguments</a:t>
            </a:r>
          </a:p>
          <a:p>
            <a:pPr eaLnBrk="1" hangingPunct="1">
              <a:spcBef>
                <a:spcPct val="30000"/>
              </a:spcBef>
            </a:pPr>
            <a:r>
              <a:rPr lang="en-US" altLang="en-US" sz="3000"/>
              <a:t>Only 1 destructor is allowed per class</a:t>
            </a:r>
          </a:p>
          <a:p>
            <a:pPr eaLnBrk="1" hangingPunct="1">
              <a:lnSpc>
                <a:spcPct val="85000"/>
              </a:lnSpc>
              <a:spcBef>
                <a:spcPct val="0"/>
              </a:spcBef>
              <a:buFontTx/>
              <a:buNone/>
            </a:pPr>
            <a:r>
              <a:rPr lang="en-US" altLang="en-US" sz="2800"/>
              <a:t>     </a:t>
            </a:r>
            <a:r>
              <a:rPr lang="en-US" altLang="en-US" sz="2400"/>
              <a:t>(</a:t>
            </a:r>
            <a:r>
              <a:rPr lang="en-US" altLang="en-US" sz="2400" i="1"/>
              <a:t>i.e.</a:t>
            </a:r>
            <a:r>
              <a:rPr lang="en-US" altLang="en-US" sz="2400"/>
              <a:t>, it cannot be overloaded) </a:t>
            </a:r>
          </a:p>
        </p:txBody>
      </p:sp>
      <p:sp>
        <p:nvSpPr>
          <p:cNvPr id="79876" name="Slide Number Placeholder 3">
            <a:extLst>
              <a:ext uri="{FF2B5EF4-FFF2-40B4-BE49-F238E27FC236}">
                <a16:creationId xmlns:a16="http://schemas.microsoft.com/office/drawing/2014/main" id="{BCC2893B-9FE7-DC68-0DD1-6DF73E5D5D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D1F7371F-F115-44DD-9DEB-156F0F146F83}" type="slidenum">
              <a:rPr lang="en-US" altLang="en-US" sz="1200" smtClean="0"/>
              <a:pPr>
                <a:spcBef>
                  <a:spcPct val="0"/>
                </a:spcBef>
                <a:buFontTx/>
                <a:buNone/>
              </a:pPr>
              <a:t>34</a:t>
            </a:fld>
            <a:endParaRPr lang="en-US" altLang="en-US" sz="1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8206C5B-F54F-B333-428F-AB8775EE6C54}"/>
              </a:ext>
            </a:extLst>
          </p:cNvPr>
          <p:cNvSpPr>
            <a:spLocks noGrp="1" noChangeArrowheads="1"/>
          </p:cNvSpPr>
          <p:nvPr>
            <p:ph type="title"/>
          </p:nvPr>
        </p:nvSpPr>
        <p:spPr/>
        <p:txBody>
          <a:bodyPr/>
          <a:lstStyle/>
          <a:p>
            <a:pPr eaLnBrk="1" hangingPunct="1"/>
            <a:r>
              <a:rPr lang="en-US" altLang="en-US"/>
              <a:t>7. 8  Private Member Functions</a:t>
            </a:r>
          </a:p>
        </p:txBody>
      </p:sp>
      <p:sp>
        <p:nvSpPr>
          <p:cNvPr id="81923" name="Rectangle 3">
            <a:extLst>
              <a:ext uri="{FF2B5EF4-FFF2-40B4-BE49-F238E27FC236}">
                <a16:creationId xmlns:a16="http://schemas.microsoft.com/office/drawing/2014/main" id="{AACD472C-E856-DBB9-E7FE-69663E0A0444}"/>
              </a:ext>
            </a:extLst>
          </p:cNvPr>
          <p:cNvSpPr>
            <a:spLocks noGrp="1" noChangeArrowheads="1"/>
          </p:cNvSpPr>
          <p:nvPr>
            <p:ph idx="1"/>
          </p:nvPr>
        </p:nvSpPr>
        <p:spPr/>
        <p:txBody>
          <a:bodyPr/>
          <a:lstStyle/>
          <a:p>
            <a:pPr eaLnBrk="1" hangingPunct="1">
              <a:spcBef>
                <a:spcPct val="60000"/>
              </a:spcBef>
            </a:pPr>
            <a:r>
              <a:rPr lang="en-US" altLang="en-US"/>
              <a:t>A </a:t>
            </a:r>
            <a:r>
              <a:rPr lang="en-US" altLang="en-US" b="1">
                <a:latin typeface="Courier New" panose="02070309020205020404" pitchFamily="49" charset="0"/>
              </a:rPr>
              <a:t>private</a:t>
            </a:r>
            <a:r>
              <a:rPr lang="en-US" altLang="en-US"/>
              <a:t> member function can only be called by another member function of the same class</a:t>
            </a:r>
          </a:p>
          <a:p>
            <a:pPr eaLnBrk="1" hangingPunct="1">
              <a:spcBef>
                <a:spcPct val="60000"/>
              </a:spcBef>
            </a:pPr>
            <a:r>
              <a:rPr lang="en-US" altLang="en-US"/>
              <a:t>It is used for internal processing by the class, not for use outside of the class</a:t>
            </a:r>
          </a:p>
          <a:p>
            <a:pPr eaLnBrk="1" hangingPunct="1"/>
            <a:endParaRPr lang="en-US" altLang="en-US"/>
          </a:p>
        </p:txBody>
      </p:sp>
      <p:sp>
        <p:nvSpPr>
          <p:cNvPr id="81924" name="Slide Number Placeholder 3">
            <a:extLst>
              <a:ext uri="{FF2B5EF4-FFF2-40B4-BE49-F238E27FC236}">
                <a16:creationId xmlns:a16="http://schemas.microsoft.com/office/drawing/2014/main" id="{F7B8F363-7C91-EE5E-D608-4806DB6053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E5B1577F-5469-44AC-8815-156A3CCA3A91}" type="slidenum">
              <a:rPr lang="en-US" altLang="en-US" sz="1200" smtClean="0"/>
              <a:pPr>
                <a:spcBef>
                  <a:spcPct val="0"/>
                </a:spcBef>
                <a:buFontTx/>
                <a:buNone/>
              </a:pPr>
              <a:t>35</a:t>
            </a:fld>
            <a:endParaRPr lang="en-US" altLang="en-US" sz="1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BD341F80-61D2-CCC2-BF35-0749364ED20D}"/>
              </a:ext>
            </a:extLst>
          </p:cNvPr>
          <p:cNvSpPr>
            <a:spLocks noGrp="1" noChangeArrowheads="1"/>
          </p:cNvSpPr>
          <p:nvPr>
            <p:ph type="title"/>
          </p:nvPr>
        </p:nvSpPr>
        <p:spPr/>
        <p:txBody>
          <a:bodyPr/>
          <a:lstStyle/>
          <a:p>
            <a:pPr eaLnBrk="1" hangingPunct="1"/>
            <a:r>
              <a:rPr lang="en-US" altLang="en-US"/>
              <a:t>7.9  Passing Objects to Functions</a:t>
            </a:r>
          </a:p>
        </p:txBody>
      </p:sp>
      <p:sp>
        <p:nvSpPr>
          <p:cNvPr id="83971" name="Content Placeholder 2">
            <a:extLst>
              <a:ext uri="{FF2B5EF4-FFF2-40B4-BE49-F238E27FC236}">
                <a16:creationId xmlns:a16="http://schemas.microsoft.com/office/drawing/2014/main" id="{B381FAEA-94B1-6FB8-B6AA-48786CFEED6A}"/>
              </a:ext>
            </a:extLst>
          </p:cNvPr>
          <p:cNvSpPr>
            <a:spLocks noGrp="1" noChangeArrowheads="1"/>
          </p:cNvSpPr>
          <p:nvPr>
            <p:ph idx="1"/>
          </p:nvPr>
        </p:nvSpPr>
        <p:spPr/>
        <p:txBody>
          <a:bodyPr/>
          <a:lstStyle/>
          <a:p>
            <a:pPr eaLnBrk="1" hangingPunct="1"/>
            <a:r>
              <a:rPr lang="en-US" altLang="en-US" sz="3000"/>
              <a:t>A class object can be passed as an argument to a function.</a:t>
            </a:r>
          </a:p>
          <a:p>
            <a:pPr eaLnBrk="1" hangingPunct="1"/>
            <a:r>
              <a:rPr lang="en-US" altLang="en-US" sz="3000"/>
              <a:t>When it is passed by value, the function makes a local copy of the object.  The original object in calling environment is unaffected by actions in the function.</a:t>
            </a:r>
          </a:p>
          <a:p>
            <a:pPr eaLnBrk="1" hangingPunct="1"/>
            <a:r>
              <a:rPr lang="en-US" altLang="en-US" sz="3000"/>
              <a:t>When passed by reference, the function can use ‘set’ functions to modify the object in the calling environment</a:t>
            </a:r>
            <a:r>
              <a:rPr lang="en-US" altLang="en-US"/>
              <a:t>.</a:t>
            </a:r>
          </a:p>
        </p:txBody>
      </p:sp>
      <p:sp>
        <p:nvSpPr>
          <p:cNvPr id="83972" name="Slide Number Placeholder 3">
            <a:extLst>
              <a:ext uri="{FF2B5EF4-FFF2-40B4-BE49-F238E27FC236}">
                <a16:creationId xmlns:a16="http://schemas.microsoft.com/office/drawing/2014/main" id="{01054E68-FB25-8F9D-3AD1-FF8CAEFDFC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28A781D9-B170-42FB-B16A-678BA3052819}" type="slidenum">
              <a:rPr lang="en-US" altLang="en-US" sz="1200" smtClean="0"/>
              <a:pPr>
                <a:spcBef>
                  <a:spcPct val="0"/>
                </a:spcBef>
                <a:buFontTx/>
                <a:buNone/>
              </a:pPr>
              <a:t>36</a:t>
            </a:fld>
            <a:endParaRPr lang="en-US" altLang="en-US" sz="1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36A5ED1-BED0-4658-B607-F11DB306514A}"/>
              </a:ext>
            </a:extLst>
          </p:cNvPr>
          <p:cNvSpPr>
            <a:spLocks noGrp="1" noChangeArrowheads="1"/>
          </p:cNvSpPr>
          <p:nvPr>
            <p:ph type="title"/>
          </p:nvPr>
        </p:nvSpPr>
        <p:spPr/>
        <p:txBody>
          <a:bodyPr/>
          <a:lstStyle/>
          <a:p>
            <a:pPr eaLnBrk="1" hangingPunct="1"/>
            <a:r>
              <a:rPr lang="en-US" altLang="en-US"/>
              <a:t>Notes on Passing Objects</a:t>
            </a:r>
          </a:p>
        </p:txBody>
      </p:sp>
      <p:sp>
        <p:nvSpPr>
          <p:cNvPr id="34820" name="Rectangle 3">
            <a:extLst>
              <a:ext uri="{FF2B5EF4-FFF2-40B4-BE49-F238E27FC236}">
                <a16:creationId xmlns:a16="http://schemas.microsoft.com/office/drawing/2014/main" id="{DC3B897F-C2FA-75A4-B486-DFB7E84B2F79}"/>
              </a:ext>
            </a:extLst>
          </p:cNvPr>
          <p:cNvSpPr>
            <a:spLocks noGrp="1" noChangeArrowheads="1"/>
          </p:cNvSpPr>
          <p:nvPr>
            <p:ph idx="1"/>
          </p:nvPr>
        </p:nvSpPr>
        <p:spPr/>
        <p:txBody>
          <a:bodyPr/>
          <a:lstStyle/>
          <a:p>
            <a:pPr eaLnBrk="1" hangingPunct="1">
              <a:lnSpc>
                <a:spcPct val="80000"/>
              </a:lnSpc>
              <a:spcBef>
                <a:spcPct val="40000"/>
              </a:spcBef>
              <a:defRPr/>
            </a:pPr>
            <a:r>
              <a:rPr lang="en-US"/>
              <a:t>Using a value parameter for an object can slow down a program and waste space</a:t>
            </a:r>
          </a:p>
          <a:p>
            <a:pPr marL="0" indent="0" eaLnBrk="1" hangingPunct="1">
              <a:lnSpc>
                <a:spcPct val="80000"/>
              </a:lnSpc>
              <a:spcBef>
                <a:spcPct val="40000"/>
              </a:spcBef>
              <a:buFontTx/>
              <a:buNone/>
              <a:defRPr/>
            </a:pPr>
            <a:endParaRPr lang="en-US">
              <a:latin typeface="Courier New" pitchFamily="49" charset="0"/>
            </a:endParaRPr>
          </a:p>
          <a:p>
            <a:pPr eaLnBrk="1" hangingPunct="1">
              <a:lnSpc>
                <a:spcPct val="80000"/>
              </a:lnSpc>
              <a:spcBef>
                <a:spcPct val="40000"/>
              </a:spcBef>
              <a:defRPr/>
            </a:pPr>
            <a:r>
              <a:rPr lang="en-US"/>
              <a:t>Using a reference parameter speeds up the program. It allows the function to modify data in the parameter, which may not be desirable.  </a:t>
            </a:r>
            <a:endParaRPr lang="en-US">
              <a:latin typeface="Courier New" pitchFamily="49" charset="0"/>
            </a:endParaRPr>
          </a:p>
        </p:txBody>
      </p:sp>
      <p:sp>
        <p:nvSpPr>
          <p:cNvPr id="86020" name="Slide Number Placeholder 3">
            <a:extLst>
              <a:ext uri="{FF2B5EF4-FFF2-40B4-BE49-F238E27FC236}">
                <a16:creationId xmlns:a16="http://schemas.microsoft.com/office/drawing/2014/main" id="{8F8691E9-0575-7FE2-4858-AE87BEFF68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81901C00-DD0F-4274-8717-85343146C5BE}" type="slidenum">
              <a:rPr lang="en-US" altLang="en-US" sz="1200" smtClean="0"/>
              <a:pPr>
                <a:spcBef>
                  <a:spcPct val="0"/>
                </a:spcBef>
                <a:buFontTx/>
                <a:buNone/>
              </a:pPr>
              <a:t>37</a:t>
            </a:fld>
            <a:endParaRPr lang="en-US" altLang="en-US" sz="1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75A20DC6-7518-38B5-F5BB-D60CD9117261}"/>
              </a:ext>
            </a:extLst>
          </p:cNvPr>
          <p:cNvSpPr>
            <a:spLocks noGrp="1" noChangeArrowheads="1"/>
          </p:cNvSpPr>
          <p:nvPr>
            <p:ph type="title"/>
          </p:nvPr>
        </p:nvSpPr>
        <p:spPr/>
        <p:txBody>
          <a:bodyPr/>
          <a:lstStyle/>
          <a:p>
            <a:pPr eaLnBrk="1" hangingPunct="1"/>
            <a:r>
              <a:rPr lang="en-US" altLang="en-US"/>
              <a:t>Notes on Passing Objects</a:t>
            </a:r>
          </a:p>
        </p:txBody>
      </p:sp>
      <p:sp>
        <p:nvSpPr>
          <p:cNvPr id="34820" name="Rectangle 3">
            <a:extLst>
              <a:ext uri="{FF2B5EF4-FFF2-40B4-BE49-F238E27FC236}">
                <a16:creationId xmlns:a16="http://schemas.microsoft.com/office/drawing/2014/main" id="{DAF618B2-5250-0ECF-0138-56C2EEF3123F}"/>
              </a:ext>
            </a:extLst>
          </p:cNvPr>
          <p:cNvSpPr>
            <a:spLocks noGrp="1" noChangeArrowheads="1"/>
          </p:cNvSpPr>
          <p:nvPr>
            <p:ph idx="1"/>
          </p:nvPr>
        </p:nvSpPr>
        <p:spPr/>
        <p:txBody>
          <a:bodyPr/>
          <a:lstStyle/>
          <a:p>
            <a:pPr eaLnBrk="1" hangingPunct="1">
              <a:lnSpc>
                <a:spcPct val="80000"/>
              </a:lnSpc>
              <a:spcBef>
                <a:spcPct val="40000"/>
              </a:spcBef>
              <a:defRPr/>
            </a:pPr>
            <a:r>
              <a:rPr lang="en-US"/>
              <a:t>To save space and time while protecting parameter data that should not be changed, use a </a:t>
            </a:r>
            <a:r>
              <a:rPr lang="en-US" b="1" err="1">
                <a:solidFill>
                  <a:schemeClr val="accent2"/>
                </a:solidFill>
                <a:latin typeface="Courier New" pitchFamily="49" charset="0"/>
              </a:rPr>
              <a:t>const</a:t>
            </a:r>
            <a:r>
              <a:rPr lang="en-US">
                <a:solidFill>
                  <a:schemeClr val="accent2"/>
                </a:solidFill>
              </a:rPr>
              <a:t> reference parameter</a:t>
            </a:r>
          </a:p>
          <a:p>
            <a:pPr eaLnBrk="1" hangingPunct="1">
              <a:lnSpc>
                <a:spcPct val="80000"/>
              </a:lnSpc>
              <a:spcBef>
                <a:spcPct val="40000"/>
              </a:spcBef>
              <a:buFontTx/>
              <a:buNone/>
              <a:defRPr/>
            </a:pPr>
            <a:r>
              <a:rPr lang="en-US" sz="2800" b="1">
                <a:solidFill>
                  <a:schemeClr val="accent2"/>
                </a:solidFill>
                <a:latin typeface="Courier New" pitchFamily="49" charset="0"/>
              </a:rPr>
              <a:t>  </a:t>
            </a:r>
            <a:r>
              <a:rPr lang="en-US" sz="2800" b="1">
                <a:solidFill>
                  <a:srgbClr val="3D8963"/>
                </a:solidFill>
                <a:latin typeface="Courier New" pitchFamily="49" charset="0"/>
              </a:rPr>
              <a:t>void </a:t>
            </a:r>
            <a:r>
              <a:rPr lang="en-US" sz="2800" b="1" err="1">
                <a:solidFill>
                  <a:srgbClr val="3D8963"/>
                </a:solidFill>
                <a:latin typeface="Courier New" pitchFamily="49" charset="0"/>
              </a:rPr>
              <a:t>showData</a:t>
            </a:r>
            <a:r>
              <a:rPr lang="en-US" sz="2800" b="1">
                <a:solidFill>
                  <a:srgbClr val="3D8963"/>
                </a:solidFill>
                <a:latin typeface="Courier New" pitchFamily="49" charset="0"/>
              </a:rPr>
              <a:t>(</a:t>
            </a:r>
            <a:r>
              <a:rPr lang="en-US" sz="2800" b="1" err="1">
                <a:solidFill>
                  <a:srgbClr val="3D8963"/>
                </a:solidFill>
                <a:latin typeface="Courier New" pitchFamily="49" charset="0"/>
              </a:rPr>
              <a:t>const</a:t>
            </a:r>
            <a:r>
              <a:rPr lang="en-US" sz="2800" b="1">
                <a:solidFill>
                  <a:srgbClr val="3D8963"/>
                </a:solidFill>
                <a:latin typeface="Courier New" pitchFamily="49" charset="0"/>
              </a:rPr>
              <a:t> Square &amp;s)</a:t>
            </a:r>
          </a:p>
          <a:p>
            <a:pPr eaLnBrk="1" hangingPunct="1">
              <a:lnSpc>
                <a:spcPct val="80000"/>
              </a:lnSpc>
              <a:spcBef>
                <a:spcPct val="0"/>
              </a:spcBef>
              <a:buFontTx/>
              <a:buNone/>
              <a:defRPr/>
            </a:pPr>
            <a:r>
              <a:rPr lang="en-US" sz="2800" b="1">
                <a:solidFill>
                  <a:srgbClr val="3D8963"/>
                </a:solidFill>
                <a:latin typeface="Courier New" pitchFamily="49" charset="0"/>
              </a:rPr>
              <a:t>                            // header</a:t>
            </a:r>
          </a:p>
          <a:p>
            <a:pPr eaLnBrk="1" hangingPunct="1">
              <a:lnSpc>
                <a:spcPct val="80000"/>
              </a:lnSpc>
              <a:spcBef>
                <a:spcPct val="0"/>
              </a:spcBef>
              <a:defRPr/>
            </a:pPr>
            <a:r>
              <a:rPr lang="en-US" sz="2800"/>
              <a:t>In order for the </a:t>
            </a:r>
            <a:r>
              <a:rPr lang="en-US" sz="2800" err="1"/>
              <a:t>showData</a:t>
            </a:r>
            <a:r>
              <a:rPr lang="en-US" sz="2800"/>
              <a:t> function to call </a:t>
            </a:r>
            <a:r>
              <a:rPr lang="en-US" sz="2800" b="1">
                <a:latin typeface="Courier New" pitchFamily="49" charset="0"/>
                <a:cs typeface="Courier New" pitchFamily="49" charset="0"/>
              </a:rPr>
              <a:t>Square</a:t>
            </a:r>
            <a:r>
              <a:rPr lang="en-US" sz="2800"/>
              <a:t> member functions, those functions must use </a:t>
            </a:r>
            <a:r>
              <a:rPr lang="en-US" sz="2800" b="1" err="1">
                <a:latin typeface="Courier New" pitchFamily="49" charset="0"/>
                <a:cs typeface="Courier New" pitchFamily="49" charset="0"/>
              </a:rPr>
              <a:t>const</a:t>
            </a:r>
            <a:r>
              <a:rPr lang="en-US" sz="2800"/>
              <a:t> in their prototype and header:</a:t>
            </a:r>
          </a:p>
          <a:p>
            <a:pPr marL="0" indent="0" eaLnBrk="1" hangingPunct="1">
              <a:lnSpc>
                <a:spcPct val="80000"/>
              </a:lnSpc>
              <a:spcBef>
                <a:spcPct val="0"/>
              </a:spcBef>
              <a:buFontTx/>
              <a:buNone/>
              <a:defRPr/>
            </a:pPr>
            <a:endParaRPr lang="en-US" sz="2800"/>
          </a:p>
          <a:p>
            <a:pPr marL="0" indent="0" eaLnBrk="1" hangingPunct="1">
              <a:lnSpc>
                <a:spcPct val="80000"/>
              </a:lnSpc>
              <a:spcBef>
                <a:spcPct val="0"/>
              </a:spcBef>
              <a:buFontTx/>
              <a:buNone/>
              <a:defRPr/>
            </a:pPr>
            <a:r>
              <a:rPr lang="en-US" sz="2800"/>
              <a:t>    </a:t>
            </a:r>
            <a:r>
              <a:rPr lang="en-US" sz="2800" b="1" err="1">
                <a:solidFill>
                  <a:srgbClr val="3D8963"/>
                </a:solidFill>
                <a:latin typeface="Courier New" pitchFamily="49" charset="0"/>
              </a:rPr>
              <a:t>int</a:t>
            </a:r>
            <a:r>
              <a:rPr lang="en-US" sz="2800" b="1">
                <a:solidFill>
                  <a:srgbClr val="3D8963"/>
                </a:solidFill>
                <a:latin typeface="Courier New" pitchFamily="49" charset="0"/>
              </a:rPr>
              <a:t> Square::</a:t>
            </a:r>
            <a:r>
              <a:rPr lang="en-US" sz="2800" b="1" err="1">
                <a:solidFill>
                  <a:srgbClr val="3D8963"/>
                </a:solidFill>
                <a:latin typeface="Courier New" pitchFamily="49" charset="0"/>
              </a:rPr>
              <a:t>getSide</a:t>
            </a:r>
            <a:r>
              <a:rPr lang="en-US" sz="2800" b="1">
                <a:solidFill>
                  <a:srgbClr val="3D8963"/>
                </a:solidFill>
                <a:latin typeface="Courier New" pitchFamily="49" charset="0"/>
              </a:rPr>
              <a:t>() </a:t>
            </a:r>
            <a:r>
              <a:rPr lang="en-US" sz="2800" b="1" err="1">
                <a:solidFill>
                  <a:srgbClr val="3D8963"/>
                </a:solidFill>
                <a:latin typeface="Courier New" pitchFamily="49" charset="0"/>
              </a:rPr>
              <a:t>const</a:t>
            </a:r>
            <a:r>
              <a:rPr lang="en-US" sz="2800" b="1">
                <a:solidFill>
                  <a:srgbClr val="3D8963"/>
                </a:solidFill>
                <a:latin typeface="Courier New" pitchFamily="49" charset="0"/>
              </a:rPr>
              <a:t>;</a:t>
            </a:r>
          </a:p>
          <a:p>
            <a:pPr marL="0" indent="0" eaLnBrk="1" hangingPunct="1">
              <a:lnSpc>
                <a:spcPct val="80000"/>
              </a:lnSpc>
              <a:spcBef>
                <a:spcPct val="0"/>
              </a:spcBef>
              <a:buFontTx/>
              <a:buNone/>
              <a:defRPr/>
            </a:pPr>
            <a:endParaRPr lang="en-US" sz="2800"/>
          </a:p>
        </p:txBody>
      </p:sp>
      <p:sp>
        <p:nvSpPr>
          <p:cNvPr id="88068" name="Slide Number Placeholder 3">
            <a:extLst>
              <a:ext uri="{FF2B5EF4-FFF2-40B4-BE49-F238E27FC236}">
                <a16:creationId xmlns:a16="http://schemas.microsoft.com/office/drawing/2014/main" id="{26B1895D-F551-D00B-60DA-A1DC4C0F34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CD6AF04F-5EC7-4015-AB7A-EFB2B8E313BF}" type="slidenum">
              <a:rPr lang="en-US" altLang="en-US" sz="1200" smtClean="0"/>
              <a:pPr>
                <a:spcBef>
                  <a:spcPct val="0"/>
                </a:spcBef>
                <a:buFontTx/>
                <a:buNone/>
              </a:pPr>
              <a:t>38</a:t>
            </a:fld>
            <a:endParaRPr lang="en-US" altLang="en-US" sz="1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9EFCC0C0-B17B-8836-6B6D-C89C35ECC6F4}"/>
              </a:ext>
            </a:extLst>
          </p:cNvPr>
          <p:cNvSpPr>
            <a:spLocks noGrp="1" noChangeArrowheads="1"/>
          </p:cNvSpPr>
          <p:nvPr>
            <p:ph type="title"/>
          </p:nvPr>
        </p:nvSpPr>
        <p:spPr/>
        <p:txBody>
          <a:bodyPr/>
          <a:lstStyle/>
          <a:p>
            <a:pPr eaLnBrk="1" hangingPunct="1"/>
            <a:r>
              <a:rPr lang="en-US" altLang="en-US"/>
              <a:t>Returning an Object from a Function</a:t>
            </a:r>
          </a:p>
        </p:txBody>
      </p:sp>
      <p:sp>
        <p:nvSpPr>
          <p:cNvPr id="90115" name="Rectangle 3">
            <a:extLst>
              <a:ext uri="{FF2B5EF4-FFF2-40B4-BE49-F238E27FC236}">
                <a16:creationId xmlns:a16="http://schemas.microsoft.com/office/drawing/2014/main" id="{00C3001F-298C-C953-1387-D6F111132A1E}"/>
              </a:ext>
            </a:extLst>
          </p:cNvPr>
          <p:cNvSpPr>
            <a:spLocks noGrp="1" noChangeArrowheads="1"/>
          </p:cNvSpPr>
          <p:nvPr>
            <p:ph idx="1"/>
          </p:nvPr>
        </p:nvSpPr>
        <p:spPr/>
        <p:txBody>
          <a:bodyPr/>
          <a:lstStyle/>
          <a:p>
            <a:pPr eaLnBrk="1" hangingPunct="1">
              <a:lnSpc>
                <a:spcPct val="90000"/>
              </a:lnSpc>
            </a:pPr>
            <a:r>
              <a:rPr lang="en-US" altLang="en-US"/>
              <a:t>A function can return an object</a:t>
            </a:r>
          </a:p>
          <a:p>
            <a:pPr lvl="1" eaLnBrk="1" hangingPunct="1">
              <a:lnSpc>
                <a:spcPct val="90000"/>
              </a:lnSpc>
              <a:buFontTx/>
              <a:buNone/>
            </a:pPr>
            <a:r>
              <a:rPr lang="en-US" altLang="en-US" b="1">
                <a:solidFill>
                  <a:srgbClr val="3D8963"/>
                </a:solidFill>
                <a:latin typeface="Courier New" panose="02070309020205020404" pitchFamily="49" charset="0"/>
              </a:rPr>
              <a:t>Square initSquare();   // prototype</a:t>
            </a:r>
          </a:p>
          <a:p>
            <a:pPr lvl="1" eaLnBrk="1" hangingPunct="1">
              <a:lnSpc>
                <a:spcPct val="90000"/>
              </a:lnSpc>
              <a:buFontTx/>
              <a:buNone/>
            </a:pPr>
            <a:r>
              <a:rPr lang="en-US" altLang="en-US" b="1">
                <a:solidFill>
                  <a:srgbClr val="3D8963"/>
                </a:solidFill>
                <a:latin typeface="Courier New" panose="02070309020205020404" pitchFamily="49" charset="0"/>
              </a:rPr>
              <a:t>Square s1 = initSquare();// call</a:t>
            </a:r>
          </a:p>
          <a:p>
            <a:pPr eaLnBrk="1" hangingPunct="1">
              <a:lnSpc>
                <a:spcPct val="90000"/>
              </a:lnSpc>
            </a:pPr>
            <a:r>
              <a:rPr lang="en-US" altLang="en-US"/>
              <a:t>The function must create an object</a:t>
            </a:r>
          </a:p>
          <a:p>
            <a:pPr lvl="1" eaLnBrk="1" hangingPunct="1">
              <a:lnSpc>
                <a:spcPct val="90000"/>
              </a:lnSpc>
            </a:pPr>
            <a:r>
              <a:rPr lang="en-US" altLang="en-US"/>
              <a:t>for internal use </a:t>
            </a:r>
          </a:p>
          <a:p>
            <a:pPr lvl="1" eaLnBrk="1" hangingPunct="1">
              <a:lnSpc>
                <a:spcPct val="90000"/>
              </a:lnSpc>
            </a:pPr>
            <a:r>
              <a:rPr lang="en-US" altLang="en-US"/>
              <a:t>to use with </a:t>
            </a:r>
            <a:r>
              <a:rPr lang="en-US" altLang="en-US" b="1">
                <a:latin typeface="Courier New" panose="02070309020205020404" pitchFamily="49" charset="0"/>
              </a:rPr>
              <a:t>return</a:t>
            </a:r>
            <a:r>
              <a:rPr lang="en-US" altLang="en-US"/>
              <a:t> statement</a:t>
            </a:r>
          </a:p>
        </p:txBody>
      </p:sp>
      <p:sp>
        <p:nvSpPr>
          <p:cNvPr id="90116" name="Slide Number Placeholder 3">
            <a:extLst>
              <a:ext uri="{FF2B5EF4-FFF2-40B4-BE49-F238E27FC236}">
                <a16:creationId xmlns:a16="http://schemas.microsoft.com/office/drawing/2014/main" id="{7973D6AF-8C0F-B9ED-E6FC-927998C96F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40164F16-3284-4216-A805-A6E3C2F3C929}" type="slidenum">
              <a:rPr lang="en-US" altLang="en-US" sz="1200" smtClean="0"/>
              <a:pPr>
                <a:spcBef>
                  <a:spcPct val="0"/>
                </a:spcBef>
                <a:buFontTx/>
                <a:buNone/>
              </a:pPr>
              <a:t>39</a:t>
            </a:fld>
            <a:endParaRPr lang="en-US" altLang="en-US"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9286DCC-F7A1-8BED-ECED-8F6E593DAB5B}"/>
              </a:ext>
            </a:extLst>
          </p:cNvPr>
          <p:cNvSpPr>
            <a:spLocks noGrp="1" noChangeArrowheads="1"/>
          </p:cNvSpPr>
          <p:nvPr>
            <p:ph type="title"/>
          </p:nvPr>
        </p:nvSpPr>
        <p:spPr/>
        <p:txBody>
          <a:bodyPr/>
          <a:lstStyle/>
          <a:p>
            <a:pPr eaLnBrk="1" hangingPunct="1"/>
            <a:r>
              <a:rPr lang="en-US" altLang="en-US"/>
              <a:t>Abstraction in Software Development</a:t>
            </a:r>
          </a:p>
        </p:txBody>
      </p:sp>
      <p:sp>
        <p:nvSpPr>
          <p:cNvPr id="22531" name="Rectangle 3">
            <a:extLst>
              <a:ext uri="{FF2B5EF4-FFF2-40B4-BE49-F238E27FC236}">
                <a16:creationId xmlns:a16="http://schemas.microsoft.com/office/drawing/2014/main" id="{E2007A52-893C-EDB5-A756-2B4C83D3B30E}"/>
              </a:ext>
            </a:extLst>
          </p:cNvPr>
          <p:cNvSpPr>
            <a:spLocks noGrp="1" noChangeArrowheads="1"/>
          </p:cNvSpPr>
          <p:nvPr>
            <p:ph idx="1"/>
          </p:nvPr>
        </p:nvSpPr>
        <p:spPr/>
        <p:txBody>
          <a:bodyPr/>
          <a:lstStyle/>
          <a:p>
            <a:pPr eaLnBrk="1" hangingPunct="1">
              <a:spcBef>
                <a:spcPct val="0"/>
              </a:spcBef>
            </a:pPr>
            <a:r>
              <a:rPr lang="en-US" altLang="en-US" sz="2800">
                <a:solidFill>
                  <a:srgbClr val="0070C0"/>
                </a:solidFill>
              </a:rPr>
              <a:t>Abstraction</a:t>
            </a:r>
            <a:r>
              <a:rPr lang="en-US" altLang="en-US" sz="2800"/>
              <a:t> allows a programmer to design a solution to a problem and to use data items without concern for how the data items are implemented</a:t>
            </a:r>
          </a:p>
          <a:p>
            <a:pPr eaLnBrk="1" hangingPunct="1">
              <a:spcBef>
                <a:spcPct val="50000"/>
              </a:spcBef>
            </a:pPr>
            <a:r>
              <a:rPr lang="en-US" altLang="en-US" sz="2800"/>
              <a:t>This has already been encountered in the book:</a:t>
            </a:r>
          </a:p>
          <a:p>
            <a:pPr lvl="1" eaLnBrk="1" hangingPunct="1">
              <a:spcBef>
                <a:spcPct val="50000"/>
              </a:spcBef>
            </a:pPr>
            <a:r>
              <a:rPr lang="en-US" altLang="en-US" sz="2600"/>
              <a:t>To use the </a:t>
            </a:r>
            <a:r>
              <a:rPr lang="en-US" altLang="en-US" sz="2600" b="1">
                <a:latin typeface="Courier New" panose="02070309020205020404" pitchFamily="49" charset="0"/>
                <a:cs typeface="Courier New" panose="02070309020205020404" pitchFamily="49" charset="0"/>
              </a:rPr>
              <a:t>pow</a:t>
            </a:r>
            <a:r>
              <a:rPr lang="en-US" altLang="en-US" sz="2600"/>
              <a:t> function, you need to know what inputs it expects and what kind of results it produces</a:t>
            </a:r>
          </a:p>
          <a:p>
            <a:pPr lvl="1" eaLnBrk="1" hangingPunct="1">
              <a:spcBef>
                <a:spcPct val="50000"/>
              </a:spcBef>
            </a:pPr>
            <a:r>
              <a:rPr lang="en-US" altLang="en-US" sz="2600"/>
              <a:t>You do not need to know how it works</a:t>
            </a:r>
          </a:p>
        </p:txBody>
      </p:sp>
      <p:sp>
        <p:nvSpPr>
          <p:cNvPr id="22532" name="Slide Number Placeholder 3">
            <a:extLst>
              <a:ext uri="{FF2B5EF4-FFF2-40B4-BE49-F238E27FC236}">
                <a16:creationId xmlns:a16="http://schemas.microsoft.com/office/drawing/2014/main" id="{F6D5BD6C-FA8D-062A-B1CD-B5B7ECF24F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A245572C-82E2-40AE-8C3A-333FC2219EF5}" type="slidenum">
              <a:rPr lang="en-US" altLang="en-US" sz="1200" smtClean="0"/>
              <a:pPr>
                <a:spcBef>
                  <a:spcPct val="0"/>
                </a:spcBef>
                <a:buFontTx/>
                <a:buNone/>
              </a:pPr>
              <a:t>4</a:t>
            </a:fld>
            <a:endParaRPr lang="en-US" altLang="en-US" sz="1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8B5BBB5B-B90F-7F18-AF00-EF54B2E1C0DC}"/>
              </a:ext>
            </a:extLst>
          </p:cNvPr>
          <p:cNvSpPr>
            <a:spLocks noGrp="1" noChangeArrowheads="1"/>
          </p:cNvSpPr>
          <p:nvPr>
            <p:ph type="title"/>
          </p:nvPr>
        </p:nvSpPr>
        <p:spPr/>
        <p:txBody>
          <a:bodyPr/>
          <a:lstStyle/>
          <a:p>
            <a:pPr eaLnBrk="1" hangingPunct="1"/>
            <a:r>
              <a:rPr lang="en-US" altLang="en-US"/>
              <a:t>Returning an Object Example</a:t>
            </a:r>
          </a:p>
        </p:txBody>
      </p:sp>
      <p:sp>
        <p:nvSpPr>
          <p:cNvPr id="92163" name="Rectangle 3">
            <a:extLst>
              <a:ext uri="{FF2B5EF4-FFF2-40B4-BE49-F238E27FC236}">
                <a16:creationId xmlns:a16="http://schemas.microsoft.com/office/drawing/2014/main" id="{0EBE658E-2B72-3211-8C84-0DA90DC2EA43}"/>
              </a:ext>
            </a:extLst>
          </p:cNvPr>
          <p:cNvSpPr>
            <a:spLocks noGrp="1" noChangeArrowheads="1"/>
          </p:cNvSpPr>
          <p:nvPr>
            <p:ph idx="1"/>
          </p:nvPr>
        </p:nvSpPr>
        <p:spPr/>
        <p:txBody>
          <a:bodyPr/>
          <a:lstStyle/>
          <a:p>
            <a:pPr eaLnBrk="1" hangingPunct="1">
              <a:lnSpc>
                <a:spcPct val="90000"/>
              </a:lnSpc>
              <a:spcBef>
                <a:spcPct val="0"/>
              </a:spcBef>
              <a:buFontTx/>
              <a:buNone/>
            </a:pPr>
            <a:r>
              <a:rPr lang="en-US" altLang="en-US" sz="2800" b="1">
                <a:solidFill>
                  <a:srgbClr val="3D8963"/>
                </a:solidFill>
                <a:latin typeface="Courier New" panose="02070309020205020404" pitchFamily="49" charset="0"/>
              </a:rPr>
              <a:t> Square initSquare()</a:t>
            </a:r>
          </a:p>
          <a:p>
            <a:pPr eaLnBrk="1" hangingPunct="1">
              <a:lnSpc>
                <a:spcPct val="90000"/>
              </a:lnSpc>
              <a:spcBef>
                <a:spcPct val="0"/>
              </a:spcBef>
              <a:buFontTx/>
              <a:buNone/>
            </a:pPr>
            <a:r>
              <a:rPr lang="en-US" altLang="en-US" sz="2800" b="1">
                <a:solidFill>
                  <a:srgbClr val="3D8963"/>
                </a:solidFill>
                <a:latin typeface="Courier New" panose="02070309020205020404" pitchFamily="49" charset="0"/>
              </a:rPr>
              <a:t> { </a:t>
            </a:r>
          </a:p>
          <a:p>
            <a:pPr eaLnBrk="1" hangingPunct="1">
              <a:lnSpc>
                <a:spcPct val="90000"/>
              </a:lnSpc>
              <a:spcBef>
                <a:spcPct val="0"/>
              </a:spcBef>
              <a:buFontTx/>
              <a:buNone/>
            </a:pPr>
            <a:r>
              <a:rPr lang="en-US" altLang="en-US" sz="2800" b="1">
                <a:solidFill>
                  <a:srgbClr val="3D8963"/>
                </a:solidFill>
                <a:latin typeface="Courier New" panose="02070309020205020404" pitchFamily="49" charset="0"/>
              </a:rPr>
              <a:t>   Square s;    // local object</a:t>
            </a:r>
          </a:p>
          <a:p>
            <a:pPr eaLnBrk="1" hangingPunct="1">
              <a:lnSpc>
                <a:spcPct val="90000"/>
              </a:lnSpc>
              <a:spcBef>
                <a:spcPct val="0"/>
              </a:spcBef>
              <a:buFontTx/>
              <a:buNone/>
            </a:pPr>
            <a:r>
              <a:rPr lang="en-US" altLang="en-US" sz="2800" b="1">
                <a:solidFill>
                  <a:srgbClr val="3D8963"/>
                </a:solidFill>
                <a:latin typeface="Courier New" panose="02070309020205020404" pitchFamily="49" charset="0"/>
              </a:rPr>
              <a:t>   int inputSize;</a:t>
            </a:r>
          </a:p>
          <a:p>
            <a:pPr eaLnBrk="1" hangingPunct="1">
              <a:lnSpc>
                <a:spcPct val="90000"/>
              </a:lnSpc>
              <a:spcBef>
                <a:spcPct val="0"/>
              </a:spcBef>
              <a:buFontTx/>
              <a:buNone/>
            </a:pPr>
            <a:r>
              <a:rPr lang="en-US" altLang="en-US" sz="2800" b="1">
                <a:solidFill>
                  <a:srgbClr val="3D8963"/>
                </a:solidFill>
                <a:latin typeface="Courier New" panose="02070309020205020404" pitchFamily="49" charset="0"/>
              </a:rPr>
              <a:t>   cout &lt;&lt; "Enter the length of side: ";</a:t>
            </a:r>
          </a:p>
          <a:p>
            <a:pPr eaLnBrk="1" hangingPunct="1">
              <a:lnSpc>
                <a:spcPct val="90000"/>
              </a:lnSpc>
              <a:spcBef>
                <a:spcPct val="0"/>
              </a:spcBef>
              <a:buFontTx/>
              <a:buNone/>
            </a:pPr>
            <a:r>
              <a:rPr lang="en-US" altLang="en-US" sz="2800" b="1">
                <a:solidFill>
                  <a:srgbClr val="3D8963"/>
                </a:solidFill>
                <a:latin typeface="Courier New" panose="02070309020205020404" pitchFamily="49" charset="0"/>
              </a:rPr>
              <a:t>   cin &gt;&gt; inputSize;</a:t>
            </a:r>
          </a:p>
          <a:p>
            <a:pPr eaLnBrk="1" hangingPunct="1">
              <a:lnSpc>
                <a:spcPct val="90000"/>
              </a:lnSpc>
              <a:spcBef>
                <a:spcPct val="0"/>
              </a:spcBef>
              <a:buFontTx/>
              <a:buNone/>
            </a:pPr>
            <a:r>
              <a:rPr lang="en-US" altLang="en-US" sz="2800" b="1">
                <a:solidFill>
                  <a:srgbClr val="3D8963"/>
                </a:solidFill>
                <a:latin typeface="Courier New" panose="02070309020205020404" pitchFamily="49" charset="0"/>
              </a:rPr>
              <a:t>   s.setSide(inputSize);</a:t>
            </a:r>
          </a:p>
          <a:p>
            <a:pPr eaLnBrk="1" hangingPunct="1">
              <a:lnSpc>
                <a:spcPct val="90000"/>
              </a:lnSpc>
              <a:spcBef>
                <a:spcPct val="0"/>
              </a:spcBef>
              <a:buFontTx/>
              <a:buNone/>
            </a:pPr>
            <a:r>
              <a:rPr lang="en-US" altLang="en-US" sz="2800" b="1">
                <a:solidFill>
                  <a:srgbClr val="3D8963"/>
                </a:solidFill>
                <a:latin typeface="Courier New" panose="02070309020205020404" pitchFamily="49" charset="0"/>
              </a:rPr>
              <a:t>   return s;</a:t>
            </a:r>
          </a:p>
          <a:p>
            <a:pPr eaLnBrk="1" hangingPunct="1">
              <a:lnSpc>
                <a:spcPct val="90000"/>
              </a:lnSpc>
              <a:spcBef>
                <a:spcPct val="0"/>
              </a:spcBef>
              <a:buFontTx/>
              <a:buNone/>
            </a:pPr>
            <a:r>
              <a:rPr lang="en-US" altLang="en-US" sz="2800" b="1">
                <a:solidFill>
                  <a:srgbClr val="3D8963"/>
                </a:solidFill>
                <a:latin typeface="Courier New" panose="02070309020205020404" pitchFamily="49" charset="0"/>
              </a:rPr>
              <a:t> }</a:t>
            </a:r>
          </a:p>
        </p:txBody>
      </p:sp>
      <p:sp>
        <p:nvSpPr>
          <p:cNvPr id="92164" name="Slide Number Placeholder 3">
            <a:extLst>
              <a:ext uri="{FF2B5EF4-FFF2-40B4-BE49-F238E27FC236}">
                <a16:creationId xmlns:a16="http://schemas.microsoft.com/office/drawing/2014/main" id="{858E3ADC-6AED-FA48-7CCD-3263AE92FF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B250BCC6-9393-48F8-A784-8F8326A4B235}" type="slidenum">
              <a:rPr lang="en-US" altLang="en-US" sz="1200" smtClean="0"/>
              <a:pPr>
                <a:spcBef>
                  <a:spcPct val="0"/>
                </a:spcBef>
                <a:buFontTx/>
                <a:buNone/>
              </a:pPr>
              <a:t>40</a:t>
            </a:fld>
            <a:endParaRPr lang="en-US" altLang="en-US" sz="1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B7CD6A7E-400F-65F4-6450-8AC98D6BA554}"/>
              </a:ext>
            </a:extLst>
          </p:cNvPr>
          <p:cNvSpPr>
            <a:spLocks noGrp="1" noChangeArrowheads="1"/>
          </p:cNvSpPr>
          <p:nvPr>
            <p:ph type="title"/>
          </p:nvPr>
        </p:nvSpPr>
        <p:spPr/>
        <p:txBody>
          <a:bodyPr/>
          <a:lstStyle/>
          <a:p>
            <a:pPr eaLnBrk="1" hangingPunct="1"/>
            <a:r>
              <a:rPr lang="en-US" altLang="en-US"/>
              <a:t>7.11 Separating Class Specification, Implementation, and Client Code</a:t>
            </a:r>
          </a:p>
        </p:txBody>
      </p:sp>
      <p:sp>
        <p:nvSpPr>
          <p:cNvPr id="94211" name="Rectangle 3">
            <a:extLst>
              <a:ext uri="{FF2B5EF4-FFF2-40B4-BE49-F238E27FC236}">
                <a16:creationId xmlns:a16="http://schemas.microsoft.com/office/drawing/2014/main" id="{1777D833-5B60-D940-5884-93415DEB9B2D}"/>
              </a:ext>
            </a:extLst>
          </p:cNvPr>
          <p:cNvSpPr>
            <a:spLocks noGrp="1" noChangeArrowheads="1"/>
          </p:cNvSpPr>
          <p:nvPr>
            <p:ph idx="1"/>
          </p:nvPr>
        </p:nvSpPr>
        <p:spPr/>
        <p:txBody>
          <a:bodyPr/>
          <a:lstStyle/>
          <a:p>
            <a:pPr eaLnBrk="1" hangingPunct="1">
              <a:buFontTx/>
              <a:buNone/>
            </a:pPr>
            <a:r>
              <a:rPr lang="en-US" altLang="en-US"/>
              <a:t>	Separating the class declaration, member function definitions, and the program that uses the class into separate files is considered good design.</a:t>
            </a:r>
          </a:p>
          <a:p>
            <a:pPr eaLnBrk="1" hangingPunct="1"/>
            <a:endParaRPr lang="en-US" altLang="en-US"/>
          </a:p>
        </p:txBody>
      </p:sp>
      <p:sp>
        <p:nvSpPr>
          <p:cNvPr id="94212" name="Slide Number Placeholder 3">
            <a:extLst>
              <a:ext uri="{FF2B5EF4-FFF2-40B4-BE49-F238E27FC236}">
                <a16:creationId xmlns:a16="http://schemas.microsoft.com/office/drawing/2014/main" id="{E4A674ED-2575-EDAE-C59E-ACF47700F7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AC93EA14-EF5C-416D-9465-B7E4C73CB10B}" type="slidenum">
              <a:rPr lang="en-US" altLang="en-US" sz="1200" smtClean="0"/>
              <a:pPr>
                <a:spcBef>
                  <a:spcPct val="0"/>
                </a:spcBef>
                <a:buFontTx/>
                <a:buNone/>
              </a:pPr>
              <a:t>41</a:t>
            </a:fld>
            <a:endParaRPr lang="en-US" altLang="en-US" sz="1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4E596A5-D66B-5380-852E-EBD18E688AE5}"/>
              </a:ext>
            </a:extLst>
          </p:cNvPr>
          <p:cNvSpPr>
            <a:spLocks noGrp="1" noChangeArrowheads="1"/>
          </p:cNvSpPr>
          <p:nvPr>
            <p:ph type="title"/>
          </p:nvPr>
        </p:nvSpPr>
        <p:spPr/>
        <p:txBody>
          <a:bodyPr/>
          <a:lstStyle/>
          <a:p>
            <a:pPr eaLnBrk="1" hangingPunct="1"/>
            <a:r>
              <a:rPr lang="en-US" altLang="en-US"/>
              <a:t>Using Separate Files</a:t>
            </a:r>
          </a:p>
        </p:txBody>
      </p:sp>
      <p:sp>
        <p:nvSpPr>
          <p:cNvPr id="96259" name="Rectangle 3">
            <a:extLst>
              <a:ext uri="{FF2B5EF4-FFF2-40B4-BE49-F238E27FC236}">
                <a16:creationId xmlns:a16="http://schemas.microsoft.com/office/drawing/2014/main" id="{866D8AA2-EAED-75A5-E671-370B96C38A8E}"/>
              </a:ext>
            </a:extLst>
          </p:cNvPr>
          <p:cNvSpPr>
            <a:spLocks noGrp="1" noChangeArrowheads="1"/>
          </p:cNvSpPr>
          <p:nvPr>
            <p:ph idx="1"/>
          </p:nvPr>
        </p:nvSpPr>
        <p:spPr/>
        <p:txBody>
          <a:bodyPr>
            <a:normAutofit lnSpcReduction="10000"/>
          </a:bodyPr>
          <a:lstStyle/>
          <a:p>
            <a:pPr eaLnBrk="1" hangingPunct="1">
              <a:lnSpc>
                <a:spcPct val="80000"/>
              </a:lnSpc>
            </a:pPr>
            <a:r>
              <a:rPr lang="en-US" altLang="en-US" sz="2800"/>
              <a:t>Place the class declaration in a header file that serves as the </a:t>
            </a:r>
            <a:r>
              <a:rPr lang="en-US" altLang="en-US" sz="2800">
                <a:solidFill>
                  <a:schemeClr val="accent2"/>
                </a:solidFill>
              </a:rPr>
              <a:t>class specification file</a:t>
            </a:r>
            <a:r>
              <a:rPr lang="en-US" altLang="en-US" sz="2800"/>
              <a:t>.  Name the file </a:t>
            </a:r>
            <a:r>
              <a:rPr lang="en-US" altLang="en-US" sz="2800" b="1" i="1">
                <a:latin typeface="Courier New" panose="02070309020205020404" pitchFamily="49" charset="0"/>
              </a:rPr>
              <a:t>classname</a:t>
            </a:r>
            <a:r>
              <a:rPr lang="en-US" altLang="en-US" sz="2800" b="1">
                <a:latin typeface="Courier New" panose="02070309020205020404" pitchFamily="49" charset="0"/>
              </a:rPr>
              <a:t>.h</a:t>
            </a:r>
            <a:r>
              <a:rPr lang="en-US" altLang="en-US" sz="2800">
                <a:latin typeface="Courier New" panose="02070309020205020404" pitchFamily="49" charset="0"/>
              </a:rPr>
              <a:t> (</a:t>
            </a:r>
            <a:r>
              <a:rPr lang="en-US" altLang="en-US" sz="2800"/>
              <a:t>for example, </a:t>
            </a:r>
            <a:r>
              <a:rPr lang="en-US" altLang="en-US" sz="2800" b="1">
                <a:latin typeface="Courier New" panose="02070309020205020404" pitchFamily="49" charset="0"/>
              </a:rPr>
              <a:t>Square.h</a:t>
            </a:r>
            <a:r>
              <a:rPr lang="en-US" altLang="en-US" sz="2800">
                <a:latin typeface="Courier New" panose="02070309020205020404" pitchFamily="49" charset="0"/>
              </a:rPr>
              <a:t>)</a:t>
            </a:r>
            <a:endParaRPr lang="en-US" altLang="en-US" sz="2800"/>
          </a:p>
          <a:p>
            <a:pPr eaLnBrk="1" hangingPunct="1">
              <a:lnSpc>
                <a:spcPct val="80000"/>
              </a:lnSpc>
              <a:spcBef>
                <a:spcPct val="40000"/>
              </a:spcBef>
            </a:pPr>
            <a:r>
              <a:rPr lang="en-US" altLang="en-US" sz="2800"/>
              <a:t>Place the member function definitions in a </a:t>
            </a:r>
            <a:r>
              <a:rPr lang="en-US" altLang="en-US" sz="2800">
                <a:solidFill>
                  <a:schemeClr val="accent2"/>
                </a:solidFill>
              </a:rPr>
              <a:t>class implementation file</a:t>
            </a:r>
            <a:r>
              <a:rPr lang="en-US" altLang="en-US" sz="2800"/>
              <a:t>. Name the file </a:t>
            </a:r>
            <a:r>
              <a:rPr lang="en-US" altLang="en-US" sz="2800" b="1" i="1">
                <a:latin typeface="Courier New" panose="02070309020205020404" pitchFamily="49" charset="0"/>
              </a:rPr>
              <a:t>classname.cpp</a:t>
            </a:r>
            <a:r>
              <a:rPr lang="en-US" altLang="en-US" sz="2800"/>
              <a:t> (for example, </a:t>
            </a:r>
            <a:r>
              <a:rPr lang="en-US" altLang="en-US" sz="2800" b="1">
                <a:latin typeface="Courier New" panose="02070309020205020404" pitchFamily="49" charset="0"/>
              </a:rPr>
              <a:t>Square.cpp</a:t>
            </a:r>
            <a:r>
              <a:rPr lang="en-US" altLang="en-US" sz="2800">
                <a:latin typeface="Courier New" panose="02070309020205020404" pitchFamily="49" charset="0"/>
              </a:rPr>
              <a:t>)</a:t>
            </a:r>
            <a:r>
              <a:rPr lang="en-US" altLang="en-US" sz="2800"/>
              <a:t>This file should </a:t>
            </a:r>
            <a:r>
              <a:rPr lang="en-US" altLang="en-US" sz="2800" b="1">
                <a:latin typeface="Courier New" panose="02070309020205020404" pitchFamily="49" charset="0"/>
              </a:rPr>
              <a:t>#include</a:t>
            </a:r>
            <a:r>
              <a:rPr lang="en-US" altLang="en-US" sz="2800"/>
              <a:t> the class specification file.</a:t>
            </a:r>
          </a:p>
          <a:p>
            <a:pPr eaLnBrk="1" hangingPunct="1">
              <a:lnSpc>
                <a:spcPct val="80000"/>
              </a:lnSpc>
              <a:spcBef>
                <a:spcPct val="40000"/>
              </a:spcBef>
            </a:pPr>
            <a:r>
              <a:rPr lang="en-US" altLang="en-US" sz="2800"/>
              <a:t>A client program (client code) that uses the class must </a:t>
            </a:r>
            <a:r>
              <a:rPr lang="en-US" altLang="en-US" sz="2800" b="1">
                <a:latin typeface="Courier New" panose="02070309020205020404" pitchFamily="49" charset="0"/>
              </a:rPr>
              <a:t>#include</a:t>
            </a:r>
            <a:r>
              <a:rPr lang="en-US" altLang="en-US" sz="2800"/>
              <a:t> the class specification file and be compiled and linked with the class implementation file.</a:t>
            </a:r>
          </a:p>
        </p:txBody>
      </p:sp>
      <p:sp>
        <p:nvSpPr>
          <p:cNvPr id="96260" name="Slide Number Placeholder 3">
            <a:extLst>
              <a:ext uri="{FF2B5EF4-FFF2-40B4-BE49-F238E27FC236}">
                <a16:creationId xmlns:a16="http://schemas.microsoft.com/office/drawing/2014/main" id="{009EF4A3-EF75-7735-560D-1308F4654A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018C3385-33F0-412B-A085-8947A2FBD2A9}" type="slidenum">
              <a:rPr lang="en-US" altLang="en-US" sz="1200" smtClean="0"/>
              <a:pPr>
                <a:spcBef>
                  <a:spcPct val="0"/>
                </a:spcBef>
                <a:buFontTx/>
                <a:buNone/>
              </a:pPr>
              <a:t>42</a:t>
            </a:fld>
            <a:endParaRPr lang="en-US" altLang="en-US" sz="1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B772ABA9-AB78-70EF-D67A-D40911D9685B}"/>
              </a:ext>
            </a:extLst>
          </p:cNvPr>
          <p:cNvSpPr>
            <a:spLocks noGrp="1" noChangeArrowheads="1"/>
          </p:cNvSpPr>
          <p:nvPr>
            <p:ph type="title"/>
          </p:nvPr>
        </p:nvSpPr>
        <p:spPr/>
        <p:txBody>
          <a:bodyPr/>
          <a:lstStyle/>
          <a:p>
            <a:pPr eaLnBrk="1" hangingPunct="1"/>
            <a:r>
              <a:rPr lang="en-US" altLang="en-US"/>
              <a:t>Include Guard</a:t>
            </a:r>
          </a:p>
        </p:txBody>
      </p:sp>
      <p:sp>
        <p:nvSpPr>
          <p:cNvPr id="98307" name="Rectangle 3">
            <a:extLst>
              <a:ext uri="{FF2B5EF4-FFF2-40B4-BE49-F238E27FC236}">
                <a16:creationId xmlns:a16="http://schemas.microsoft.com/office/drawing/2014/main" id="{EAE03C2B-2A2D-7531-F898-DCC35EA65973}"/>
              </a:ext>
            </a:extLst>
          </p:cNvPr>
          <p:cNvSpPr>
            <a:spLocks noGrp="1" noChangeArrowheads="1"/>
          </p:cNvSpPr>
          <p:nvPr>
            <p:ph idx="1"/>
          </p:nvPr>
        </p:nvSpPr>
        <p:spPr/>
        <p:txBody>
          <a:bodyPr>
            <a:normAutofit fontScale="92500" lnSpcReduction="20000"/>
          </a:bodyPr>
          <a:lstStyle/>
          <a:p>
            <a:pPr eaLnBrk="1" hangingPunct="1">
              <a:lnSpc>
                <a:spcPct val="80000"/>
              </a:lnSpc>
            </a:pPr>
            <a:r>
              <a:rPr lang="en-US" altLang="en-US" sz="2800"/>
              <a:t>Is used to prevent a header file from being included twice</a:t>
            </a:r>
          </a:p>
          <a:p>
            <a:pPr eaLnBrk="1" hangingPunct="1">
              <a:lnSpc>
                <a:spcPct val="80000"/>
              </a:lnSpc>
              <a:spcBef>
                <a:spcPct val="40000"/>
              </a:spcBef>
            </a:pPr>
            <a:r>
              <a:rPr lang="en-US" altLang="en-US" sz="2800"/>
              <a:t>Format:</a:t>
            </a:r>
          </a:p>
          <a:p>
            <a:pPr lvl="2" eaLnBrk="1" hangingPunct="1">
              <a:lnSpc>
                <a:spcPct val="80000"/>
              </a:lnSpc>
              <a:spcBef>
                <a:spcPct val="40000"/>
              </a:spcBef>
              <a:buFontTx/>
              <a:buNone/>
            </a:pPr>
            <a:r>
              <a:rPr lang="en-US" altLang="en-US" sz="2000" b="1">
                <a:solidFill>
                  <a:srgbClr val="3D8963"/>
                </a:solidFill>
                <a:latin typeface="Courier New" panose="02070309020205020404" pitchFamily="49" charset="0"/>
                <a:cs typeface="Courier New" panose="02070309020205020404" pitchFamily="49" charset="0"/>
              </a:rPr>
              <a:t>#ifndef </a:t>
            </a:r>
            <a:r>
              <a:rPr lang="en-US" altLang="en-US" sz="2000" b="1" i="1" err="1">
                <a:solidFill>
                  <a:srgbClr val="3D8963"/>
                </a:solidFill>
                <a:latin typeface="Courier New" panose="02070309020205020404" pitchFamily="49" charset="0"/>
                <a:cs typeface="Courier New" panose="02070309020205020404" pitchFamily="49" charset="0"/>
              </a:rPr>
              <a:t>symbol_name</a:t>
            </a:r>
            <a:endParaRPr lang="en-US" altLang="en-US" sz="2000" b="1">
              <a:solidFill>
                <a:srgbClr val="3D8963"/>
              </a:solidFill>
              <a:latin typeface="Courier New" panose="02070309020205020404" pitchFamily="49" charset="0"/>
              <a:cs typeface="Courier New" panose="02070309020205020404" pitchFamily="49" charset="0"/>
            </a:endParaRPr>
          </a:p>
          <a:p>
            <a:pPr lvl="2" eaLnBrk="1" hangingPunct="1">
              <a:lnSpc>
                <a:spcPct val="80000"/>
              </a:lnSpc>
              <a:spcBef>
                <a:spcPct val="40000"/>
              </a:spcBef>
              <a:buFontTx/>
              <a:buNone/>
            </a:pPr>
            <a:r>
              <a:rPr lang="en-US" altLang="en-US" sz="2000" b="1">
                <a:solidFill>
                  <a:srgbClr val="3D8963"/>
                </a:solidFill>
                <a:latin typeface="Courier New" panose="02070309020205020404" pitchFamily="49" charset="0"/>
                <a:cs typeface="Courier New" panose="02070309020205020404" pitchFamily="49" charset="0"/>
              </a:rPr>
              <a:t>#define </a:t>
            </a:r>
            <a:r>
              <a:rPr lang="en-US" altLang="en-US" sz="2000" b="1" i="1" err="1">
                <a:solidFill>
                  <a:srgbClr val="3D8963"/>
                </a:solidFill>
                <a:latin typeface="Courier New" panose="02070309020205020404" pitchFamily="49" charset="0"/>
                <a:cs typeface="Courier New" panose="02070309020205020404" pitchFamily="49" charset="0"/>
              </a:rPr>
              <a:t>symbol_name</a:t>
            </a:r>
            <a:endParaRPr lang="en-US" altLang="en-US" sz="2000" b="1" i="1">
              <a:solidFill>
                <a:srgbClr val="3D8963"/>
              </a:solidFill>
              <a:latin typeface="Courier New" panose="02070309020205020404" pitchFamily="49" charset="0"/>
              <a:cs typeface="Courier New" panose="02070309020205020404" pitchFamily="49" charset="0"/>
            </a:endParaRPr>
          </a:p>
          <a:p>
            <a:pPr lvl="2" eaLnBrk="1" hangingPunct="1">
              <a:lnSpc>
                <a:spcPct val="80000"/>
              </a:lnSpc>
              <a:spcBef>
                <a:spcPct val="40000"/>
              </a:spcBef>
              <a:buFontTx/>
              <a:buNone/>
            </a:pPr>
            <a:r>
              <a:rPr lang="en-US" altLang="en-US" sz="2000" b="1">
                <a:solidFill>
                  <a:srgbClr val="3D8963"/>
                </a:solidFill>
                <a:latin typeface="Courier New" panose="02070309020205020404" pitchFamily="49" charset="0"/>
                <a:cs typeface="Courier New" panose="02070309020205020404" pitchFamily="49" charset="0"/>
              </a:rPr>
              <a:t>. . .  </a:t>
            </a:r>
            <a:r>
              <a:rPr lang="en-US" altLang="en-US" sz="2000">
                <a:cs typeface="Courier New" panose="02070309020205020404" pitchFamily="49" charset="0"/>
              </a:rPr>
              <a:t>(normal contents of header file)</a:t>
            </a:r>
          </a:p>
          <a:p>
            <a:pPr lvl="2" eaLnBrk="1" hangingPunct="1">
              <a:lnSpc>
                <a:spcPct val="80000"/>
              </a:lnSpc>
              <a:spcBef>
                <a:spcPct val="40000"/>
              </a:spcBef>
              <a:buFontTx/>
              <a:buNone/>
            </a:pPr>
            <a:r>
              <a:rPr lang="en-US" altLang="en-US" sz="2000" b="1">
                <a:solidFill>
                  <a:srgbClr val="3D8963"/>
                </a:solidFill>
                <a:latin typeface="Courier New" panose="02070309020205020404" pitchFamily="49" charset="0"/>
                <a:cs typeface="Courier New" panose="02070309020205020404" pitchFamily="49" charset="0"/>
              </a:rPr>
              <a:t>#endif</a:t>
            </a:r>
          </a:p>
          <a:p>
            <a:pPr eaLnBrk="1" hangingPunct="1">
              <a:lnSpc>
                <a:spcPct val="80000"/>
              </a:lnSpc>
              <a:spcBef>
                <a:spcPct val="40000"/>
              </a:spcBef>
            </a:pPr>
            <a:r>
              <a:rPr lang="en-US" altLang="en-US" sz="2800" b="1" i="1" err="1">
                <a:solidFill>
                  <a:srgbClr val="3D8963"/>
                </a:solidFill>
                <a:latin typeface="Courier New" panose="02070309020205020404" pitchFamily="49" charset="0"/>
                <a:cs typeface="Courier New" panose="02070309020205020404" pitchFamily="49" charset="0"/>
              </a:rPr>
              <a:t>symbol_name</a:t>
            </a:r>
            <a:r>
              <a:rPr lang="en-US" altLang="en-US" sz="2800">
                <a:latin typeface="Courier New" panose="02070309020205020404" pitchFamily="49" charset="0"/>
                <a:cs typeface="Courier New" panose="02070309020205020404" pitchFamily="49" charset="0"/>
              </a:rPr>
              <a:t> </a:t>
            </a:r>
            <a:r>
              <a:rPr lang="en-US" altLang="en-US" sz="2800">
                <a:cs typeface="Courier New" panose="02070309020205020404" pitchFamily="49" charset="0"/>
              </a:rPr>
              <a:t>is usually the name of the header file, in all capital letters:</a:t>
            </a:r>
          </a:p>
          <a:p>
            <a:pPr lvl="2" eaLnBrk="1" hangingPunct="1">
              <a:lnSpc>
                <a:spcPct val="80000"/>
              </a:lnSpc>
              <a:spcBef>
                <a:spcPct val="40000"/>
              </a:spcBef>
              <a:buFontTx/>
              <a:buNone/>
            </a:pPr>
            <a:r>
              <a:rPr lang="en-US" altLang="en-US" sz="2000" b="1">
                <a:solidFill>
                  <a:srgbClr val="3D8963"/>
                </a:solidFill>
                <a:latin typeface="Courier New" panose="02070309020205020404" pitchFamily="49" charset="0"/>
                <a:cs typeface="Courier New" panose="02070309020205020404" pitchFamily="49" charset="0"/>
              </a:rPr>
              <a:t>#ifndef SQUARE_H</a:t>
            </a:r>
          </a:p>
          <a:p>
            <a:pPr lvl="2" eaLnBrk="1" hangingPunct="1">
              <a:lnSpc>
                <a:spcPct val="80000"/>
              </a:lnSpc>
              <a:spcBef>
                <a:spcPct val="40000"/>
              </a:spcBef>
              <a:buFontTx/>
              <a:buNone/>
            </a:pPr>
            <a:r>
              <a:rPr lang="en-US" altLang="en-US" sz="2000" b="1">
                <a:solidFill>
                  <a:srgbClr val="3D8963"/>
                </a:solidFill>
                <a:latin typeface="Courier New" panose="02070309020205020404" pitchFamily="49" charset="0"/>
                <a:cs typeface="Courier New" panose="02070309020205020404" pitchFamily="49" charset="0"/>
              </a:rPr>
              <a:t>#define SQUARE_H</a:t>
            </a:r>
          </a:p>
          <a:p>
            <a:pPr lvl="2" eaLnBrk="1" hangingPunct="1">
              <a:lnSpc>
                <a:spcPct val="80000"/>
              </a:lnSpc>
              <a:spcBef>
                <a:spcPct val="40000"/>
              </a:spcBef>
              <a:buFontTx/>
              <a:buNone/>
            </a:pPr>
            <a:r>
              <a:rPr lang="en-US" altLang="en-US" sz="2000" b="1">
                <a:solidFill>
                  <a:srgbClr val="3D8963"/>
                </a:solidFill>
                <a:latin typeface="Courier New" panose="02070309020205020404" pitchFamily="49" charset="0"/>
                <a:cs typeface="Courier New" panose="02070309020205020404" pitchFamily="49" charset="0"/>
              </a:rPr>
              <a:t>. . .</a:t>
            </a:r>
          </a:p>
          <a:p>
            <a:pPr lvl="2" eaLnBrk="1" hangingPunct="1">
              <a:lnSpc>
                <a:spcPct val="80000"/>
              </a:lnSpc>
              <a:spcBef>
                <a:spcPct val="40000"/>
              </a:spcBef>
              <a:buFontTx/>
              <a:buNone/>
            </a:pPr>
            <a:r>
              <a:rPr lang="en-US" altLang="en-US" sz="2000" b="1">
                <a:solidFill>
                  <a:srgbClr val="3D8963"/>
                </a:solidFill>
                <a:latin typeface="Courier New" panose="02070309020205020404" pitchFamily="49" charset="0"/>
                <a:cs typeface="Courier New" panose="02070309020205020404" pitchFamily="49" charset="0"/>
              </a:rPr>
              <a:t>#endif</a:t>
            </a:r>
          </a:p>
        </p:txBody>
      </p:sp>
      <p:sp>
        <p:nvSpPr>
          <p:cNvPr id="98308" name="Slide Number Placeholder 3">
            <a:extLst>
              <a:ext uri="{FF2B5EF4-FFF2-40B4-BE49-F238E27FC236}">
                <a16:creationId xmlns:a16="http://schemas.microsoft.com/office/drawing/2014/main" id="{49B0CF44-16C1-5525-5948-56CA406403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3FB352D4-3AF6-4104-872D-5DE01654FA65}" type="slidenum">
              <a:rPr lang="en-US" altLang="en-US" sz="1200" smtClean="0"/>
              <a:pPr>
                <a:spcBef>
                  <a:spcPct val="0"/>
                </a:spcBef>
                <a:buFontTx/>
                <a:buNone/>
              </a:pPr>
              <a:t>43</a:t>
            </a:fld>
            <a:endParaRPr lang="en-US" altLang="en-US" sz="12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97DF2B2B-D6EA-21DA-6C9A-361F48E6683A}"/>
              </a:ext>
            </a:extLst>
          </p:cNvPr>
          <p:cNvSpPr>
            <a:spLocks noGrp="1" noChangeArrowheads="1"/>
          </p:cNvSpPr>
          <p:nvPr>
            <p:ph type="title"/>
          </p:nvPr>
        </p:nvSpPr>
        <p:spPr/>
        <p:txBody>
          <a:bodyPr/>
          <a:lstStyle/>
          <a:p>
            <a:r>
              <a:rPr lang="en-US" altLang="en-US"/>
              <a:t>#pragma once</a:t>
            </a:r>
          </a:p>
        </p:txBody>
      </p:sp>
      <p:sp>
        <p:nvSpPr>
          <p:cNvPr id="100355" name="Content Placeholder 2">
            <a:extLst>
              <a:ext uri="{FF2B5EF4-FFF2-40B4-BE49-F238E27FC236}">
                <a16:creationId xmlns:a16="http://schemas.microsoft.com/office/drawing/2014/main" id="{A3A0F83D-A9E5-2365-F010-66000E8B475F}"/>
              </a:ext>
            </a:extLst>
          </p:cNvPr>
          <p:cNvSpPr>
            <a:spLocks noGrp="1" noChangeArrowheads="1"/>
          </p:cNvSpPr>
          <p:nvPr>
            <p:ph idx="1"/>
          </p:nvPr>
        </p:nvSpPr>
        <p:spPr/>
        <p:txBody>
          <a:bodyPr/>
          <a:lstStyle/>
          <a:p>
            <a:pPr marL="0" indent="0">
              <a:buFontTx/>
              <a:buNone/>
            </a:pPr>
            <a:r>
              <a:rPr lang="en-US" altLang="en-US"/>
              <a:t>This instructor prefers to use</a:t>
            </a:r>
          </a:p>
          <a:p>
            <a:pPr marL="400050" lvl="1" indent="0">
              <a:buFontTx/>
              <a:buNone/>
            </a:pPr>
            <a:r>
              <a:rPr lang="en-US" altLang="en-US" sz="3200" b="1">
                <a:solidFill>
                  <a:srgbClr val="3D8963"/>
                </a:solidFill>
                <a:latin typeface="Courier New" panose="02070309020205020404" pitchFamily="49" charset="0"/>
                <a:cs typeface="Courier New" panose="02070309020205020404" pitchFamily="49" charset="0"/>
              </a:rPr>
              <a:t>#pragma once </a:t>
            </a:r>
          </a:p>
          <a:p>
            <a:pPr marL="0" indent="0">
              <a:buFontTx/>
              <a:buNone/>
            </a:pPr>
            <a:r>
              <a:rPr lang="en-US" altLang="en-US"/>
              <a:t>at the beginning of the file, because it is too easy to forget the </a:t>
            </a:r>
            <a:r>
              <a:rPr lang="en-US" altLang="en-US" sz="2800" b="1">
                <a:solidFill>
                  <a:srgbClr val="3D8963"/>
                </a:solidFill>
                <a:latin typeface="Courier New" panose="02070309020205020404" pitchFamily="49" charset="0"/>
                <a:cs typeface="Courier New" panose="02070309020205020404" pitchFamily="49" charset="0"/>
              </a:rPr>
              <a:t>#endif</a:t>
            </a:r>
          </a:p>
        </p:txBody>
      </p:sp>
      <p:sp>
        <p:nvSpPr>
          <p:cNvPr id="100356" name="Slide Number Placeholder 3">
            <a:extLst>
              <a:ext uri="{FF2B5EF4-FFF2-40B4-BE49-F238E27FC236}">
                <a16:creationId xmlns:a16="http://schemas.microsoft.com/office/drawing/2014/main" id="{C3353E9F-91EB-AB89-666B-F81574E70E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1-</a:t>
            </a:r>
            <a:fld id="{33E10213-2E8B-4165-9348-FC1B2F45EEAE}" type="slidenum">
              <a:rPr lang="en-US" altLang="en-US" sz="1200" smtClean="0"/>
              <a:pPr>
                <a:spcBef>
                  <a:spcPct val="0"/>
                </a:spcBef>
                <a:buFontTx/>
                <a:buNone/>
              </a:pPr>
              <a:t>44</a:t>
            </a:fld>
            <a:endParaRPr lang="en-US" altLang="en-US" sz="1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50E0BBA9-F528-8A7C-9C25-05B218DBBB19}"/>
              </a:ext>
            </a:extLst>
          </p:cNvPr>
          <p:cNvSpPr>
            <a:spLocks noGrp="1" noChangeArrowheads="1"/>
          </p:cNvSpPr>
          <p:nvPr>
            <p:ph type="title"/>
          </p:nvPr>
        </p:nvSpPr>
        <p:spPr/>
        <p:txBody>
          <a:bodyPr/>
          <a:lstStyle/>
          <a:p>
            <a:pPr eaLnBrk="1" hangingPunct="1"/>
            <a:r>
              <a:rPr lang="en-US" altLang="en-US"/>
              <a:t>What Should Be Done Inside </a:t>
            </a:r>
            <a:r>
              <a:rPr lang="en-US" altLang="en-US" i="1"/>
              <a:t>vs.</a:t>
            </a:r>
            <a:r>
              <a:rPr lang="en-US" altLang="en-US"/>
              <a:t> Outside the Class</a:t>
            </a:r>
          </a:p>
        </p:txBody>
      </p:sp>
      <p:sp>
        <p:nvSpPr>
          <p:cNvPr id="101379" name="Rectangle 3">
            <a:extLst>
              <a:ext uri="{FF2B5EF4-FFF2-40B4-BE49-F238E27FC236}">
                <a16:creationId xmlns:a16="http://schemas.microsoft.com/office/drawing/2014/main" id="{072C304A-DC67-77F2-D14F-BC7BF399798D}"/>
              </a:ext>
            </a:extLst>
          </p:cNvPr>
          <p:cNvSpPr>
            <a:spLocks noGrp="1" noChangeArrowheads="1"/>
          </p:cNvSpPr>
          <p:nvPr>
            <p:ph idx="1"/>
          </p:nvPr>
        </p:nvSpPr>
        <p:spPr/>
        <p:txBody>
          <a:bodyPr/>
          <a:lstStyle/>
          <a:p>
            <a:pPr eaLnBrk="1" hangingPunct="1"/>
            <a:r>
              <a:rPr lang="en-US" altLang="en-US"/>
              <a:t>Class should be designed to provide functions to store and retrieve data</a:t>
            </a:r>
          </a:p>
          <a:p>
            <a:pPr eaLnBrk="1" hangingPunct="1">
              <a:spcBef>
                <a:spcPct val="60000"/>
              </a:spcBef>
            </a:pPr>
            <a:r>
              <a:rPr lang="en-US" altLang="en-US"/>
              <a:t>In general, input and output (I/O) should be done by functions that use class objects, rather than by class member functions</a:t>
            </a:r>
          </a:p>
        </p:txBody>
      </p:sp>
      <p:sp>
        <p:nvSpPr>
          <p:cNvPr id="101380" name="Slide Number Placeholder 3">
            <a:extLst>
              <a:ext uri="{FF2B5EF4-FFF2-40B4-BE49-F238E27FC236}">
                <a16:creationId xmlns:a16="http://schemas.microsoft.com/office/drawing/2014/main" id="{0B9CCC75-77DB-7069-31FF-8B56A61C13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C828C5AD-262A-4BB9-8A68-B9652885DCF5}" type="slidenum">
              <a:rPr lang="en-US" altLang="en-US" sz="1200" smtClean="0"/>
              <a:pPr>
                <a:spcBef>
                  <a:spcPct val="0"/>
                </a:spcBef>
                <a:buFontTx/>
                <a:buNone/>
              </a:pPr>
              <a:t>45</a:t>
            </a:fld>
            <a:endParaRPr lang="en-US" altLang="en-US" sz="1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C7068E50-B8B5-CCDA-5672-D940D2DB9269}"/>
              </a:ext>
            </a:extLst>
          </p:cNvPr>
          <p:cNvSpPr>
            <a:spLocks noGrp="1" noChangeArrowheads="1"/>
          </p:cNvSpPr>
          <p:nvPr>
            <p:ph type="title"/>
          </p:nvPr>
        </p:nvSpPr>
        <p:spPr/>
        <p:txBody>
          <a:bodyPr/>
          <a:lstStyle/>
          <a:p>
            <a:pPr eaLnBrk="1" hangingPunct="1"/>
            <a:r>
              <a:rPr lang="en-US" altLang="en-US"/>
              <a:t>7.10  Object Composition</a:t>
            </a:r>
          </a:p>
        </p:txBody>
      </p:sp>
      <p:sp>
        <p:nvSpPr>
          <p:cNvPr id="103427" name="Content Placeholder 2">
            <a:extLst>
              <a:ext uri="{FF2B5EF4-FFF2-40B4-BE49-F238E27FC236}">
                <a16:creationId xmlns:a16="http://schemas.microsoft.com/office/drawing/2014/main" id="{B454D786-C7A5-4A79-AB59-9A79C11C09D4}"/>
              </a:ext>
            </a:extLst>
          </p:cNvPr>
          <p:cNvSpPr>
            <a:spLocks noGrp="1" noChangeArrowheads="1"/>
          </p:cNvSpPr>
          <p:nvPr>
            <p:ph idx="1"/>
          </p:nvPr>
        </p:nvSpPr>
        <p:spPr/>
        <p:txBody>
          <a:bodyPr/>
          <a:lstStyle/>
          <a:p>
            <a:pPr eaLnBrk="1" hangingPunct="1"/>
            <a:r>
              <a:rPr lang="en-US" altLang="en-US"/>
              <a:t>This occurs when an object is a member variable of another object.</a:t>
            </a:r>
          </a:p>
          <a:p>
            <a:pPr eaLnBrk="1" hangingPunct="1"/>
            <a:r>
              <a:rPr lang="en-US" altLang="en-US"/>
              <a:t>It is often used to design complex objects whose members are simpler objects</a:t>
            </a:r>
          </a:p>
          <a:p>
            <a:pPr eaLnBrk="1" hangingPunct="1"/>
            <a:r>
              <a:rPr lang="en-US" altLang="en-US"/>
              <a:t>ex. (from book):  Define a rectangle class. Then, define a carpet class and use a rectangle object as a member of a carpet object.</a:t>
            </a:r>
          </a:p>
        </p:txBody>
      </p:sp>
      <p:sp>
        <p:nvSpPr>
          <p:cNvPr id="103428" name="Slide Number Placeholder 3">
            <a:extLst>
              <a:ext uri="{FF2B5EF4-FFF2-40B4-BE49-F238E27FC236}">
                <a16:creationId xmlns:a16="http://schemas.microsoft.com/office/drawing/2014/main" id="{6CE83697-0097-0979-C5CA-2B5CF9D7C5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93DF58EE-9245-46BF-AC02-6FED418C048A}" type="slidenum">
              <a:rPr lang="en-US" altLang="en-US" sz="1200" smtClean="0"/>
              <a:pPr>
                <a:spcBef>
                  <a:spcPct val="0"/>
                </a:spcBef>
                <a:buFontTx/>
                <a:buNone/>
              </a:pPr>
              <a:t>46</a:t>
            </a:fld>
            <a:endParaRPr lang="en-US" altLang="en-US" sz="12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640A4966-6773-8BA8-75A2-F4BDAEE9B853}"/>
              </a:ext>
            </a:extLst>
          </p:cNvPr>
          <p:cNvSpPr>
            <a:spLocks noGrp="1" noChangeArrowheads="1"/>
          </p:cNvSpPr>
          <p:nvPr>
            <p:ph type="title"/>
          </p:nvPr>
        </p:nvSpPr>
        <p:spPr/>
        <p:txBody>
          <a:bodyPr/>
          <a:lstStyle/>
          <a:p>
            <a:pPr eaLnBrk="1" hangingPunct="1"/>
            <a:r>
              <a:rPr lang="en-US" altLang="en-US"/>
              <a:t>Object Composition, cont.</a:t>
            </a:r>
          </a:p>
        </p:txBody>
      </p:sp>
      <p:sp>
        <p:nvSpPr>
          <p:cNvPr id="105475" name="Slide Number Placeholder 3">
            <a:extLst>
              <a:ext uri="{FF2B5EF4-FFF2-40B4-BE49-F238E27FC236}">
                <a16:creationId xmlns:a16="http://schemas.microsoft.com/office/drawing/2014/main" id="{277F1EDD-346B-6B24-B0DD-6A449F6093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B0E8F8AE-3CE1-4388-85A2-9207BE07C87D}" type="slidenum">
              <a:rPr lang="en-US" altLang="en-US" sz="1200" smtClean="0"/>
              <a:pPr>
                <a:spcBef>
                  <a:spcPct val="0"/>
                </a:spcBef>
                <a:buFontTx/>
                <a:buNone/>
              </a:pPr>
              <a:t>47</a:t>
            </a:fld>
            <a:endParaRPr lang="en-US" altLang="en-US" sz="1200"/>
          </a:p>
        </p:txBody>
      </p:sp>
      <p:pic>
        <p:nvPicPr>
          <p:cNvPr id="105476" name="Picture 5" descr="PPT6ED.png">
            <a:extLst>
              <a:ext uri="{FF2B5EF4-FFF2-40B4-BE49-F238E27FC236}">
                <a16:creationId xmlns:a16="http://schemas.microsoft.com/office/drawing/2014/main" id="{D746E49E-EC9D-7967-8F2F-6359FD6CCF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17663"/>
            <a:ext cx="41973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BB2F0BE2-DBA7-A18A-4BF7-D51C65F3EA1C}"/>
              </a:ext>
            </a:extLst>
          </p:cNvPr>
          <p:cNvSpPr>
            <a:spLocks noGrp="1" noChangeArrowheads="1"/>
          </p:cNvSpPr>
          <p:nvPr>
            <p:ph type="title"/>
          </p:nvPr>
        </p:nvSpPr>
        <p:spPr/>
        <p:txBody>
          <a:bodyPr/>
          <a:lstStyle/>
          <a:p>
            <a:pPr eaLnBrk="1" hangingPunct="1"/>
            <a:r>
              <a:rPr lang="en-US" altLang="en-US"/>
              <a:t>7.15  Introduction to Object-Oriented Analysis and Design</a:t>
            </a:r>
          </a:p>
        </p:txBody>
      </p:sp>
      <p:sp>
        <p:nvSpPr>
          <p:cNvPr id="106499" name="Rectangle 3">
            <a:extLst>
              <a:ext uri="{FF2B5EF4-FFF2-40B4-BE49-F238E27FC236}">
                <a16:creationId xmlns:a16="http://schemas.microsoft.com/office/drawing/2014/main" id="{19702D2B-5D84-49B7-3148-0E6650DCB629}"/>
              </a:ext>
            </a:extLst>
          </p:cNvPr>
          <p:cNvSpPr>
            <a:spLocks noGrp="1" noChangeArrowheads="1"/>
          </p:cNvSpPr>
          <p:nvPr>
            <p:ph idx="1"/>
          </p:nvPr>
        </p:nvSpPr>
        <p:spPr/>
        <p:txBody>
          <a:bodyPr/>
          <a:lstStyle/>
          <a:p>
            <a:pPr eaLnBrk="1" hangingPunct="1">
              <a:spcBef>
                <a:spcPct val="60000"/>
              </a:spcBef>
            </a:pPr>
            <a:r>
              <a:rPr lang="en-US" altLang="en-US" sz="2800">
                <a:solidFill>
                  <a:schemeClr val="accent2"/>
                </a:solidFill>
              </a:rPr>
              <a:t>Object-Oriented Analysis</a:t>
            </a:r>
            <a:r>
              <a:rPr lang="en-US" altLang="en-US" sz="2800"/>
              <a:t>: that phase of program development when the program functionality is determined from the requirements</a:t>
            </a:r>
          </a:p>
          <a:p>
            <a:pPr eaLnBrk="1" hangingPunct="1">
              <a:spcBef>
                <a:spcPct val="60000"/>
              </a:spcBef>
            </a:pPr>
            <a:r>
              <a:rPr lang="en-US" altLang="en-US" sz="2800"/>
              <a:t>It includes</a:t>
            </a:r>
          </a:p>
          <a:p>
            <a:pPr lvl="1" eaLnBrk="1" hangingPunct="1">
              <a:spcBef>
                <a:spcPct val="60000"/>
              </a:spcBef>
            </a:pPr>
            <a:r>
              <a:rPr lang="en-US" altLang="en-US" sz="2400"/>
              <a:t>identification of classes and objects</a:t>
            </a:r>
          </a:p>
          <a:p>
            <a:pPr lvl="1" eaLnBrk="1" hangingPunct="1">
              <a:spcBef>
                <a:spcPct val="60000"/>
              </a:spcBef>
            </a:pPr>
            <a:r>
              <a:rPr lang="en-US" altLang="en-US" sz="2400"/>
              <a:t>definition of each class's attributes </a:t>
            </a:r>
          </a:p>
          <a:p>
            <a:pPr lvl="1" eaLnBrk="1" hangingPunct="1">
              <a:spcBef>
                <a:spcPct val="60000"/>
              </a:spcBef>
            </a:pPr>
            <a:r>
              <a:rPr lang="en-US" altLang="en-US" sz="2400"/>
              <a:t>definition of each class's behaviors</a:t>
            </a:r>
          </a:p>
          <a:p>
            <a:pPr lvl="1" eaLnBrk="1" hangingPunct="1">
              <a:spcBef>
                <a:spcPct val="60000"/>
              </a:spcBef>
            </a:pPr>
            <a:r>
              <a:rPr lang="en-US" altLang="en-US" sz="2400"/>
              <a:t>definition of the relationship between classes</a:t>
            </a:r>
          </a:p>
        </p:txBody>
      </p:sp>
      <p:sp>
        <p:nvSpPr>
          <p:cNvPr id="106500" name="Slide Number Placeholder 3">
            <a:extLst>
              <a:ext uri="{FF2B5EF4-FFF2-40B4-BE49-F238E27FC236}">
                <a16:creationId xmlns:a16="http://schemas.microsoft.com/office/drawing/2014/main" id="{5B94650E-60A9-56DA-8B46-30ED566C29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4AE6614E-F08D-4541-9077-F3B31689536D}" type="slidenum">
              <a:rPr lang="en-US" altLang="en-US" sz="1200" smtClean="0"/>
              <a:pPr>
                <a:spcBef>
                  <a:spcPct val="0"/>
                </a:spcBef>
                <a:buFontTx/>
                <a:buNone/>
              </a:pPr>
              <a:t>48</a:t>
            </a:fld>
            <a:endParaRPr lang="en-US" altLang="en-US" sz="1200"/>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BEFBEC4A-983E-FC59-5B91-CABDBA9E409E}"/>
              </a:ext>
            </a:extLst>
          </p:cNvPr>
          <p:cNvSpPr>
            <a:spLocks noGrp="1" noChangeArrowheads="1"/>
          </p:cNvSpPr>
          <p:nvPr>
            <p:ph type="title"/>
          </p:nvPr>
        </p:nvSpPr>
        <p:spPr/>
        <p:txBody>
          <a:bodyPr/>
          <a:lstStyle/>
          <a:p>
            <a:pPr eaLnBrk="1" hangingPunct="1"/>
            <a:r>
              <a:rPr lang="en-US" altLang="en-US"/>
              <a:t>Identify Classes and Objects</a:t>
            </a:r>
          </a:p>
        </p:txBody>
      </p:sp>
      <p:sp>
        <p:nvSpPr>
          <p:cNvPr id="108547" name="Rectangle 3">
            <a:extLst>
              <a:ext uri="{FF2B5EF4-FFF2-40B4-BE49-F238E27FC236}">
                <a16:creationId xmlns:a16="http://schemas.microsoft.com/office/drawing/2014/main" id="{74830F31-17E9-FB60-377A-6D6A14689A62}"/>
              </a:ext>
            </a:extLst>
          </p:cNvPr>
          <p:cNvSpPr>
            <a:spLocks noGrp="1" noChangeArrowheads="1"/>
          </p:cNvSpPr>
          <p:nvPr>
            <p:ph idx="1"/>
          </p:nvPr>
        </p:nvSpPr>
        <p:spPr/>
        <p:txBody>
          <a:bodyPr/>
          <a:lstStyle/>
          <a:p>
            <a:pPr eaLnBrk="1" hangingPunct="1">
              <a:lnSpc>
                <a:spcPct val="90000"/>
              </a:lnSpc>
              <a:spcBef>
                <a:spcPct val="60000"/>
              </a:spcBef>
            </a:pPr>
            <a:r>
              <a:rPr lang="en-US" altLang="en-US" sz="2800"/>
              <a:t>Consider the major data elements and the operations on these elements</a:t>
            </a:r>
          </a:p>
          <a:p>
            <a:pPr eaLnBrk="1" hangingPunct="1">
              <a:lnSpc>
                <a:spcPct val="90000"/>
              </a:lnSpc>
              <a:spcBef>
                <a:spcPct val="60000"/>
              </a:spcBef>
            </a:pPr>
            <a:r>
              <a:rPr lang="en-US" altLang="en-US" sz="2800"/>
              <a:t>Candidates include</a:t>
            </a:r>
          </a:p>
          <a:p>
            <a:pPr lvl="1" eaLnBrk="1" hangingPunct="1">
              <a:lnSpc>
                <a:spcPct val="90000"/>
              </a:lnSpc>
              <a:spcBef>
                <a:spcPct val="60000"/>
              </a:spcBef>
            </a:pPr>
            <a:r>
              <a:rPr lang="en-US" altLang="en-US" sz="2400"/>
              <a:t>user-interface components (menus, text boxes, </a:t>
            </a:r>
            <a:r>
              <a:rPr lang="en-US" altLang="en-US" sz="2400" i="1"/>
              <a:t>etc.</a:t>
            </a:r>
            <a:r>
              <a:rPr lang="en-US" altLang="en-US" sz="2400"/>
              <a:t>)</a:t>
            </a:r>
          </a:p>
          <a:p>
            <a:pPr lvl="1" eaLnBrk="1" hangingPunct="1">
              <a:lnSpc>
                <a:spcPct val="90000"/>
              </a:lnSpc>
              <a:spcBef>
                <a:spcPct val="60000"/>
              </a:spcBef>
            </a:pPr>
            <a:r>
              <a:rPr lang="en-US" altLang="en-US" sz="2400"/>
              <a:t>I/O devices </a:t>
            </a:r>
          </a:p>
          <a:p>
            <a:pPr lvl="1" eaLnBrk="1" hangingPunct="1">
              <a:lnSpc>
                <a:spcPct val="90000"/>
              </a:lnSpc>
              <a:spcBef>
                <a:spcPct val="60000"/>
              </a:spcBef>
            </a:pPr>
            <a:r>
              <a:rPr lang="en-US" altLang="en-US" sz="2400"/>
              <a:t>physical objects</a:t>
            </a:r>
          </a:p>
          <a:p>
            <a:pPr lvl="1" eaLnBrk="1" hangingPunct="1">
              <a:lnSpc>
                <a:spcPct val="90000"/>
              </a:lnSpc>
              <a:spcBef>
                <a:spcPct val="60000"/>
              </a:spcBef>
            </a:pPr>
            <a:r>
              <a:rPr lang="en-US" altLang="en-US" sz="2400"/>
              <a:t>historical data (employee records, transaction logs, </a:t>
            </a:r>
            <a:r>
              <a:rPr lang="en-US" altLang="en-US" sz="2400" i="1"/>
              <a:t>etc.</a:t>
            </a:r>
            <a:r>
              <a:rPr lang="en-US" altLang="en-US" sz="2400"/>
              <a:t>)</a:t>
            </a:r>
          </a:p>
          <a:p>
            <a:pPr lvl="1" eaLnBrk="1" hangingPunct="1">
              <a:lnSpc>
                <a:spcPct val="90000"/>
              </a:lnSpc>
              <a:spcBef>
                <a:spcPct val="60000"/>
              </a:spcBef>
            </a:pPr>
            <a:r>
              <a:rPr lang="en-US" altLang="en-US" sz="2400"/>
              <a:t>the roles of human participants</a:t>
            </a:r>
          </a:p>
        </p:txBody>
      </p:sp>
      <p:sp>
        <p:nvSpPr>
          <p:cNvPr id="108548" name="Slide Number Placeholder 3">
            <a:extLst>
              <a:ext uri="{FF2B5EF4-FFF2-40B4-BE49-F238E27FC236}">
                <a16:creationId xmlns:a16="http://schemas.microsoft.com/office/drawing/2014/main" id="{56EAA59B-3669-7CA5-342C-4AB37F22CAD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F41788D1-41E0-4B2F-9E6C-B79995C48361}" type="slidenum">
              <a:rPr lang="en-US" altLang="en-US" sz="1200" smtClean="0"/>
              <a:pPr>
                <a:spcBef>
                  <a:spcPct val="0"/>
                </a:spcBef>
                <a:buFontTx/>
                <a:buNone/>
              </a:pPr>
              <a:t>49</a:t>
            </a:fld>
            <a:endParaRPr lang="en-US" altLang="en-US" sz="120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55E4FC-7883-7087-7460-BD6B99E3AF7B}"/>
              </a:ext>
            </a:extLst>
          </p:cNvPr>
          <p:cNvSpPr>
            <a:spLocks noGrp="1" noChangeArrowheads="1"/>
          </p:cNvSpPr>
          <p:nvPr>
            <p:ph type="title"/>
          </p:nvPr>
        </p:nvSpPr>
        <p:spPr/>
        <p:txBody>
          <a:bodyPr/>
          <a:lstStyle/>
          <a:p>
            <a:pPr eaLnBrk="1" hangingPunct="1"/>
            <a:r>
              <a:rPr lang="en-US" altLang="en-US"/>
              <a:t>Abstraction and Data Types</a:t>
            </a:r>
          </a:p>
        </p:txBody>
      </p:sp>
      <p:sp>
        <p:nvSpPr>
          <p:cNvPr id="24579" name="Rectangle 3">
            <a:extLst>
              <a:ext uri="{FF2B5EF4-FFF2-40B4-BE49-F238E27FC236}">
                <a16:creationId xmlns:a16="http://schemas.microsoft.com/office/drawing/2014/main" id="{FA29C8D9-CD5B-E050-CA01-2F8213642570}"/>
              </a:ext>
            </a:extLst>
          </p:cNvPr>
          <p:cNvSpPr>
            <a:spLocks noGrp="1" noChangeArrowheads="1"/>
          </p:cNvSpPr>
          <p:nvPr>
            <p:ph idx="1"/>
          </p:nvPr>
        </p:nvSpPr>
        <p:spPr/>
        <p:txBody>
          <a:bodyPr>
            <a:normAutofit/>
          </a:bodyPr>
          <a:lstStyle/>
          <a:p>
            <a:pPr eaLnBrk="1" hangingPunct="1">
              <a:spcBef>
                <a:spcPct val="0"/>
              </a:spcBef>
            </a:pPr>
            <a:r>
              <a:rPr lang="en-US" altLang="en-US" sz="3200">
                <a:solidFill>
                  <a:schemeClr val="accent2"/>
                </a:solidFill>
              </a:rPr>
              <a:t>Abstraction</a:t>
            </a:r>
            <a:r>
              <a:rPr lang="en-US" altLang="en-US" sz="3200"/>
              <a:t>: a definition that captures general characteristics without details</a:t>
            </a:r>
          </a:p>
          <a:p>
            <a:pPr marL="457200" lvl="1" indent="0" eaLnBrk="1" hangingPunct="1">
              <a:buFontTx/>
              <a:buNone/>
            </a:pPr>
            <a:r>
              <a:rPr lang="en-US" altLang="en-US" sz="3200"/>
              <a:t>ex: An abstract triangle is a 3-sided polygon.  A specific triangle may be scalene, isosceles, or equilateral</a:t>
            </a:r>
          </a:p>
          <a:p>
            <a:pPr eaLnBrk="1" hangingPunct="1">
              <a:spcBef>
                <a:spcPct val="50000"/>
              </a:spcBef>
            </a:pPr>
            <a:r>
              <a:rPr lang="en-US" altLang="en-US" sz="3200">
                <a:solidFill>
                  <a:schemeClr val="accent2"/>
                </a:solidFill>
              </a:rPr>
              <a:t>Data Type</a:t>
            </a:r>
            <a:r>
              <a:rPr lang="en-US" altLang="en-US" sz="3200"/>
              <a:t>: defines the kind of values that can be stored and the operations that can be performed on the values</a:t>
            </a:r>
          </a:p>
        </p:txBody>
      </p:sp>
      <p:sp>
        <p:nvSpPr>
          <p:cNvPr id="24580" name="Slide Number Placeholder 3">
            <a:extLst>
              <a:ext uri="{FF2B5EF4-FFF2-40B4-BE49-F238E27FC236}">
                <a16:creationId xmlns:a16="http://schemas.microsoft.com/office/drawing/2014/main" id="{560FC2F1-0055-81E1-30A4-EBCD557250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B373DA5C-0BBE-4B00-B6D3-FED9491562B9}" type="slidenum">
              <a:rPr lang="en-US" altLang="en-US" sz="1200" smtClean="0"/>
              <a:pPr>
                <a:spcBef>
                  <a:spcPct val="0"/>
                </a:spcBef>
                <a:buFontTx/>
                <a:buNone/>
              </a:pPr>
              <a:t>5</a:t>
            </a:fld>
            <a:endParaRPr lang="en-US" altLang="en-US" sz="12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A17BCDC-E5AA-FAAA-6CAD-59D71E94AD5C}"/>
              </a:ext>
            </a:extLst>
          </p:cNvPr>
          <p:cNvSpPr>
            <a:spLocks noGrp="1" noChangeArrowheads="1"/>
          </p:cNvSpPr>
          <p:nvPr>
            <p:ph type="title"/>
          </p:nvPr>
        </p:nvSpPr>
        <p:spPr/>
        <p:txBody>
          <a:bodyPr/>
          <a:lstStyle/>
          <a:p>
            <a:pPr eaLnBrk="1" hangingPunct="1"/>
            <a:r>
              <a:rPr lang="en-US" altLang="en-US"/>
              <a:t>Define Class Attributes</a:t>
            </a:r>
          </a:p>
        </p:txBody>
      </p:sp>
      <p:sp>
        <p:nvSpPr>
          <p:cNvPr id="110595" name="Rectangle 3">
            <a:extLst>
              <a:ext uri="{FF2B5EF4-FFF2-40B4-BE49-F238E27FC236}">
                <a16:creationId xmlns:a16="http://schemas.microsoft.com/office/drawing/2014/main" id="{C5985DCA-EEDE-0391-179D-357E9163597B}"/>
              </a:ext>
            </a:extLst>
          </p:cNvPr>
          <p:cNvSpPr>
            <a:spLocks noGrp="1" noChangeArrowheads="1"/>
          </p:cNvSpPr>
          <p:nvPr>
            <p:ph idx="1"/>
          </p:nvPr>
        </p:nvSpPr>
        <p:spPr/>
        <p:txBody>
          <a:bodyPr/>
          <a:lstStyle/>
          <a:p>
            <a:pPr eaLnBrk="1" hangingPunct="1">
              <a:spcBef>
                <a:spcPct val="60000"/>
              </a:spcBef>
            </a:pPr>
            <a:r>
              <a:rPr lang="en-US" altLang="en-US"/>
              <a:t>Attributes are the data elements of an object of the class</a:t>
            </a:r>
          </a:p>
          <a:p>
            <a:pPr eaLnBrk="1" hangingPunct="1">
              <a:spcBef>
                <a:spcPct val="60000"/>
              </a:spcBef>
            </a:pPr>
            <a:r>
              <a:rPr lang="en-US" altLang="en-US"/>
              <a:t>They are necessary for the object to work in its role in the program</a:t>
            </a:r>
          </a:p>
        </p:txBody>
      </p:sp>
      <p:sp>
        <p:nvSpPr>
          <p:cNvPr id="110596" name="Slide Number Placeholder 3">
            <a:extLst>
              <a:ext uri="{FF2B5EF4-FFF2-40B4-BE49-F238E27FC236}">
                <a16:creationId xmlns:a16="http://schemas.microsoft.com/office/drawing/2014/main" id="{AD07B98C-D413-30A5-8FFE-8A6627BF38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324C85DD-6197-4C5F-93C2-F011B5C1FFBD}" type="slidenum">
              <a:rPr lang="en-US" altLang="en-US" sz="1200" smtClean="0"/>
              <a:pPr>
                <a:spcBef>
                  <a:spcPct val="0"/>
                </a:spcBef>
                <a:buFontTx/>
                <a:buNone/>
              </a:pPr>
              <a:t>50</a:t>
            </a:fld>
            <a:endParaRPr lang="en-US" altLang="en-US" sz="1200"/>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E42B83EF-4307-B3BC-52DE-D5C213C1D3C5}"/>
              </a:ext>
            </a:extLst>
          </p:cNvPr>
          <p:cNvSpPr>
            <a:spLocks noGrp="1" noChangeArrowheads="1"/>
          </p:cNvSpPr>
          <p:nvPr>
            <p:ph type="title"/>
          </p:nvPr>
        </p:nvSpPr>
        <p:spPr/>
        <p:txBody>
          <a:bodyPr/>
          <a:lstStyle/>
          <a:p>
            <a:pPr eaLnBrk="1" hangingPunct="1"/>
            <a:r>
              <a:rPr lang="en-US" altLang="en-US"/>
              <a:t>Define Class Behaviors</a:t>
            </a:r>
          </a:p>
        </p:txBody>
      </p:sp>
      <p:sp>
        <p:nvSpPr>
          <p:cNvPr id="112643" name="Rectangle 3">
            <a:extLst>
              <a:ext uri="{FF2B5EF4-FFF2-40B4-BE49-F238E27FC236}">
                <a16:creationId xmlns:a16="http://schemas.microsoft.com/office/drawing/2014/main" id="{6F7162BB-DFAA-418B-E8B8-EDE802D28FD8}"/>
              </a:ext>
            </a:extLst>
          </p:cNvPr>
          <p:cNvSpPr>
            <a:spLocks noGrp="1" noChangeArrowheads="1"/>
          </p:cNvSpPr>
          <p:nvPr>
            <p:ph idx="1"/>
          </p:nvPr>
        </p:nvSpPr>
        <p:spPr/>
        <p:txBody>
          <a:bodyPr/>
          <a:lstStyle/>
          <a:p>
            <a:pPr eaLnBrk="1" hangingPunct="1">
              <a:spcBef>
                <a:spcPct val="60000"/>
              </a:spcBef>
            </a:pPr>
            <a:r>
              <a:rPr lang="en-US" altLang="en-US"/>
              <a:t>For each class, </a:t>
            </a:r>
          </a:p>
          <a:p>
            <a:pPr lvl="1" eaLnBrk="1" hangingPunct="1">
              <a:spcBef>
                <a:spcPct val="60000"/>
              </a:spcBef>
            </a:pPr>
            <a:r>
              <a:rPr lang="en-US" altLang="en-US"/>
              <a:t>Identify what an object of a class should do in the program</a:t>
            </a:r>
          </a:p>
          <a:p>
            <a:pPr eaLnBrk="1" hangingPunct="1">
              <a:spcBef>
                <a:spcPct val="60000"/>
              </a:spcBef>
            </a:pPr>
            <a:r>
              <a:rPr lang="en-US" altLang="en-US"/>
              <a:t>The behaviors determine some of the member functions of the class</a:t>
            </a:r>
          </a:p>
        </p:txBody>
      </p:sp>
      <p:sp>
        <p:nvSpPr>
          <p:cNvPr id="112644" name="Slide Number Placeholder 3">
            <a:extLst>
              <a:ext uri="{FF2B5EF4-FFF2-40B4-BE49-F238E27FC236}">
                <a16:creationId xmlns:a16="http://schemas.microsoft.com/office/drawing/2014/main" id="{A89C048C-A1B5-06E6-4CBD-B107FD61F7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73BC383B-AFDE-4CBA-A833-5978A6EC2D1D}" type="slidenum">
              <a:rPr lang="en-US" altLang="en-US" sz="1200" smtClean="0"/>
              <a:pPr>
                <a:spcBef>
                  <a:spcPct val="0"/>
                </a:spcBef>
                <a:buFontTx/>
                <a:buNone/>
              </a:pPr>
              <a:t>51</a:t>
            </a:fld>
            <a:endParaRPr lang="en-US" altLang="en-US" sz="1200"/>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D2A0003C-EAEC-FBD8-539E-2ABD716CE342}"/>
              </a:ext>
            </a:extLst>
          </p:cNvPr>
          <p:cNvSpPr>
            <a:spLocks noGrp="1" noChangeArrowheads="1"/>
          </p:cNvSpPr>
          <p:nvPr>
            <p:ph type="title"/>
          </p:nvPr>
        </p:nvSpPr>
        <p:spPr/>
        <p:txBody>
          <a:bodyPr/>
          <a:lstStyle/>
          <a:p>
            <a:pPr eaLnBrk="1" hangingPunct="1"/>
            <a:r>
              <a:rPr lang="en-US" altLang="en-US"/>
              <a:t>Relationships Between Classes</a:t>
            </a:r>
          </a:p>
        </p:txBody>
      </p:sp>
      <p:sp>
        <p:nvSpPr>
          <p:cNvPr id="114691" name="Rectangle 3">
            <a:extLst>
              <a:ext uri="{FF2B5EF4-FFF2-40B4-BE49-F238E27FC236}">
                <a16:creationId xmlns:a16="http://schemas.microsoft.com/office/drawing/2014/main" id="{04424A7E-67F8-11B5-9143-7416921A2168}"/>
              </a:ext>
            </a:extLst>
          </p:cNvPr>
          <p:cNvSpPr>
            <a:spLocks noGrp="1" noChangeArrowheads="1"/>
          </p:cNvSpPr>
          <p:nvPr>
            <p:ph idx="1"/>
          </p:nvPr>
        </p:nvSpPr>
        <p:spPr/>
        <p:txBody>
          <a:bodyPr/>
          <a:lstStyle/>
          <a:p>
            <a:pPr eaLnBrk="1" hangingPunct="1">
              <a:spcBef>
                <a:spcPct val="60000"/>
              </a:spcBef>
              <a:buFontTx/>
              <a:buNone/>
            </a:pPr>
            <a:r>
              <a:rPr lang="en-US" altLang="en-US"/>
              <a:t>Possible relationships </a:t>
            </a:r>
          </a:p>
          <a:p>
            <a:pPr lvl="1" eaLnBrk="1" hangingPunct="1">
              <a:spcBef>
                <a:spcPct val="60000"/>
              </a:spcBef>
            </a:pPr>
            <a:r>
              <a:rPr lang="en-US" altLang="en-US"/>
              <a:t>Access ("uses-a")</a:t>
            </a:r>
          </a:p>
          <a:p>
            <a:pPr lvl="1" eaLnBrk="1" hangingPunct="1">
              <a:spcBef>
                <a:spcPct val="60000"/>
              </a:spcBef>
            </a:pPr>
            <a:r>
              <a:rPr lang="en-US" altLang="en-US"/>
              <a:t>Ownership/Composition ("has-a")</a:t>
            </a:r>
          </a:p>
          <a:p>
            <a:pPr lvl="1" eaLnBrk="1" hangingPunct="1">
              <a:spcBef>
                <a:spcPct val="60000"/>
              </a:spcBef>
            </a:pPr>
            <a:r>
              <a:rPr lang="en-US" altLang="en-US"/>
              <a:t>Inheritance ("is-a")</a:t>
            </a:r>
          </a:p>
          <a:p>
            <a:pPr lvl="1" eaLnBrk="1" hangingPunct="1">
              <a:spcBef>
                <a:spcPct val="60000"/>
              </a:spcBef>
              <a:buFontTx/>
              <a:buNone/>
            </a:pPr>
            <a:endParaRPr lang="en-US" altLang="en-US"/>
          </a:p>
        </p:txBody>
      </p:sp>
      <p:sp>
        <p:nvSpPr>
          <p:cNvPr id="114692" name="Slide Number Placeholder 3">
            <a:extLst>
              <a:ext uri="{FF2B5EF4-FFF2-40B4-BE49-F238E27FC236}">
                <a16:creationId xmlns:a16="http://schemas.microsoft.com/office/drawing/2014/main" id="{DB79FF43-0ABA-7589-F610-2AAD530689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0493B4B3-AA69-4CCB-9BD1-44822A375B80}" type="slidenum">
              <a:rPr lang="en-US" altLang="en-US" sz="1200" smtClean="0"/>
              <a:pPr>
                <a:spcBef>
                  <a:spcPct val="0"/>
                </a:spcBef>
                <a:buFontTx/>
                <a:buNone/>
              </a:pPr>
              <a:t>52</a:t>
            </a:fld>
            <a:endParaRPr lang="en-US" altLang="en-US" sz="1200"/>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2D6FBA6A-2260-D901-C7E2-C515CEB2BFC1}"/>
              </a:ext>
            </a:extLst>
          </p:cNvPr>
          <p:cNvSpPr>
            <a:spLocks noGrp="1" noChangeArrowheads="1"/>
          </p:cNvSpPr>
          <p:nvPr>
            <p:ph type="title"/>
          </p:nvPr>
        </p:nvSpPr>
        <p:spPr/>
        <p:txBody>
          <a:bodyPr/>
          <a:lstStyle/>
          <a:p>
            <a:pPr eaLnBrk="1" hangingPunct="1"/>
            <a:r>
              <a:rPr lang="en-US" altLang="en-US"/>
              <a:t>Finding the Classes</a:t>
            </a:r>
          </a:p>
        </p:txBody>
      </p:sp>
      <p:sp>
        <p:nvSpPr>
          <p:cNvPr id="116739" name="Rectangle 3">
            <a:extLst>
              <a:ext uri="{FF2B5EF4-FFF2-40B4-BE49-F238E27FC236}">
                <a16:creationId xmlns:a16="http://schemas.microsoft.com/office/drawing/2014/main" id="{CB597358-7D72-30DB-A9C6-4B68F1A3BE89}"/>
              </a:ext>
            </a:extLst>
          </p:cNvPr>
          <p:cNvSpPr>
            <a:spLocks noGrp="1" noChangeArrowheads="1"/>
          </p:cNvSpPr>
          <p:nvPr>
            <p:ph idx="1"/>
          </p:nvPr>
        </p:nvSpPr>
        <p:spPr/>
        <p:txBody>
          <a:bodyPr/>
          <a:lstStyle/>
          <a:p>
            <a:pPr eaLnBrk="1" hangingPunct="1">
              <a:lnSpc>
                <a:spcPct val="90000"/>
              </a:lnSpc>
              <a:spcBef>
                <a:spcPct val="60000"/>
              </a:spcBef>
              <a:buFontTx/>
              <a:buNone/>
            </a:pPr>
            <a:r>
              <a:rPr lang="en-US" altLang="en-US"/>
              <a:t>Technique:</a:t>
            </a:r>
          </a:p>
          <a:p>
            <a:pPr eaLnBrk="1" hangingPunct="1">
              <a:lnSpc>
                <a:spcPct val="90000"/>
              </a:lnSpc>
              <a:spcBef>
                <a:spcPct val="60000"/>
              </a:spcBef>
            </a:pPr>
            <a:r>
              <a:rPr lang="en-US" altLang="en-US" sz="2800"/>
              <a:t>Write a description of the problem domain (objects, events, etc. related to the problem)</a:t>
            </a:r>
          </a:p>
          <a:p>
            <a:pPr eaLnBrk="1" hangingPunct="1">
              <a:lnSpc>
                <a:spcPct val="90000"/>
              </a:lnSpc>
              <a:spcBef>
                <a:spcPct val="60000"/>
              </a:spcBef>
            </a:pPr>
            <a:r>
              <a:rPr lang="en-US" altLang="en-US" sz="2800"/>
              <a:t>List the nouns, noun phrases, and pronouns.  These are all candidate objects</a:t>
            </a:r>
          </a:p>
          <a:p>
            <a:pPr eaLnBrk="1" hangingPunct="1">
              <a:lnSpc>
                <a:spcPct val="90000"/>
              </a:lnSpc>
              <a:spcBef>
                <a:spcPct val="60000"/>
              </a:spcBef>
            </a:pPr>
            <a:r>
              <a:rPr lang="en-US" altLang="en-US" sz="2800"/>
              <a:t>Refine the list to include only those objects that are relevant to the problem</a:t>
            </a:r>
          </a:p>
        </p:txBody>
      </p:sp>
      <p:sp>
        <p:nvSpPr>
          <p:cNvPr id="116740" name="Slide Number Placeholder 3">
            <a:extLst>
              <a:ext uri="{FF2B5EF4-FFF2-40B4-BE49-F238E27FC236}">
                <a16:creationId xmlns:a16="http://schemas.microsoft.com/office/drawing/2014/main" id="{0682C264-2FAA-62A7-250D-2A6F8CEFF1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A0A9E195-999A-4E72-84D3-8CFFB43FF8C5}" type="slidenum">
              <a:rPr lang="en-US" altLang="en-US" sz="1200" smtClean="0"/>
              <a:pPr>
                <a:spcBef>
                  <a:spcPct val="0"/>
                </a:spcBef>
                <a:buFontTx/>
                <a:buNone/>
              </a:pPr>
              <a:t>53</a:t>
            </a:fld>
            <a:endParaRPr lang="en-US" altLang="en-US" sz="1200"/>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2B8DA301-5505-6132-E59E-11B8B73D6FFB}"/>
              </a:ext>
            </a:extLst>
          </p:cNvPr>
          <p:cNvSpPr>
            <a:spLocks noGrp="1" noChangeArrowheads="1"/>
          </p:cNvSpPr>
          <p:nvPr>
            <p:ph type="title"/>
          </p:nvPr>
        </p:nvSpPr>
        <p:spPr/>
        <p:txBody>
          <a:bodyPr/>
          <a:lstStyle/>
          <a:p>
            <a:pPr eaLnBrk="1" hangingPunct="1"/>
            <a:r>
              <a:rPr lang="en-US" altLang="en-US"/>
              <a:t>Determine Class Responsibilities</a:t>
            </a:r>
          </a:p>
        </p:txBody>
      </p:sp>
      <p:sp>
        <p:nvSpPr>
          <p:cNvPr id="118787" name="Content Placeholder 2">
            <a:extLst>
              <a:ext uri="{FF2B5EF4-FFF2-40B4-BE49-F238E27FC236}">
                <a16:creationId xmlns:a16="http://schemas.microsoft.com/office/drawing/2014/main" id="{74EF7283-F2F5-07F5-8D5F-38F93DC7DBCD}"/>
              </a:ext>
            </a:extLst>
          </p:cNvPr>
          <p:cNvSpPr>
            <a:spLocks noGrp="1" noChangeArrowheads="1"/>
          </p:cNvSpPr>
          <p:nvPr>
            <p:ph idx="1"/>
          </p:nvPr>
        </p:nvSpPr>
        <p:spPr/>
        <p:txBody>
          <a:bodyPr/>
          <a:lstStyle/>
          <a:p>
            <a:pPr eaLnBrk="1" hangingPunct="1">
              <a:buFontTx/>
              <a:buNone/>
            </a:pPr>
            <a:r>
              <a:rPr lang="en-US" altLang="en-US"/>
              <a:t>Class responsibilities:</a:t>
            </a:r>
          </a:p>
          <a:p>
            <a:pPr eaLnBrk="1" hangingPunct="1"/>
            <a:r>
              <a:rPr lang="en-US" altLang="en-US"/>
              <a:t>What is the class responsible to know?</a:t>
            </a:r>
          </a:p>
          <a:p>
            <a:pPr eaLnBrk="1" hangingPunct="1"/>
            <a:r>
              <a:rPr lang="en-US" altLang="en-US"/>
              <a:t>What is the class responsible to do?</a:t>
            </a:r>
          </a:p>
          <a:p>
            <a:pPr eaLnBrk="1" hangingPunct="1"/>
            <a:endParaRPr lang="en-US" altLang="en-US"/>
          </a:p>
          <a:p>
            <a:pPr eaLnBrk="1" hangingPunct="1">
              <a:buFontTx/>
              <a:buNone/>
            </a:pPr>
            <a:r>
              <a:rPr lang="en-US" altLang="en-US"/>
              <a:t>Use these to define some of the member functions</a:t>
            </a:r>
          </a:p>
        </p:txBody>
      </p:sp>
      <p:sp>
        <p:nvSpPr>
          <p:cNvPr id="118788" name="Slide Number Placeholder 3">
            <a:extLst>
              <a:ext uri="{FF2B5EF4-FFF2-40B4-BE49-F238E27FC236}">
                <a16:creationId xmlns:a16="http://schemas.microsoft.com/office/drawing/2014/main" id="{C1FED552-2047-54F3-3954-983AAAEFC6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E0F20680-F730-4113-AA33-F6A555D2EF7A}" type="slidenum">
              <a:rPr lang="en-US" altLang="en-US" sz="1200" smtClean="0"/>
              <a:pPr>
                <a:spcBef>
                  <a:spcPct val="0"/>
                </a:spcBef>
                <a:buFontTx/>
                <a:buNone/>
              </a:pPr>
              <a:t>54</a:t>
            </a:fld>
            <a:endParaRPr lang="en-US" altLang="en-US" sz="1200"/>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BDD0293F-196E-EBEF-A0CD-84C8F43C3E3C}"/>
              </a:ext>
            </a:extLst>
          </p:cNvPr>
          <p:cNvSpPr>
            <a:spLocks noGrp="1" noChangeArrowheads="1"/>
          </p:cNvSpPr>
          <p:nvPr>
            <p:ph type="title"/>
          </p:nvPr>
        </p:nvSpPr>
        <p:spPr/>
        <p:txBody>
          <a:bodyPr/>
          <a:lstStyle/>
          <a:p>
            <a:pPr eaLnBrk="1" hangingPunct="1"/>
            <a:r>
              <a:rPr lang="en-US" altLang="en-US"/>
              <a:t>Object Reuse</a:t>
            </a:r>
          </a:p>
        </p:txBody>
      </p:sp>
      <p:sp>
        <p:nvSpPr>
          <p:cNvPr id="120835" name="Content Placeholder 2">
            <a:extLst>
              <a:ext uri="{FF2B5EF4-FFF2-40B4-BE49-F238E27FC236}">
                <a16:creationId xmlns:a16="http://schemas.microsoft.com/office/drawing/2014/main" id="{15AF45D2-563B-0A04-FB00-1FEB2D907EBB}"/>
              </a:ext>
            </a:extLst>
          </p:cNvPr>
          <p:cNvSpPr>
            <a:spLocks noGrp="1" noChangeArrowheads="1"/>
          </p:cNvSpPr>
          <p:nvPr>
            <p:ph idx="1"/>
          </p:nvPr>
        </p:nvSpPr>
        <p:spPr/>
        <p:txBody>
          <a:bodyPr/>
          <a:lstStyle/>
          <a:p>
            <a:pPr eaLnBrk="1" hangingPunct="1"/>
            <a:r>
              <a:rPr lang="en-US" altLang="en-US"/>
              <a:t>A well-defined class can be used to create objects in multiple programs</a:t>
            </a:r>
          </a:p>
          <a:p>
            <a:pPr eaLnBrk="1" hangingPunct="1"/>
            <a:r>
              <a:rPr lang="en-US" altLang="en-US"/>
              <a:t>By re-using an object definition, program development time is shortened</a:t>
            </a:r>
          </a:p>
          <a:p>
            <a:pPr eaLnBrk="1" hangingPunct="1"/>
            <a:r>
              <a:rPr lang="en-US" altLang="en-US"/>
              <a:t>One goal of object-oriented programming is to support object reuse</a:t>
            </a:r>
          </a:p>
        </p:txBody>
      </p:sp>
      <p:sp>
        <p:nvSpPr>
          <p:cNvPr id="120836" name="Slide Number Placeholder 3">
            <a:extLst>
              <a:ext uri="{FF2B5EF4-FFF2-40B4-BE49-F238E27FC236}">
                <a16:creationId xmlns:a16="http://schemas.microsoft.com/office/drawing/2014/main" id="{70B1CD75-B27D-9486-63D1-9D8C85AD11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EB44D26A-1568-41B1-8C4D-10F5683C4E3C}" type="slidenum">
              <a:rPr lang="en-US" altLang="en-US" sz="1200" smtClean="0"/>
              <a:pPr>
                <a:spcBef>
                  <a:spcPct val="0"/>
                </a:spcBef>
                <a:buFontTx/>
                <a:buNone/>
              </a:pPr>
              <a:t>55</a:t>
            </a:fld>
            <a:endParaRPr lang="en-US" altLang="en-US" sz="1200"/>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4C277F06-B27C-066F-7CB7-ED1C3215C4A9}"/>
              </a:ext>
            </a:extLst>
          </p:cNvPr>
          <p:cNvSpPr>
            <a:spLocks noGrp="1" noChangeArrowheads="1"/>
          </p:cNvSpPr>
          <p:nvPr>
            <p:ph type="title"/>
          </p:nvPr>
        </p:nvSpPr>
        <p:spPr/>
        <p:txBody>
          <a:bodyPr/>
          <a:lstStyle/>
          <a:p>
            <a:pPr eaLnBrk="1" hangingPunct="1"/>
            <a:r>
              <a:rPr lang="en-US" altLang="en-US"/>
              <a:t>Object-Based vs. Object-Oriented</a:t>
            </a:r>
          </a:p>
        </p:txBody>
      </p:sp>
      <p:sp>
        <p:nvSpPr>
          <p:cNvPr id="79875" name="Content Placeholder 2">
            <a:extLst>
              <a:ext uri="{FF2B5EF4-FFF2-40B4-BE49-F238E27FC236}">
                <a16:creationId xmlns:a16="http://schemas.microsoft.com/office/drawing/2014/main" id="{E847AD32-0B15-B792-9A75-9EF41391687C}"/>
              </a:ext>
            </a:extLst>
          </p:cNvPr>
          <p:cNvSpPr>
            <a:spLocks noGrp="1"/>
          </p:cNvSpPr>
          <p:nvPr>
            <p:ph idx="1"/>
          </p:nvPr>
        </p:nvSpPr>
        <p:spPr/>
        <p:txBody>
          <a:bodyPr/>
          <a:lstStyle/>
          <a:p>
            <a:pPr eaLnBrk="1" hangingPunct="1">
              <a:defRPr/>
            </a:pPr>
            <a:r>
              <a:rPr lang="en-US" altLang="en-US" sz="3000"/>
              <a:t>A program that uses classes and objects is </a:t>
            </a:r>
            <a:r>
              <a:rPr lang="en-US" altLang="en-US" sz="3000">
                <a:solidFill>
                  <a:srgbClr val="495899"/>
                </a:solidFill>
              </a:rPr>
              <a:t>object-based</a:t>
            </a:r>
            <a:r>
              <a:rPr lang="en-US" altLang="en-US" sz="3000"/>
              <a:t>.</a:t>
            </a:r>
          </a:p>
          <a:p>
            <a:pPr eaLnBrk="1" hangingPunct="1">
              <a:defRPr/>
            </a:pPr>
            <a:r>
              <a:rPr lang="en-US" altLang="en-US" sz="3000"/>
              <a:t>An object-based program that</a:t>
            </a:r>
          </a:p>
          <a:p>
            <a:pPr lvl="1" eaLnBrk="1" hangingPunct="1">
              <a:defRPr/>
            </a:pPr>
            <a:r>
              <a:rPr lang="en-US" altLang="en-US"/>
              <a:t>defines relationships between classes of objects</a:t>
            </a:r>
          </a:p>
          <a:p>
            <a:pPr lvl="1" eaLnBrk="1" hangingPunct="1">
              <a:defRPr/>
            </a:pPr>
            <a:r>
              <a:rPr lang="en-US" altLang="en-US"/>
              <a:t>creates classes from other classes</a:t>
            </a:r>
          </a:p>
          <a:p>
            <a:pPr lvl="1" eaLnBrk="1" hangingPunct="1">
              <a:defRPr/>
            </a:pPr>
            <a:r>
              <a:rPr lang="en-US" altLang="en-US"/>
              <a:t>determines member function behavior based on the object</a:t>
            </a:r>
          </a:p>
          <a:p>
            <a:pPr marL="0" indent="0" eaLnBrk="1" hangingPunct="1">
              <a:buFontTx/>
              <a:buNone/>
              <a:defRPr/>
            </a:pPr>
            <a:r>
              <a:rPr lang="en-US" altLang="en-US"/>
              <a:t>  </a:t>
            </a:r>
            <a:r>
              <a:rPr lang="en-US" altLang="en-US" sz="3000"/>
              <a:t>is more likely to be an </a:t>
            </a:r>
            <a:r>
              <a:rPr lang="en-US" altLang="en-US" sz="3000">
                <a:solidFill>
                  <a:srgbClr val="495899"/>
                </a:solidFill>
              </a:rPr>
              <a:t>object-oriented</a:t>
            </a:r>
            <a:r>
              <a:rPr lang="en-US" altLang="en-US" sz="3000"/>
              <a:t> program</a:t>
            </a:r>
          </a:p>
        </p:txBody>
      </p:sp>
      <p:sp>
        <p:nvSpPr>
          <p:cNvPr id="121860" name="Slide Number Placeholder 3">
            <a:extLst>
              <a:ext uri="{FF2B5EF4-FFF2-40B4-BE49-F238E27FC236}">
                <a16:creationId xmlns:a16="http://schemas.microsoft.com/office/drawing/2014/main" id="{1FB84022-B260-9082-DF0C-293E2B0D81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A7FEB627-B311-4D6D-AAE6-F951B5441126}" type="slidenum">
              <a:rPr lang="en-US" altLang="en-US" sz="1200" smtClean="0"/>
              <a:pPr>
                <a:spcBef>
                  <a:spcPct val="0"/>
                </a:spcBef>
                <a:buFontTx/>
                <a:buNone/>
              </a:pPr>
              <a:t>56</a:t>
            </a:fld>
            <a:endParaRPr lang="en-US" altLang="en-US" sz="1200"/>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E60BF-FEBD-43D8-5737-8F9A2C41465D}"/>
              </a:ext>
            </a:extLst>
          </p:cNvPr>
          <p:cNvSpPr>
            <a:spLocks noGrp="1"/>
          </p:cNvSpPr>
          <p:nvPr>
            <p:ph type="title"/>
          </p:nvPr>
        </p:nvSpPr>
        <p:spPr/>
        <p:txBody>
          <a:bodyPr/>
          <a:lstStyle/>
          <a:p>
            <a:r>
              <a:rPr lang="en-US">
                <a:solidFill>
                  <a:schemeClr val="tx1"/>
                </a:solidFill>
              </a:rPr>
              <a:t>Inheritance, Polymorphism, and Virtual Functions</a:t>
            </a:r>
            <a:br>
              <a:rPr lang="en-US">
                <a:solidFill>
                  <a:schemeClr val="tx1"/>
                </a:solidFill>
              </a:rPr>
            </a:br>
            <a:endParaRPr lang="en-US"/>
          </a:p>
        </p:txBody>
      </p:sp>
      <p:sp>
        <p:nvSpPr>
          <p:cNvPr id="6" name="Content Placeholder 5">
            <a:extLst>
              <a:ext uri="{FF2B5EF4-FFF2-40B4-BE49-F238E27FC236}">
                <a16:creationId xmlns:a16="http://schemas.microsoft.com/office/drawing/2014/main" id="{DD3A047A-38EF-5EE8-D256-112A55250293}"/>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57</a:t>
            </a:fld>
            <a:endParaRPr lang="en-US"/>
          </a:p>
        </p:txBody>
      </p:sp>
    </p:spTree>
    <p:extLst>
      <p:ext uri="{BB962C8B-B14F-4D97-AF65-F5344CB8AC3E}">
        <p14:creationId xmlns:p14="http://schemas.microsoft.com/office/powerpoint/2010/main" val="4136389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Inheritance?</a:t>
            </a:r>
          </a:p>
        </p:txBody>
      </p:sp>
      <p:sp>
        <p:nvSpPr>
          <p:cNvPr id="3" name="Content Placeholder 2"/>
          <p:cNvSpPr>
            <a:spLocks noGrp="1"/>
          </p:cNvSpPr>
          <p:nvPr>
            <p:ph idx="1"/>
          </p:nvPr>
        </p:nvSpPr>
        <p:spPr/>
        <p:txBody>
          <a:bodyPr/>
          <a:lstStyle/>
          <a:p>
            <a:r>
              <a:rPr lang="en-US" altLang="en-US"/>
              <a:t>Provides a way to create a new class from an existing class</a:t>
            </a:r>
          </a:p>
          <a:p>
            <a:r>
              <a:rPr lang="en-US" altLang="en-US"/>
              <a:t>The new class is a specialized version of the existing class</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58</a:t>
            </a:fld>
            <a:endParaRPr lang="en-US"/>
          </a:p>
        </p:txBody>
      </p:sp>
    </p:spTree>
    <p:extLst>
      <p:ext uri="{BB962C8B-B14F-4D97-AF65-F5344CB8AC3E}">
        <p14:creationId xmlns:p14="http://schemas.microsoft.com/office/powerpoint/2010/main" val="42137522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Example: Insect Taxonomy</a:t>
            </a:r>
            <a:endParaRPr lang="en-US"/>
          </a:p>
        </p:txBody>
      </p:sp>
      <p:sp>
        <p:nvSpPr>
          <p:cNvPr id="4" name="Content Placeholder 3">
            <a:extLst>
              <a:ext uri="{FF2B5EF4-FFF2-40B4-BE49-F238E27FC236}">
                <a16:creationId xmlns:a16="http://schemas.microsoft.com/office/drawing/2014/main" id="{E9D4F95E-A49C-934B-D99E-180F17A6DA32}"/>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59</a:t>
            </a:fld>
            <a:endParaRPr lang="en-US"/>
          </a:p>
        </p:txBody>
      </p:sp>
      <p:pic>
        <p:nvPicPr>
          <p:cNvPr id="6" name="Picture 5" descr="1501sowc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50" y="1542256"/>
            <a:ext cx="7268071" cy="424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92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A3B33CA-D63F-88E1-9E7A-00A8F334FB95}"/>
              </a:ext>
            </a:extLst>
          </p:cNvPr>
          <p:cNvSpPr>
            <a:spLocks noGrp="1" noChangeArrowheads="1"/>
          </p:cNvSpPr>
          <p:nvPr>
            <p:ph type="title"/>
          </p:nvPr>
        </p:nvSpPr>
        <p:spPr/>
        <p:txBody>
          <a:bodyPr/>
          <a:lstStyle/>
          <a:p>
            <a:pPr eaLnBrk="1" hangingPunct="1"/>
            <a:r>
              <a:rPr lang="en-US" altLang="en-US"/>
              <a:t>7.2  Object-Oriented Programming</a:t>
            </a:r>
          </a:p>
        </p:txBody>
      </p:sp>
      <p:sp>
        <p:nvSpPr>
          <p:cNvPr id="26627" name="Rectangle 3">
            <a:extLst>
              <a:ext uri="{FF2B5EF4-FFF2-40B4-BE49-F238E27FC236}">
                <a16:creationId xmlns:a16="http://schemas.microsoft.com/office/drawing/2014/main" id="{4B88D11B-9213-EFCF-D7D6-0F6556F6F72B}"/>
              </a:ext>
            </a:extLst>
          </p:cNvPr>
          <p:cNvSpPr>
            <a:spLocks noGrp="1" noChangeArrowheads="1"/>
          </p:cNvSpPr>
          <p:nvPr>
            <p:ph idx="1"/>
          </p:nvPr>
        </p:nvSpPr>
        <p:spPr/>
        <p:txBody>
          <a:bodyPr>
            <a:normAutofit/>
          </a:bodyPr>
          <a:lstStyle/>
          <a:p>
            <a:pPr eaLnBrk="1" hangingPunct="1">
              <a:spcBef>
                <a:spcPct val="60000"/>
              </a:spcBef>
            </a:pPr>
            <a:r>
              <a:rPr lang="en-US" altLang="en-US" sz="3200">
                <a:solidFill>
                  <a:schemeClr val="accent2"/>
                </a:solidFill>
              </a:rPr>
              <a:t>Procedural programming</a:t>
            </a:r>
            <a:r>
              <a:rPr lang="en-US" altLang="en-US" sz="3200"/>
              <a:t> focuses on the processes/ actions that occur in a program.  Data and functions are separate and distinct.</a:t>
            </a:r>
          </a:p>
          <a:p>
            <a:pPr eaLnBrk="1" hangingPunct="1">
              <a:spcBef>
                <a:spcPct val="60000"/>
              </a:spcBef>
            </a:pPr>
            <a:r>
              <a:rPr lang="en-US" altLang="en-US" sz="3200">
                <a:solidFill>
                  <a:schemeClr val="accent2"/>
                </a:solidFill>
              </a:rPr>
              <a:t>Object-oriented programming</a:t>
            </a:r>
            <a:r>
              <a:rPr lang="en-US" altLang="en-US" sz="3200"/>
              <a:t> is based on objects that encapsulate the data and the functions that operate with and on the data. </a:t>
            </a:r>
            <a:endParaRPr lang="en-US" altLang="en-US" sz="3200" u="sng"/>
          </a:p>
        </p:txBody>
      </p:sp>
      <p:sp>
        <p:nvSpPr>
          <p:cNvPr id="26628" name="Slide Number Placeholder 3">
            <a:extLst>
              <a:ext uri="{FF2B5EF4-FFF2-40B4-BE49-F238E27FC236}">
                <a16:creationId xmlns:a16="http://schemas.microsoft.com/office/drawing/2014/main" id="{7AA5407F-3AE1-C044-8F6D-652B160531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75F01D3A-FE17-463B-AB88-3BE7ED52946C}" type="slidenum">
              <a:rPr lang="en-US" altLang="en-US" sz="1200" smtClean="0"/>
              <a:pPr>
                <a:spcBef>
                  <a:spcPct val="0"/>
                </a:spcBef>
                <a:buFontTx/>
                <a:buNone/>
              </a:pPr>
              <a:t>6</a:t>
            </a:fld>
            <a:endParaRPr lang="en-US" altLang="en-US" sz="12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The "is a" Relationship</a:t>
            </a:r>
            <a:endParaRPr lang="en-US"/>
          </a:p>
        </p:txBody>
      </p:sp>
      <p:sp>
        <p:nvSpPr>
          <p:cNvPr id="3" name="Content Placeholder 2"/>
          <p:cNvSpPr>
            <a:spLocks noGrp="1"/>
          </p:cNvSpPr>
          <p:nvPr>
            <p:ph idx="1"/>
          </p:nvPr>
        </p:nvSpPr>
        <p:spPr/>
        <p:txBody>
          <a:bodyPr/>
          <a:lstStyle/>
          <a:p>
            <a:pPr lvl="0" fontAlgn="base">
              <a:spcAft>
                <a:spcPct val="0"/>
              </a:spcAft>
              <a:buFontTx/>
              <a:buChar char="•"/>
            </a:pPr>
            <a:r>
              <a:rPr lang="en-US" altLang="en-US" kern="0">
                <a:solidFill>
                  <a:srgbClr val="000000"/>
                </a:solidFill>
                <a:latin typeface="Arial"/>
                <a:cs typeface="Arial"/>
              </a:rPr>
              <a:t>Inheritance establishes an "is a" relationship between classes.</a:t>
            </a:r>
          </a:p>
          <a:p>
            <a:pPr lvl="1" fontAlgn="base">
              <a:spcAft>
                <a:spcPct val="0"/>
              </a:spcAft>
              <a:buFontTx/>
              <a:buChar char="–"/>
            </a:pPr>
            <a:r>
              <a:rPr lang="en-US" altLang="en-US" kern="0">
                <a:solidFill>
                  <a:srgbClr val="000000"/>
                </a:solidFill>
                <a:latin typeface="Arial"/>
                <a:cs typeface="Arial"/>
              </a:rPr>
              <a:t>A poodle is a dog</a:t>
            </a:r>
          </a:p>
          <a:p>
            <a:pPr lvl="1" fontAlgn="base">
              <a:spcAft>
                <a:spcPct val="0"/>
              </a:spcAft>
              <a:buFontTx/>
              <a:buChar char="–"/>
            </a:pPr>
            <a:r>
              <a:rPr lang="en-US" altLang="en-US" kern="0">
                <a:solidFill>
                  <a:srgbClr val="000000"/>
                </a:solidFill>
                <a:latin typeface="Arial"/>
                <a:cs typeface="Arial"/>
              </a:rPr>
              <a:t>A car is a vehicle</a:t>
            </a:r>
          </a:p>
          <a:p>
            <a:pPr lvl="1" fontAlgn="base">
              <a:spcAft>
                <a:spcPct val="0"/>
              </a:spcAft>
              <a:buFontTx/>
              <a:buChar char="–"/>
            </a:pPr>
            <a:r>
              <a:rPr lang="en-US" altLang="en-US" kern="0">
                <a:solidFill>
                  <a:srgbClr val="000000"/>
                </a:solidFill>
                <a:latin typeface="Arial"/>
                <a:cs typeface="Arial"/>
              </a:rPr>
              <a:t>A flower is a plant</a:t>
            </a:r>
          </a:p>
          <a:p>
            <a:pPr lvl="1" fontAlgn="base">
              <a:spcAft>
                <a:spcPct val="0"/>
              </a:spcAft>
              <a:buFontTx/>
              <a:buChar char="–"/>
            </a:pPr>
            <a:r>
              <a:rPr lang="en-US" altLang="en-US" kern="0">
                <a:solidFill>
                  <a:srgbClr val="000000"/>
                </a:solidFill>
                <a:latin typeface="Arial"/>
                <a:cs typeface="Arial"/>
              </a:rPr>
              <a:t>A football player is an athlete</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60</a:t>
            </a:fld>
            <a:endParaRPr lang="en-US"/>
          </a:p>
        </p:txBody>
      </p:sp>
    </p:spTree>
    <p:extLst>
      <p:ext uri="{BB962C8B-B14F-4D97-AF65-F5344CB8AC3E}">
        <p14:creationId xmlns:p14="http://schemas.microsoft.com/office/powerpoint/2010/main" val="932882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Inheritance – Terminology and Notation in C++</a:t>
            </a:r>
            <a:endParaRPr lang="en-US"/>
          </a:p>
        </p:txBody>
      </p:sp>
      <p:sp>
        <p:nvSpPr>
          <p:cNvPr id="3" name="Content Placeholder 2"/>
          <p:cNvSpPr>
            <a:spLocks noGrp="1"/>
          </p:cNvSpPr>
          <p:nvPr>
            <p:ph idx="1"/>
          </p:nvPr>
        </p:nvSpPr>
        <p:spPr/>
        <p:txBody>
          <a:bodyPr>
            <a:normAutofit lnSpcReduction="10000"/>
          </a:bodyPr>
          <a:lstStyle/>
          <a:p>
            <a:pPr>
              <a:lnSpc>
                <a:spcPct val="85000"/>
              </a:lnSpc>
            </a:pPr>
            <a:r>
              <a:rPr lang="en-US" altLang="en-US" sz="2800" u="sng"/>
              <a:t>Base</a:t>
            </a:r>
            <a:r>
              <a:rPr lang="en-US" altLang="en-US" sz="2800"/>
              <a:t> class (or parent) – inherited from</a:t>
            </a:r>
          </a:p>
          <a:p>
            <a:pPr>
              <a:lnSpc>
                <a:spcPct val="85000"/>
              </a:lnSpc>
            </a:pPr>
            <a:r>
              <a:rPr lang="en-US" altLang="en-US" sz="2800" u="sng"/>
              <a:t>Derived</a:t>
            </a:r>
            <a:r>
              <a:rPr lang="en-US" altLang="en-US" sz="2800"/>
              <a:t> class (or child) – inherits from the base class</a:t>
            </a:r>
          </a:p>
          <a:p>
            <a:pPr>
              <a:lnSpc>
                <a:spcPct val="85000"/>
              </a:lnSpc>
            </a:pPr>
            <a:r>
              <a:rPr lang="en-US" altLang="en-US" sz="2800"/>
              <a:t>Notation:</a:t>
            </a:r>
          </a:p>
          <a:p>
            <a:pPr lvl="1">
              <a:buFontTx/>
              <a:buNone/>
            </a:pPr>
            <a:r>
              <a:rPr lang="en-US" altLang="en-US" sz="2400">
                <a:latin typeface="Courier New" pitchFamily="112" charset="0"/>
              </a:rPr>
              <a:t>	class Student 	      // base class</a:t>
            </a:r>
          </a:p>
          <a:p>
            <a:pPr lvl="1">
              <a:buFontTx/>
              <a:buNone/>
            </a:pPr>
            <a:r>
              <a:rPr lang="en-US" altLang="en-US" sz="2400">
                <a:latin typeface="Courier New" pitchFamily="112" charset="0"/>
              </a:rPr>
              <a:t>	{</a:t>
            </a:r>
          </a:p>
          <a:p>
            <a:pPr lvl="1">
              <a:buFontTx/>
              <a:buNone/>
            </a:pPr>
            <a:r>
              <a:rPr lang="en-US" altLang="en-US" sz="2400">
                <a:latin typeface="Courier New" pitchFamily="112" charset="0"/>
              </a:rPr>
              <a:t>		. . .</a:t>
            </a:r>
          </a:p>
          <a:p>
            <a:pPr lvl="1">
              <a:buFontTx/>
              <a:buNone/>
            </a:pPr>
            <a:r>
              <a:rPr lang="en-US" altLang="en-US" sz="2400">
                <a:latin typeface="Courier New" pitchFamily="112" charset="0"/>
              </a:rPr>
              <a:t>	};</a:t>
            </a:r>
          </a:p>
          <a:p>
            <a:pPr lvl="1">
              <a:buFontTx/>
              <a:buNone/>
            </a:pPr>
            <a:r>
              <a:rPr lang="en-US" altLang="en-US" sz="2400">
                <a:latin typeface="Courier New" pitchFamily="112" charset="0"/>
              </a:rPr>
              <a:t>	class </a:t>
            </a:r>
            <a:r>
              <a:rPr lang="en-US" altLang="en-US" sz="2400" err="1">
                <a:latin typeface="Courier New" pitchFamily="112" charset="0"/>
              </a:rPr>
              <a:t>UnderGrad</a:t>
            </a:r>
            <a:r>
              <a:rPr lang="en-US" altLang="en-US" sz="2400">
                <a:latin typeface="Courier New" pitchFamily="112" charset="0"/>
              </a:rPr>
              <a:t> : public Student </a:t>
            </a:r>
          </a:p>
          <a:p>
            <a:pPr lvl="1">
              <a:buFontTx/>
              <a:buNone/>
            </a:pPr>
            <a:r>
              <a:rPr lang="en-US" altLang="en-US" sz="2400">
                <a:latin typeface="Courier New" pitchFamily="112" charset="0"/>
              </a:rPr>
              <a:t>	{					// derived class</a:t>
            </a:r>
          </a:p>
          <a:p>
            <a:pPr lvl="1">
              <a:buFontTx/>
              <a:buNone/>
            </a:pPr>
            <a:r>
              <a:rPr lang="en-US" altLang="en-US" sz="2400">
                <a:latin typeface="Courier New" pitchFamily="112" charset="0"/>
              </a:rPr>
              <a:t>		. . .</a:t>
            </a:r>
          </a:p>
          <a:p>
            <a:pPr lvl="1">
              <a:buFontTx/>
              <a:buNone/>
            </a:pPr>
            <a:r>
              <a:rPr lang="en-US" altLang="en-US" sz="2400">
                <a:latin typeface="Courier New" pitchFamily="112" charset="0"/>
              </a:rPr>
              <a:t>	};</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61</a:t>
            </a:fld>
            <a:endParaRPr lang="en-US"/>
          </a:p>
        </p:txBody>
      </p:sp>
    </p:spTree>
    <p:extLst>
      <p:ext uri="{BB962C8B-B14F-4D97-AF65-F5344CB8AC3E}">
        <p14:creationId xmlns:p14="http://schemas.microsoft.com/office/powerpoint/2010/main" val="18199067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Back to the ‘is a’ Relationship</a:t>
            </a:r>
            <a:endParaRPr lang="en-US"/>
          </a:p>
        </p:txBody>
      </p:sp>
      <p:sp>
        <p:nvSpPr>
          <p:cNvPr id="3" name="Content Placeholder 2"/>
          <p:cNvSpPr>
            <a:spLocks noGrp="1"/>
          </p:cNvSpPr>
          <p:nvPr>
            <p:ph idx="1"/>
          </p:nvPr>
        </p:nvSpPr>
        <p:spPr/>
        <p:txBody>
          <a:bodyPr>
            <a:normAutofit/>
          </a:bodyPr>
          <a:lstStyle/>
          <a:p>
            <a:pPr>
              <a:lnSpc>
                <a:spcPct val="90000"/>
              </a:lnSpc>
              <a:spcBef>
                <a:spcPct val="50000"/>
              </a:spcBef>
            </a:pPr>
            <a:r>
              <a:rPr lang="en-US" altLang="en-US"/>
              <a:t>An object of a derived class 'is a(n)' object of the base class</a:t>
            </a:r>
          </a:p>
          <a:p>
            <a:pPr>
              <a:lnSpc>
                <a:spcPct val="90000"/>
              </a:lnSpc>
              <a:spcBef>
                <a:spcPct val="50000"/>
              </a:spcBef>
            </a:pPr>
            <a:r>
              <a:rPr lang="en-US" altLang="en-US"/>
              <a:t>Example: </a:t>
            </a:r>
          </a:p>
          <a:p>
            <a:pPr lvl="1">
              <a:lnSpc>
                <a:spcPct val="90000"/>
              </a:lnSpc>
              <a:spcBef>
                <a:spcPct val="50000"/>
              </a:spcBef>
            </a:pPr>
            <a:r>
              <a:rPr lang="en-US" altLang="en-US"/>
              <a:t>an </a:t>
            </a:r>
            <a:r>
              <a:rPr lang="en-US" altLang="en-US" err="1">
                <a:latin typeface="Courier New" pitchFamily="112" charset="0"/>
              </a:rPr>
              <a:t>UnderGrad</a:t>
            </a:r>
            <a:r>
              <a:rPr lang="en-US" altLang="en-US"/>
              <a:t> is a </a:t>
            </a:r>
            <a:r>
              <a:rPr lang="en-US" altLang="en-US">
                <a:latin typeface="Courier New" pitchFamily="112" charset="0"/>
              </a:rPr>
              <a:t>Student</a:t>
            </a:r>
          </a:p>
          <a:p>
            <a:pPr lvl="1">
              <a:lnSpc>
                <a:spcPct val="90000"/>
              </a:lnSpc>
              <a:spcBef>
                <a:spcPct val="50000"/>
              </a:spcBef>
            </a:pPr>
            <a:r>
              <a:rPr lang="en-US" altLang="en-US"/>
              <a:t>a </a:t>
            </a:r>
            <a:r>
              <a:rPr lang="en-US" altLang="en-US">
                <a:latin typeface="Courier New" pitchFamily="112" charset="0"/>
              </a:rPr>
              <a:t>Mammal</a:t>
            </a:r>
            <a:r>
              <a:rPr lang="en-US" altLang="en-US"/>
              <a:t> is an </a:t>
            </a:r>
            <a:r>
              <a:rPr lang="en-US" altLang="en-US">
                <a:latin typeface="Courier New" pitchFamily="112" charset="0"/>
              </a:rPr>
              <a:t>Animal</a:t>
            </a:r>
          </a:p>
          <a:p>
            <a:pPr>
              <a:lnSpc>
                <a:spcPct val="90000"/>
              </a:lnSpc>
              <a:spcBef>
                <a:spcPct val="50000"/>
              </a:spcBef>
            </a:pPr>
            <a:r>
              <a:rPr lang="en-US" altLang="en-US"/>
              <a:t>A derived object has </a:t>
            </a:r>
            <a:r>
              <a:rPr lang="en-US" altLang="en-US" b="1"/>
              <a:t>all</a:t>
            </a:r>
            <a:r>
              <a:rPr lang="en-US" altLang="en-US"/>
              <a:t> of the characteristics of the base class</a:t>
            </a:r>
          </a:p>
          <a:p>
            <a:endParaRPr lang="en-US" sz="3600"/>
          </a:p>
        </p:txBody>
      </p:sp>
      <p:sp>
        <p:nvSpPr>
          <p:cNvPr id="5" name="Slide Number Placeholder 4"/>
          <p:cNvSpPr>
            <a:spLocks noGrp="1"/>
          </p:cNvSpPr>
          <p:nvPr>
            <p:ph type="sldNum" sz="quarter" idx="12"/>
          </p:nvPr>
        </p:nvSpPr>
        <p:spPr/>
        <p:txBody>
          <a:bodyPr/>
          <a:lstStyle/>
          <a:p>
            <a:fld id="{1FFC834F-BCAD-4C47-9DE1-3D1137B00E0E}" type="slidenum">
              <a:rPr lang="en-US" smtClean="0"/>
              <a:t>62</a:t>
            </a:fld>
            <a:endParaRPr lang="en-US"/>
          </a:p>
        </p:txBody>
      </p:sp>
    </p:spTree>
    <p:extLst>
      <p:ext uri="{BB962C8B-B14F-4D97-AF65-F5344CB8AC3E}">
        <p14:creationId xmlns:p14="http://schemas.microsoft.com/office/powerpoint/2010/main" val="42291724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What Does a Child Have?</a:t>
            </a:r>
            <a:endParaRPr lang="en-US"/>
          </a:p>
        </p:txBody>
      </p:sp>
      <p:sp>
        <p:nvSpPr>
          <p:cNvPr id="3" name="Content Placeholder 2"/>
          <p:cNvSpPr>
            <a:spLocks noGrp="1"/>
          </p:cNvSpPr>
          <p:nvPr>
            <p:ph idx="1"/>
          </p:nvPr>
        </p:nvSpPr>
        <p:spPr/>
        <p:txBody>
          <a:bodyPr/>
          <a:lstStyle/>
          <a:p>
            <a:pPr lvl="0" fontAlgn="base">
              <a:lnSpc>
                <a:spcPct val="90000"/>
              </a:lnSpc>
              <a:spcAft>
                <a:spcPct val="0"/>
              </a:spcAft>
              <a:buNone/>
            </a:pPr>
            <a:r>
              <a:rPr lang="en-US" altLang="en-US" kern="0">
                <a:solidFill>
                  <a:srgbClr val="000000"/>
                </a:solidFill>
                <a:latin typeface="Arial"/>
                <a:cs typeface="Arial"/>
              </a:rPr>
              <a:t>An object of the derived class has:</a:t>
            </a:r>
          </a:p>
          <a:p>
            <a:pPr lvl="0" fontAlgn="base">
              <a:lnSpc>
                <a:spcPct val="90000"/>
              </a:lnSpc>
              <a:spcAft>
                <a:spcPct val="0"/>
              </a:spcAft>
              <a:buFontTx/>
              <a:buChar char="•"/>
            </a:pPr>
            <a:r>
              <a:rPr lang="en-US" altLang="en-US" kern="0">
                <a:solidFill>
                  <a:srgbClr val="000000"/>
                </a:solidFill>
                <a:latin typeface="Arial"/>
                <a:cs typeface="Arial"/>
              </a:rPr>
              <a:t>all members defined in child class</a:t>
            </a:r>
          </a:p>
          <a:p>
            <a:pPr lvl="0" fontAlgn="base">
              <a:lnSpc>
                <a:spcPct val="90000"/>
              </a:lnSpc>
              <a:spcAft>
                <a:spcPct val="0"/>
              </a:spcAft>
              <a:buFontTx/>
              <a:buChar char="•"/>
            </a:pPr>
            <a:r>
              <a:rPr lang="en-US" altLang="en-US" kern="0">
                <a:solidFill>
                  <a:srgbClr val="000000"/>
                </a:solidFill>
                <a:latin typeface="Arial"/>
                <a:cs typeface="Arial"/>
              </a:rPr>
              <a:t>all members declared in parent class</a:t>
            </a:r>
            <a:br>
              <a:rPr lang="en-US" altLang="en-US" kern="0">
                <a:solidFill>
                  <a:srgbClr val="000000"/>
                </a:solidFill>
                <a:latin typeface="Arial"/>
                <a:cs typeface="Arial"/>
              </a:rPr>
            </a:br>
            <a:endParaRPr lang="en-US" altLang="en-US" kern="0">
              <a:solidFill>
                <a:srgbClr val="000000"/>
              </a:solidFill>
              <a:latin typeface="Arial"/>
              <a:cs typeface="Arial"/>
            </a:endParaRPr>
          </a:p>
          <a:p>
            <a:pPr lvl="0" fontAlgn="base">
              <a:lnSpc>
                <a:spcPct val="90000"/>
              </a:lnSpc>
              <a:spcAft>
                <a:spcPct val="0"/>
              </a:spcAft>
              <a:buNone/>
            </a:pPr>
            <a:r>
              <a:rPr lang="en-US" altLang="en-US" kern="0">
                <a:solidFill>
                  <a:srgbClr val="000000"/>
                </a:solidFill>
                <a:latin typeface="Arial"/>
                <a:cs typeface="Arial"/>
              </a:rPr>
              <a:t>An object of the derived class can use:</a:t>
            </a:r>
          </a:p>
          <a:p>
            <a:pPr lvl="0" fontAlgn="base">
              <a:lnSpc>
                <a:spcPct val="90000"/>
              </a:lnSpc>
              <a:spcAft>
                <a:spcPct val="0"/>
              </a:spcAft>
              <a:buFontTx/>
              <a:buChar char="•"/>
            </a:pPr>
            <a:r>
              <a:rPr lang="en-US" altLang="en-US" kern="0">
                <a:solidFill>
                  <a:srgbClr val="000000"/>
                </a:solidFill>
                <a:latin typeface="Arial"/>
                <a:cs typeface="Arial"/>
              </a:rPr>
              <a:t>all </a:t>
            </a:r>
            <a:r>
              <a:rPr lang="en-US" altLang="en-US" kern="0">
                <a:solidFill>
                  <a:srgbClr val="000000"/>
                </a:solidFill>
                <a:latin typeface="Courier New" pitchFamily="112" charset="0"/>
                <a:cs typeface="Arial"/>
              </a:rPr>
              <a:t>public</a:t>
            </a:r>
            <a:r>
              <a:rPr lang="en-US" altLang="en-US" kern="0">
                <a:solidFill>
                  <a:srgbClr val="000000"/>
                </a:solidFill>
                <a:latin typeface="Arial"/>
                <a:cs typeface="Arial"/>
              </a:rPr>
              <a:t> members defined in child class</a:t>
            </a:r>
          </a:p>
          <a:p>
            <a:pPr lvl="0" fontAlgn="base">
              <a:lnSpc>
                <a:spcPct val="90000"/>
              </a:lnSpc>
              <a:spcAft>
                <a:spcPct val="0"/>
              </a:spcAft>
              <a:buFontTx/>
              <a:buChar char="•"/>
            </a:pPr>
            <a:r>
              <a:rPr lang="en-US" altLang="en-US" kern="0">
                <a:solidFill>
                  <a:srgbClr val="000000"/>
                </a:solidFill>
                <a:latin typeface="Arial"/>
                <a:cs typeface="Arial"/>
              </a:rPr>
              <a:t>all </a:t>
            </a:r>
            <a:r>
              <a:rPr lang="en-US" altLang="en-US" kern="0">
                <a:solidFill>
                  <a:srgbClr val="000000"/>
                </a:solidFill>
                <a:latin typeface="Courier New" pitchFamily="112" charset="0"/>
                <a:cs typeface="Arial"/>
              </a:rPr>
              <a:t>public</a:t>
            </a:r>
            <a:r>
              <a:rPr lang="en-US" altLang="en-US" kern="0">
                <a:solidFill>
                  <a:srgbClr val="000000"/>
                </a:solidFill>
                <a:latin typeface="Arial"/>
                <a:cs typeface="Arial"/>
              </a:rPr>
              <a:t> members defined in parent class</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63</a:t>
            </a:fld>
            <a:endParaRPr lang="en-US"/>
          </a:p>
        </p:txBody>
      </p:sp>
    </p:spTree>
    <p:extLst>
      <p:ext uri="{BB962C8B-B14F-4D97-AF65-F5344CB8AC3E}">
        <p14:creationId xmlns:p14="http://schemas.microsoft.com/office/powerpoint/2010/main" val="38305466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5"/>
            <a:ext cx="8905967" cy="1325563"/>
          </a:xfrm>
        </p:spPr>
        <p:txBody>
          <a:bodyPr>
            <a:normAutofit/>
          </a:bodyPr>
          <a:lstStyle/>
          <a:p>
            <a:r>
              <a:rPr lang="en-US" altLang="en-US" dirty="0"/>
              <a:t>Protected Members and         Class Access</a:t>
            </a:r>
            <a:endParaRPr lang="en-US" dirty="0"/>
          </a:p>
        </p:txBody>
      </p:sp>
      <p:sp>
        <p:nvSpPr>
          <p:cNvPr id="3" name="Content Placeholder 2"/>
          <p:cNvSpPr>
            <a:spLocks noGrp="1"/>
          </p:cNvSpPr>
          <p:nvPr>
            <p:ph idx="1"/>
          </p:nvPr>
        </p:nvSpPr>
        <p:spPr/>
        <p:txBody>
          <a:bodyPr/>
          <a:lstStyle/>
          <a:p>
            <a:r>
              <a:rPr lang="en-US" altLang="en-US" sz="3600" u="sng">
                <a:latin typeface="Courier New" pitchFamily="112" charset="0"/>
              </a:rPr>
              <a:t>protected</a:t>
            </a:r>
            <a:r>
              <a:rPr lang="en-US" altLang="en-US" sz="3600"/>
              <a:t> member access specification: like </a:t>
            </a:r>
            <a:r>
              <a:rPr lang="en-US" altLang="en-US" sz="3600">
                <a:latin typeface="Courier New" pitchFamily="112" charset="0"/>
              </a:rPr>
              <a:t>private</a:t>
            </a:r>
            <a:r>
              <a:rPr lang="en-US" altLang="en-US" sz="3600"/>
              <a:t>, but accessible by objects of derived class</a:t>
            </a:r>
          </a:p>
          <a:p>
            <a:r>
              <a:rPr lang="en-US" altLang="en-US" sz="3600" u="sng"/>
              <a:t>Class access specification</a:t>
            </a:r>
            <a:r>
              <a:rPr lang="en-US" altLang="en-US" sz="3600"/>
              <a:t>: determines how </a:t>
            </a:r>
            <a:r>
              <a:rPr lang="en-US" altLang="en-US" sz="3600">
                <a:latin typeface="Courier New" pitchFamily="112" charset="0"/>
              </a:rPr>
              <a:t>private</a:t>
            </a:r>
            <a:r>
              <a:rPr lang="en-US" altLang="en-US" sz="3600"/>
              <a:t>, </a:t>
            </a:r>
            <a:r>
              <a:rPr lang="en-US" altLang="en-US" sz="3600">
                <a:latin typeface="Courier New" pitchFamily="112" charset="0"/>
              </a:rPr>
              <a:t>protected</a:t>
            </a:r>
            <a:r>
              <a:rPr lang="en-US" altLang="en-US" sz="3600"/>
              <a:t>, and </a:t>
            </a:r>
            <a:r>
              <a:rPr lang="en-US" altLang="en-US" sz="3600">
                <a:latin typeface="Courier New" pitchFamily="112" charset="0"/>
              </a:rPr>
              <a:t>public</a:t>
            </a:r>
            <a:r>
              <a:rPr lang="en-US" altLang="en-US" sz="3600"/>
              <a:t> members of base class are inherited by the derived class</a:t>
            </a:r>
            <a:endParaRPr lang="en-US" altLang="en-US" sz="3600" u="sng"/>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64</a:t>
            </a:fld>
            <a:endParaRPr lang="en-US"/>
          </a:p>
        </p:txBody>
      </p:sp>
    </p:spTree>
    <p:extLst>
      <p:ext uri="{BB962C8B-B14F-4D97-AF65-F5344CB8AC3E}">
        <p14:creationId xmlns:p14="http://schemas.microsoft.com/office/powerpoint/2010/main" val="32402999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Class Access </a:t>
            </a:r>
            <a:r>
              <a:rPr lang="en-US" altLang="en-US" err="1"/>
              <a:t>Specifiers</a:t>
            </a:r>
            <a:endParaRPr lang="en-US"/>
          </a:p>
        </p:txBody>
      </p:sp>
      <p:sp>
        <p:nvSpPr>
          <p:cNvPr id="3" name="Content Placeholder 2"/>
          <p:cNvSpPr>
            <a:spLocks noGrp="1"/>
          </p:cNvSpPr>
          <p:nvPr>
            <p:ph idx="1"/>
          </p:nvPr>
        </p:nvSpPr>
        <p:spPr/>
        <p:txBody>
          <a:bodyPr>
            <a:normAutofit/>
          </a:bodyPr>
          <a:lstStyle/>
          <a:p>
            <a:pPr marL="609600" indent="-609600">
              <a:buClr>
                <a:schemeClr val="tx1"/>
              </a:buClr>
              <a:buFontTx/>
              <a:buAutoNum type="arabicParenR"/>
            </a:pPr>
            <a:r>
              <a:rPr lang="en-US" altLang="en-US">
                <a:latin typeface="Courier New" pitchFamily="112" charset="0"/>
              </a:rPr>
              <a:t>public</a:t>
            </a:r>
            <a:r>
              <a:rPr lang="en-US" altLang="en-US"/>
              <a:t> – object of derived class can be treated as object of base class (not vice-versa)</a:t>
            </a:r>
          </a:p>
          <a:p>
            <a:pPr marL="609600" indent="-609600">
              <a:buClr>
                <a:schemeClr val="tx1"/>
              </a:buClr>
              <a:buFontTx/>
              <a:buAutoNum type="arabicParenR"/>
            </a:pPr>
            <a:r>
              <a:rPr lang="en-US" altLang="en-US">
                <a:latin typeface="Courier New" pitchFamily="112" charset="0"/>
              </a:rPr>
              <a:t>protected</a:t>
            </a:r>
            <a:r>
              <a:rPr lang="en-US" altLang="en-US"/>
              <a:t> – more restrictive than </a:t>
            </a:r>
            <a:r>
              <a:rPr lang="en-US" altLang="en-US">
                <a:latin typeface="Courier New" pitchFamily="112" charset="0"/>
              </a:rPr>
              <a:t>public</a:t>
            </a:r>
            <a:r>
              <a:rPr lang="en-US" altLang="en-US"/>
              <a:t>, but allows derived classes to know details of parents</a:t>
            </a:r>
          </a:p>
          <a:p>
            <a:pPr marL="609600" indent="-609600">
              <a:buClr>
                <a:schemeClr val="tx1"/>
              </a:buClr>
              <a:buFontTx/>
              <a:buAutoNum type="arabicParenR"/>
            </a:pPr>
            <a:r>
              <a:rPr lang="en-US" altLang="en-US">
                <a:latin typeface="Courier New" pitchFamily="112" charset="0"/>
              </a:rPr>
              <a:t>private</a:t>
            </a:r>
            <a:r>
              <a:rPr lang="en-US" altLang="en-US"/>
              <a:t> – prevents objects of derived class from being treated as objects of base class.</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65</a:t>
            </a:fld>
            <a:endParaRPr lang="en-US"/>
          </a:p>
        </p:txBody>
      </p:sp>
    </p:spTree>
    <p:extLst>
      <p:ext uri="{BB962C8B-B14F-4D97-AF65-F5344CB8AC3E}">
        <p14:creationId xmlns:p14="http://schemas.microsoft.com/office/powerpoint/2010/main" val="25667855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Inheritance vs. Access </a:t>
            </a:r>
            <a:endParaRPr lang="en-US"/>
          </a:p>
        </p:txBody>
      </p:sp>
      <p:sp>
        <p:nvSpPr>
          <p:cNvPr id="4" name="Content Placeholder 3">
            <a:extLst>
              <a:ext uri="{FF2B5EF4-FFF2-40B4-BE49-F238E27FC236}">
                <a16:creationId xmlns:a16="http://schemas.microsoft.com/office/drawing/2014/main" id="{A1BCFDBC-4FBF-414F-D4A5-903C5C103363}"/>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66</a:t>
            </a:fld>
            <a:endParaRPr lang="en-US"/>
          </a:p>
        </p:txBody>
      </p:sp>
      <p:grpSp>
        <p:nvGrpSpPr>
          <p:cNvPr id="6" name="Group 5"/>
          <p:cNvGrpSpPr>
            <a:grpSpLocks/>
          </p:cNvGrpSpPr>
          <p:nvPr/>
        </p:nvGrpSpPr>
        <p:grpSpPr bwMode="auto">
          <a:xfrm>
            <a:off x="570706" y="1293815"/>
            <a:ext cx="8002590" cy="4954585"/>
            <a:chOff x="47" y="576"/>
            <a:chExt cx="5041" cy="3121"/>
          </a:xfrm>
        </p:grpSpPr>
        <p:sp>
          <p:nvSpPr>
            <p:cNvPr id="7" name="Text Box 3"/>
            <p:cNvSpPr txBox="1">
              <a:spLocks noChangeArrowheads="1"/>
            </p:cNvSpPr>
            <p:nvPr/>
          </p:nvSpPr>
          <p:spPr bwMode="auto">
            <a:xfrm>
              <a:off x="288" y="1008"/>
              <a:ext cx="120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a:latin typeface="Courier New" pitchFamily="112" charset="0"/>
                </a:rPr>
                <a:t>private: x</a:t>
              </a:r>
            </a:p>
            <a:p>
              <a:pPr eaLnBrk="1" hangingPunct="1"/>
              <a:r>
                <a:rPr lang="en-US" altLang="en-US">
                  <a:latin typeface="Courier New" pitchFamily="112" charset="0"/>
                </a:rPr>
                <a:t>protected: y</a:t>
              </a:r>
            </a:p>
            <a:p>
              <a:pPr eaLnBrk="1" hangingPunct="1"/>
              <a:r>
                <a:rPr lang="en-US" altLang="en-US">
                  <a:latin typeface="Courier New" pitchFamily="112" charset="0"/>
                </a:rPr>
                <a:t>public: z</a:t>
              </a:r>
            </a:p>
          </p:txBody>
        </p:sp>
        <p:sp>
          <p:nvSpPr>
            <p:cNvPr id="8" name="Text Box 4"/>
            <p:cNvSpPr txBox="1">
              <a:spLocks noChangeArrowheads="1"/>
            </p:cNvSpPr>
            <p:nvPr/>
          </p:nvSpPr>
          <p:spPr bwMode="auto">
            <a:xfrm>
              <a:off x="288" y="2064"/>
              <a:ext cx="129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a:latin typeface="Courier New" pitchFamily="112" charset="0"/>
                </a:rPr>
                <a:t>private: x</a:t>
              </a:r>
            </a:p>
            <a:p>
              <a:pPr eaLnBrk="1" hangingPunct="1"/>
              <a:r>
                <a:rPr lang="en-US" altLang="en-US">
                  <a:latin typeface="Courier New" pitchFamily="112" charset="0"/>
                </a:rPr>
                <a:t>protected: y</a:t>
              </a:r>
            </a:p>
            <a:p>
              <a:pPr eaLnBrk="1" hangingPunct="1"/>
              <a:r>
                <a:rPr lang="en-US" altLang="en-US">
                  <a:latin typeface="Courier New" pitchFamily="112" charset="0"/>
                </a:rPr>
                <a:t>public: z</a:t>
              </a:r>
            </a:p>
          </p:txBody>
        </p:sp>
        <p:sp>
          <p:nvSpPr>
            <p:cNvPr id="9" name="Text Box 5"/>
            <p:cNvSpPr txBox="1">
              <a:spLocks noChangeArrowheads="1"/>
            </p:cNvSpPr>
            <p:nvPr/>
          </p:nvSpPr>
          <p:spPr bwMode="auto">
            <a:xfrm>
              <a:off x="336" y="3120"/>
              <a:ext cx="124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a:latin typeface="Courier New" pitchFamily="112" charset="0"/>
                </a:rPr>
                <a:t>private: x</a:t>
              </a:r>
            </a:p>
            <a:p>
              <a:pPr eaLnBrk="1" hangingPunct="1"/>
              <a:r>
                <a:rPr lang="en-US" altLang="en-US">
                  <a:latin typeface="Courier New" pitchFamily="112" charset="0"/>
                </a:rPr>
                <a:t>protected: y</a:t>
              </a:r>
            </a:p>
            <a:p>
              <a:pPr eaLnBrk="1" hangingPunct="1"/>
              <a:r>
                <a:rPr lang="en-US" altLang="en-US">
                  <a:latin typeface="Courier New" pitchFamily="112" charset="0"/>
                </a:rPr>
                <a:t>public: z</a:t>
              </a:r>
            </a:p>
          </p:txBody>
        </p:sp>
        <p:sp>
          <p:nvSpPr>
            <p:cNvPr id="10" name="Text Box 6"/>
            <p:cNvSpPr txBox="1">
              <a:spLocks noChangeArrowheads="1"/>
            </p:cNvSpPr>
            <p:nvPr/>
          </p:nvSpPr>
          <p:spPr bwMode="auto">
            <a:xfrm>
              <a:off x="47" y="768"/>
              <a:ext cx="15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a:t>Base class members</a:t>
              </a:r>
            </a:p>
          </p:txBody>
        </p:sp>
        <p:sp>
          <p:nvSpPr>
            <p:cNvPr id="11" name="Rectangle 10"/>
            <p:cNvSpPr>
              <a:spLocks noChangeArrowheads="1"/>
            </p:cNvSpPr>
            <p:nvPr/>
          </p:nvSpPr>
          <p:spPr bwMode="auto">
            <a:xfrm>
              <a:off x="288" y="1056"/>
              <a:ext cx="1152"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2" name="Rectangle 11"/>
            <p:cNvSpPr>
              <a:spLocks noChangeArrowheads="1"/>
            </p:cNvSpPr>
            <p:nvPr/>
          </p:nvSpPr>
          <p:spPr bwMode="auto">
            <a:xfrm>
              <a:off x="288" y="2112"/>
              <a:ext cx="120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3" name="Rectangle 12"/>
            <p:cNvSpPr>
              <a:spLocks noChangeArrowheads="1"/>
            </p:cNvSpPr>
            <p:nvPr/>
          </p:nvSpPr>
          <p:spPr bwMode="auto">
            <a:xfrm>
              <a:off x="336" y="3168"/>
              <a:ext cx="1152"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4" name="Text Box 10"/>
            <p:cNvSpPr txBox="1">
              <a:spLocks noChangeArrowheads="1"/>
            </p:cNvSpPr>
            <p:nvPr/>
          </p:nvSpPr>
          <p:spPr bwMode="auto">
            <a:xfrm>
              <a:off x="3600" y="1041"/>
              <a:ext cx="1209"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a:latin typeface="Courier New" pitchFamily="112" charset="0"/>
                </a:rPr>
                <a:t>x</a:t>
              </a:r>
              <a:r>
                <a:rPr lang="en-US" altLang="en-US"/>
                <a:t> is inaccessible</a:t>
              </a:r>
            </a:p>
            <a:p>
              <a:pPr eaLnBrk="1" hangingPunct="1"/>
              <a:r>
                <a:rPr lang="en-US" altLang="en-US">
                  <a:latin typeface="Courier New" pitchFamily="112" charset="0"/>
                </a:rPr>
                <a:t>private: y</a:t>
              </a:r>
            </a:p>
            <a:p>
              <a:pPr eaLnBrk="1" hangingPunct="1"/>
              <a:r>
                <a:rPr lang="en-US" altLang="en-US">
                  <a:latin typeface="Courier New" pitchFamily="112" charset="0"/>
                </a:rPr>
                <a:t>private: z</a:t>
              </a:r>
            </a:p>
          </p:txBody>
        </p:sp>
        <p:sp>
          <p:nvSpPr>
            <p:cNvPr id="15" name="Text Box 11"/>
            <p:cNvSpPr txBox="1">
              <a:spLocks noChangeArrowheads="1"/>
            </p:cNvSpPr>
            <p:nvPr/>
          </p:nvSpPr>
          <p:spPr bwMode="auto">
            <a:xfrm>
              <a:off x="3639" y="2064"/>
              <a:ext cx="117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a:latin typeface="Courier New" pitchFamily="112" charset="0"/>
                </a:rPr>
                <a:t>x</a:t>
              </a:r>
              <a:r>
                <a:rPr lang="en-US" altLang="en-US"/>
                <a:t> is inaccessible</a:t>
              </a:r>
            </a:p>
            <a:p>
              <a:pPr eaLnBrk="1" hangingPunct="1"/>
              <a:r>
                <a:rPr lang="en-US" altLang="en-US">
                  <a:latin typeface="Courier New" pitchFamily="112" charset="0"/>
                </a:rPr>
                <a:t>protected: y</a:t>
              </a:r>
            </a:p>
            <a:p>
              <a:pPr eaLnBrk="1" hangingPunct="1"/>
              <a:r>
                <a:rPr lang="en-US" altLang="en-US">
                  <a:latin typeface="Courier New" pitchFamily="112" charset="0"/>
                </a:rPr>
                <a:t>protected: z</a:t>
              </a:r>
              <a:endParaRPr lang="en-US" altLang="en-US" sz="2000"/>
            </a:p>
          </p:txBody>
        </p:sp>
        <p:sp>
          <p:nvSpPr>
            <p:cNvPr id="16" name="Text Box 12"/>
            <p:cNvSpPr txBox="1">
              <a:spLocks noChangeArrowheads="1"/>
            </p:cNvSpPr>
            <p:nvPr/>
          </p:nvSpPr>
          <p:spPr bwMode="auto">
            <a:xfrm>
              <a:off x="3648" y="3120"/>
              <a:ext cx="120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a:latin typeface="Courier New" pitchFamily="112" charset="0"/>
                </a:rPr>
                <a:t>x</a:t>
              </a:r>
              <a:r>
                <a:rPr lang="en-US" altLang="en-US"/>
                <a:t> is inaccessible</a:t>
              </a:r>
            </a:p>
            <a:p>
              <a:pPr eaLnBrk="1" hangingPunct="1"/>
              <a:r>
                <a:rPr lang="en-US" altLang="en-US">
                  <a:latin typeface="Courier New" pitchFamily="112" charset="0"/>
                </a:rPr>
                <a:t>protected: y</a:t>
              </a:r>
            </a:p>
            <a:p>
              <a:pPr eaLnBrk="1" hangingPunct="1"/>
              <a:r>
                <a:rPr lang="en-US" altLang="en-US">
                  <a:latin typeface="Courier New" pitchFamily="112" charset="0"/>
                </a:rPr>
                <a:t>public: z</a:t>
              </a:r>
              <a:endParaRPr lang="en-US" altLang="en-US" sz="2000"/>
            </a:p>
          </p:txBody>
        </p:sp>
        <p:sp>
          <p:nvSpPr>
            <p:cNvPr id="17" name="Rectangle 16"/>
            <p:cNvSpPr>
              <a:spLocks noChangeArrowheads="1"/>
            </p:cNvSpPr>
            <p:nvPr/>
          </p:nvSpPr>
          <p:spPr bwMode="auto">
            <a:xfrm>
              <a:off x="3600" y="1056"/>
              <a:ext cx="1152"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8" name="Rectangle 17"/>
            <p:cNvSpPr>
              <a:spLocks noChangeArrowheads="1"/>
            </p:cNvSpPr>
            <p:nvPr/>
          </p:nvSpPr>
          <p:spPr bwMode="auto">
            <a:xfrm>
              <a:off x="3648" y="2064"/>
              <a:ext cx="1152"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9" name="Rectangle 18"/>
            <p:cNvSpPr>
              <a:spLocks noChangeArrowheads="1"/>
            </p:cNvSpPr>
            <p:nvPr/>
          </p:nvSpPr>
          <p:spPr bwMode="auto">
            <a:xfrm>
              <a:off x="3648" y="3120"/>
              <a:ext cx="1200"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20" name="Text Box 16"/>
            <p:cNvSpPr txBox="1">
              <a:spLocks noChangeArrowheads="1"/>
            </p:cNvSpPr>
            <p:nvPr/>
          </p:nvSpPr>
          <p:spPr bwMode="auto">
            <a:xfrm>
              <a:off x="3198" y="576"/>
              <a:ext cx="1890"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lnSpc>
                  <a:spcPct val="80000"/>
                </a:lnSpc>
              </a:pPr>
              <a:r>
                <a:rPr lang="en-US" altLang="en-US"/>
                <a:t>How inherited base class members</a:t>
              </a:r>
            </a:p>
            <a:p>
              <a:pPr algn="ctr" eaLnBrk="1" hangingPunct="1">
                <a:lnSpc>
                  <a:spcPct val="80000"/>
                </a:lnSpc>
              </a:pPr>
              <a:r>
                <a:rPr lang="en-US" altLang="en-US"/>
                <a:t>appear in derived class</a:t>
              </a:r>
            </a:p>
          </p:txBody>
        </p:sp>
        <p:sp>
          <p:nvSpPr>
            <p:cNvPr id="21" name="Line 17"/>
            <p:cNvSpPr>
              <a:spLocks noChangeShapeType="1"/>
            </p:cNvSpPr>
            <p:nvPr/>
          </p:nvSpPr>
          <p:spPr bwMode="auto">
            <a:xfrm>
              <a:off x="1440" y="1296"/>
              <a:ext cx="21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2" name="Line 18"/>
            <p:cNvSpPr>
              <a:spLocks noChangeShapeType="1"/>
            </p:cNvSpPr>
            <p:nvPr/>
          </p:nvSpPr>
          <p:spPr bwMode="auto">
            <a:xfrm>
              <a:off x="1488" y="2352"/>
              <a:ext cx="21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3" name="Line 19"/>
            <p:cNvSpPr>
              <a:spLocks noChangeShapeType="1"/>
            </p:cNvSpPr>
            <p:nvPr/>
          </p:nvSpPr>
          <p:spPr bwMode="auto">
            <a:xfrm>
              <a:off x="1488" y="3408"/>
              <a:ext cx="21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4" name="Text Box 20"/>
            <p:cNvSpPr txBox="1">
              <a:spLocks noChangeArrowheads="1"/>
            </p:cNvSpPr>
            <p:nvPr/>
          </p:nvSpPr>
          <p:spPr bwMode="auto">
            <a:xfrm>
              <a:off x="2042" y="1008"/>
              <a:ext cx="81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lnSpc>
                  <a:spcPct val="80000"/>
                </a:lnSpc>
              </a:pPr>
              <a:r>
                <a:rPr lang="en-US" altLang="en-US">
                  <a:latin typeface="Courier New" pitchFamily="112" charset="0"/>
                </a:rPr>
                <a:t>private</a:t>
              </a:r>
            </a:p>
            <a:p>
              <a:pPr algn="ctr" eaLnBrk="1" hangingPunct="1">
                <a:lnSpc>
                  <a:spcPct val="80000"/>
                </a:lnSpc>
              </a:pPr>
              <a:r>
                <a:rPr lang="en-US" altLang="en-US"/>
                <a:t>base class</a:t>
              </a:r>
            </a:p>
          </p:txBody>
        </p:sp>
        <p:sp>
          <p:nvSpPr>
            <p:cNvPr id="25" name="Text Box 21"/>
            <p:cNvSpPr txBox="1">
              <a:spLocks noChangeArrowheads="1"/>
            </p:cNvSpPr>
            <p:nvPr/>
          </p:nvSpPr>
          <p:spPr bwMode="auto">
            <a:xfrm>
              <a:off x="2003" y="2064"/>
              <a:ext cx="890"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lnSpc>
                  <a:spcPct val="80000"/>
                </a:lnSpc>
              </a:pPr>
              <a:r>
                <a:rPr lang="en-US" altLang="en-US">
                  <a:latin typeface="Courier New" pitchFamily="112" charset="0"/>
                </a:rPr>
                <a:t>protected</a:t>
              </a:r>
            </a:p>
            <a:p>
              <a:pPr algn="ctr" eaLnBrk="1" hangingPunct="1">
                <a:lnSpc>
                  <a:spcPct val="80000"/>
                </a:lnSpc>
              </a:pPr>
              <a:r>
                <a:rPr lang="en-US" altLang="en-US"/>
                <a:t>base class</a:t>
              </a:r>
            </a:p>
          </p:txBody>
        </p:sp>
        <p:sp>
          <p:nvSpPr>
            <p:cNvPr id="26" name="Text Box 22"/>
            <p:cNvSpPr txBox="1">
              <a:spLocks noChangeArrowheads="1"/>
            </p:cNvSpPr>
            <p:nvPr/>
          </p:nvSpPr>
          <p:spPr bwMode="auto">
            <a:xfrm>
              <a:off x="2090" y="3120"/>
              <a:ext cx="81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lnSpc>
                  <a:spcPct val="80000"/>
                </a:lnSpc>
              </a:pPr>
              <a:r>
                <a:rPr lang="en-US" altLang="en-US">
                  <a:latin typeface="Courier New" pitchFamily="112" charset="0"/>
                </a:rPr>
                <a:t>public</a:t>
              </a:r>
            </a:p>
            <a:p>
              <a:pPr algn="ctr" eaLnBrk="1" hangingPunct="1">
                <a:lnSpc>
                  <a:spcPct val="80000"/>
                </a:lnSpc>
              </a:pPr>
              <a:r>
                <a:rPr lang="en-US" altLang="en-US"/>
                <a:t>base class</a:t>
              </a:r>
            </a:p>
          </p:txBody>
        </p:sp>
      </p:grpSp>
    </p:spTree>
    <p:extLst>
      <p:ext uri="{BB962C8B-B14F-4D97-AF65-F5344CB8AC3E}">
        <p14:creationId xmlns:p14="http://schemas.microsoft.com/office/powerpoint/2010/main" val="9183708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Inheritance vs. Access</a:t>
            </a:r>
            <a:endParaRPr lang="en-US"/>
          </a:p>
        </p:txBody>
      </p:sp>
      <p:sp>
        <p:nvSpPr>
          <p:cNvPr id="4" name="Content Placeholder 3">
            <a:extLst>
              <a:ext uri="{FF2B5EF4-FFF2-40B4-BE49-F238E27FC236}">
                <a16:creationId xmlns:a16="http://schemas.microsoft.com/office/drawing/2014/main" id="{71B31DBC-F00E-23F6-BC37-99C50CAFC3DB}"/>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67</a:t>
            </a:fld>
            <a:endParaRPr lang="en-US"/>
          </a:p>
        </p:txBody>
      </p:sp>
      <p:grpSp>
        <p:nvGrpSpPr>
          <p:cNvPr id="6" name="Group 5"/>
          <p:cNvGrpSpPr>
            <a:grpSpLocks/>
          </p:cNvGrpSpPr>
          <p:nvPr/>
        </p:nvGrpSpPr>
        <p:grpSpPr bwMode="auto">
          <a:xfrm>
            <a:off x="334963" y="1670049"/>
            <a:ext cx="8474075" cy="4386264"/>
            <a:chOff x="230" y="960"/>
            <a:chExt cx="5338" cy="2763"/>
          </a:xfrm>
        </p:grpSpPr>
        <p:sp>
          <p:nvSpPr>
            <p:cNvPr id="7" name="Text Box 3"/>
            <p:cNvSpPr txBox="1">
              <a:spLocks noChangeArrowheads="1"/>
            </p:cNvSpPr>
            <p:nvPr/>
          </p:nvSpPr>
          <p:spPr bwMode="auto">
            <a:xfrm>
              <a:off x="230" y="1203"/>
              <a:ext cx="2104"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80000"/>
                </a:lnSpc>
              </a:pPr>
              <a:r>
                <a:rPr lang="en-US" altLang="en-US"/>
                <a:t>private members:</a:t>
              </a:r>
            </a:p>
            <a:p>
              <a:pPr eaLnBrk="1" hangingPunct="1">
                <a:lnSpc>
                  <a:spcPct val="80000"/>
                </a:lnSpc>
              </a:pPr>
              <a:r>
                <a:rPr lang="en-US" altLang="en-US">
                  <a:latin typeface="Courier New" pitchFamily="112" charset="0"/>
                </a:rPr>
                <a:t>  char letter;</a:t>
              </a:r>
            </a:p>
            <a:p>
              <a:pPr eaLnBrk="1" hangingPunct="1">
                <a:lnSpc>
                  <a:spcPct val="80000"/>
                </a:lnSpc>
              </a:pPr>
              <a:r>
                <a:rPr lang="en-US" altLang="en-US">
                  <a:latin typeface="Courier New" pitchFamily="112" charset="0"/>
                </a:rPr>
                <a:t>  float score;</a:t>
              </a:r>
            </a:p>
            <a:p>
              <a:pPr eaLnBrk="1" hangingPunct="1">
                <a:lnSpc>
                  <a:spcPct val="80000"/>
                </a:lnSpc>
              </a:pPr>
              <a:r>
                <a:rPr lang="en-US" altLang="en-US">
                  <a:latin typeface="Courier New" pitchFamily="112" charset="0"/>
                </a:rPr>
                <a:t>  void calcGrade();</a:t>
              </a:r>
            </a:p>
            <a:p>
              <a:pPr eaLnBrk="1" hangingPunct="1">
                <a:lnSpc>
                  <a:spcPct val="80000"/>
                </a:lnSpc>
              </a:pPr>
              <a:r>
                <a:rPr lang="en-US" altLang="en-US"/>
                <a:t>public members:</a:t>
              </a:r>
            </a:p>
            <a:p>
              <a:pPr eaLnBrk="1" hangingPunct="1">
                <a:lnSpc>
                  <a:spcPct val="80000"/>
                </a:lnSpc>
              </a:pPr>
              <a:r>
                <a:rPr lang="en-US" altLang="en-US">
                  <a:latin typeface="Courier New" pitchFamily="112" charset="0"/>
                </a:rPr>
                <a:t>  void setScore(float);</a:t>
              </a:r>
            </a:p>
            <a:p>
              <a:pPr eaLnBrk="1" hangingPunct="1">
                <a:lnSpc>
                  <a:spcPct val="80000"/>
                </a:lnSpc>
              </a:pPr>
              <a:r>
                <a:rPr lang="en-US" altLang="en-US">
                  <a:latin typeface="Courier New" pitchFamily="112" charset="0"/>
                </a:rPr>
                <a:t>  float getScore();</a:t>
              </a:r>
            </a:p>
            <a:p>
              <a:pPr eaLnBrk="1" hangingPunct="1">
                <a:lnSpc>
                  <a:spcPct val="80000"/>
                </a:lnSpc>
              </a:pPr>
              <a:r>
                <a:rPr lang="en-US" altLang="en-US">
                  <a:latin typeface="Courier New" pitchFamily="112" charset="0"/>
                </a:rPr>
                <a:t>  char getLetter();</a:t>
              </a:r>
            </a:p>
          </p:txBody>
        </p:sp>
        <p:sp>
          <p:nvSpPr>
            <p:cNvPr id="8" name="Rectangle 7"/>
            <p:cNvSpPr>
              <a:spLocks noChangeArrowheads="1"/>
            </p:cNvSpPr>
            <p:nvPr/>
          </p:nvSpPr>
          <p:spPr bwMode="auto">
            <a:xfrm>
              <a:off x="240" y="1200"/>
              <a:ext cx="201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9" name="Text Box 6"/>
            <p:cNvSpPr txBox="1">
              <a:spLocks noChangeArrowheads="1"/>
            </p:cNvSpPr>
            <p:nvPr/>
          </p:nvSpPr>
          <p:spPr bwMode="auto">
            <a:xfrm>
              <a:off x="646" y="960"/>
              <a:ext cx="9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a:t>class Grade</a:t>
              </a:r>
            </a:p>
          </p:txBody>
        </p:sp>
        <p:sp>
          <p:nvSpPr>
            <p:cNvPr id="10" name="Rectangle 9"/>
            <p:cNvSpPr>
              <a:spLocks noChangeArrowheads="1"/>
            </p:cNvSpPr>
            <p:nvPr/>
          </p:nvSpPr>
          <p:spPr bwMode="auto">
            <a:xfrm>
              <a:off x="240" y="960"/>
              <a:ext cx="2016"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1" name="Text Box 8"/>
            <p:cNvSpPr txBox="1">
              <a:spLocks noChangeArrowheads="1"/>
            </p:cNvSpPr>
            <p:nvPr/>
          </p:nvSpPr>
          <p:spPr bwMode="auto">
            <a:xfrm>
              <a:off x="3360" y="1200"/>
              <a:ext cx="1776"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80000"/>
                </a:lnSpc>
              </a:pPr>
              <a:r>
                <a:rPr lang="en-US" altLang="en-US"/>
                <a:t>private members:</a:t>
              </a:r>
            </a:p>
            <a:p>
              <a:pPr eaLnBrk="1" hangingPunct="1">
                <a:lnSpc>
                  <a:spcPct val="80000"/>
                </a:lnSpc>
              </a:pPr>
              <a:r>
                <a:rPr lang="en-US" altLang="en-US">
                  <a:latin typeface="Courier New" pitchFamily="112" charset="0"/>
                </a:rPr>
                <a:t>  int numQuestions;</a:t>
              </a:r>
            </a:p>
            <a:p>
              <a:pPr eaLnBrk="1" hangingPunct="1">
                <a:lnSpc>
                  <a:spcPct val="80000"/>
                </a:lnSpc>
              </a:pPr>
              <a:r>
                <a:rPr lang="en-US" altLang="en-US">
                  <a:latin typeface="Courier New" pitchFamily="112" charset="0"/>
                </a:rPr>
                <a:t>  float pointsEach;</a:t>
              </a:r>
            </a:p>
            <a:p>
              <a:pPr eaLnBrk="1" hangingPunct="1">
                <a:lnSpc>
                  <a:spcPct val="80000"/>
                </a:lnSpc>
              </a:pPr>
              <a:r>
                <a:rPr lang="en-US" altLang="en-US">
                  <a:latin typeface="Courier New" pitchFamily="112" charset="0"/>
                </a:rPr>
                <a:t>  int numMissed;</a:t>
              </a:r>
            </a:p>
            <a:p>
              <a:pPr eaLnBrk="1" hangingPunct="1">
                <a:lnSpc>
                  <a:spcPct val="80000"/>
                </a:lnSpc>
              </a:pPr>
              <a:r>
                <a:rPr lang="en-US" altLang="en-US"/>
                <a:t>public members:</a:t>
              </a:r>
            </a:p>
            <a:p>
              <a:pPr eaLnBrk="1" hangingPunct="1">
                <a:lnSpc>
                  <a:spcPct val="80000"/>
                </a:lnSpc>
              </a:pPr>
              <a:r>
                <a:rPr lang="en-US" altLang="en-US">
                  <a:latin typeface="Courier New" pitchFamily="112" charset="0"/>
                </a:rPr>
                <a:t>  Test(int, int);</a:t>
              </a:r>
            </a:p>
          </p:txBody>
        </p:sp>
        <p:sp>
          <p:nvSpPr>
            <p:cNvPr id="12" name="Rectangle 11"/>
            <p:cNvSpPr>
              <a:spLocks noChangeArrowheads="1"/>
            </p:cNvSpPr>
            <p:nvPr/>
          </p:nvSpPr>
          <p:spPr bwMode="auto">
            <a:xfrm>
              <a:off x="3360" y="1200"/>
              <a:ext cx="1776" cy="11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3" name="Text Box 10"/>
            <p:cNvSpPr txBox="1">
              <a:spLocks noChangeArrowheads="1"/>
            </p:cNvSpPr>
            <p:nvPr/>
          </p:nvSpPr>
          <p:spPr bwMode="auto">
            <a:xfrm>
              <a:off x="3312" y="960"/>
              <a:ext cx="18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a:t>class Test : public Grade</a:t>
              </a:r>
            </a:p>
          </p:txBody>
        </p:sp>
        <p:sp>
          <p:nvSpPr>
            <p:cNvPr id="14" name="Rectangle 13"/>
            <p:cNvSpPr>
              <a:spLocks noChangeArrowheads="1"/>
            </p:cNvSpPr>
            <p:nvPr/>
          </p:nvSpPr>
          <p:spPr bwMode="auto">
            <a:xfrm>
              <a:off x="3360" y="960"/>
              <a:ext cx="1776"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5" name="Text Box 12"/>
            <p:cNvSpPr txBox="1">
              <a:spLocks noChangeArrowheads="1"/>
            </p:cNvSpPr>
            <p:nvPr/>
          </p:nvSpPr>
          <p:spPr bwMode="auto">
            <a:xfrm>
              <a:off x="576" y="2640"/>
              <a:ext cx="196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a:t>When </a:t>
              </a:r>
              <a:r>
                <a:rPr lang="en-US" altLang="en-US">
                  <a:latin typeface="Courier New" pitchFamily="112" charset="0"/>
                </a:rPr>
                <a:t>Test</a:t>
              </a:r>
              <a:r>
                <a:rPr lang="en-US" altLang="en-US"/>
                <a:t> class inherits</a:t>
              </a:r>
            </a:p>
            <a:p>
              <a:pPr eaLnBrk="1" hangingPunct="1"/>
              <a:r>
                <a:rPr lang="en-US" altLang="en-US"/>
                <a:t>from </a:t>
              </a:r>
              <a:r>
                <a:rPr lang="en-US" altLang="en-US">
                  <a:latin typeface="Courier New" pitchFamily="112" charset="0"/>
                </a:rPr>
                <a:t>Grade</a:t>
              </a:r>
              <a:r>
                <a:rPr lang="en-US" altLang="en-US"/>
                <a:t> class using </a:t>
              </a:r>
            </a:p>
            <a:p>
              <a:pPr eaLnBrk="1" hangingPunct="1"/>
              <a:r>
                <a:rPr lang="en-US" altLang="en-US">
                  <a:latin typeface="Courier New" pitchFamily="112" charset="0"/>
                </a:rPr>
                <a:t>public</a:t>
              </a:r>
              <a:r>
                <a:rPr lang="en-US" altLang="en-US"/>
                <a:t> class access, it looks like this:</a:t>
              </a:r>
            </a:p>
          </p:txBody>
        </p:sp>
        <p:sp>
          <p:nvSpPr>
            <p:cNvPr id="16" name="Text Box 13"/>
            <p:cNvSpPr txBox="1">
              <a:spLocks noChangeArrowheads="1"/>
            </p:cNvSpPr>
            <p:nvPr/>
          </p:nvSpPr>
          <p:spPr bwMode="auto">
            <a:xfrm>
              <a:off x="3360" y="2400"/>
              <a:ext cx="2208"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80000"/>
                </a:lnSpc>
              </a:pPr>
              <a:r>
                <a:rPr lang="en-US" altLang="en-US"/>
                <a:t>private members:</a:t>
              </a:r>
            </a:p>
            <a:p>
              <a:pPr eaLnBrk="1" hangingPunct="1">
                <a:lnSpc>
                  <a:spcPct val="80000"/>
                </a:lnSpc>
              </a:pPr>
              <a:r>
                <a:rPr lang="en-US" altLang="en-US">
                  <a:latin typeface="Courier New" pitchFamily="112" charset="0"/>
                </a:rPr>
                <a:t>  </a:t>
              </a:r>
              <a:r>
                <a:rPr lang="en-US" altLang="en-US" err="1">
                  <a:latin typeface="Courier New" pitchFamily="112" charset="0"/>
                </a:rPr>
                <a:t>int</a:t>
              </a:r>
              <a:r>
                <a:rPr lang="en-US" altLang="en-US">
                  <a:latin typeface="Courier New" pitchFamily="112" charset="0"/>
                </a:rPr>
                <a:t> </a:t>
              </a:r>
              <a:r>
                <a:rPr lang="en-US" altLang="en-US" err="1">
                  <a:latin typeface="Courier New" pitchFamily="112" charset="0"/>
                </a:rPr>
                <a:t>numQuestions</a:t>
              </a:r>
              <a:r>
                <a:rPr lang="en-US" altLang="en-US">
                  <a:latin typeface="Courier New" pitchFamily="112" charset="0"/>
                </a:rPr>
                <a:t>:</a:t>
              </a:r>
            </a:p>
            <a:p>
              <a:pPr eaLnBrk="1" hangingPunct="1">
                <a:lnSpc>
                  <a:spcPct val="80000"/>
                </a:lnSpc>
              </a:pPr>
              <a:r>
                <a:rPr lang="en-US" altLang="en-US">
                  <a:latin typeface="Courier New" pitchFamily="112" charset="0"/>
                </a:rPr>
                <a:t>  float </a:t>
              </a:r>
              <a:r>
                <a:rPr lang="en-US" altLang="en-US" err="1">
                  <a:latin typeface="Courier New" pitchFamily="112" charset="0"/>
                </a:rPr>
                <a:t>pointsEach</a:t>
              </a:r>
              <a:r>
                <a:rPr lang="en-US" altLang="en-US">
                  <a:latin typeface="Courier New" pitchFamily="112" charset="0"/>
                </a:rPr>
                <a:t>;</a:t>
              </a:r>
            </a:p>
            <a:p>
              <a:pPr eaLnBrk="1" hangingPunct="1">
                <a:lnSpc>
                  <a:spcPct val="80000"/>
                </a:lnSpc>
              </a:pPr>
              <a:r>
                <a:rPr lang="en-US" altLang="en-US">
                  <a:latin typeface="Courier New" pitchFamily="112" charset="0"/>
                </a:rPr>
                <a:t>  </a:t>
              </a:r>
              <a:r>
                <a:rPr lang="en-US" altLang="en-US" err="1">
                  <a:latin typeface="Courier New" pitchFamily="112" charset="0"/>
                </a:rPr>
                <a:t>int</a:t>
              </a:r>
              <a:r>
                <a:rPr lang="en-US" altLang="en-US">
                  <a:latin typeface="Courier New" pitchFamily="112" charset="0"/>
                </a:rPr>
                <a:t> </a:t>
              </a:r>
              <a:r>
                <a:rPr lang="en-US" altLang="en-US" err="1">
                  <a:latin typeface="Courier New" pitchFamily="112" charset="0"/>
                </a:rPr>
                <a:t>numMissed</a:t>
              </a:r>
              <a:r>
                <a:rPr lang="en-US" altLang="en-US">
                  <a:latin typeface="Courier New" pitchFamily="112" charset="0"/>
                </a:rPr>
                <a:t>;</a:t>
              </a:r>
            </a:p>
            <a:p>
              <a:pPr eaLnBrk="1" hangingPunct="1">
                <a:lnSpc>
                  <a:spcPct val="80000"/>
                </a:lnSpc>
              </a:pPr>
              <a:r>
                <a:rPr lang="en-US" altLang="en-US"/>
                <a:t>public members:</a:t>
              </a:r>
            </a:p>
            <a:p>
              <a:pPr eaLnBrk="1" hangingPunct="1">
                <a:lnSpc>
                  <a:spcPct val="80000"/>
                </a:lnSpc>
              </a:pPr>
              <a:r>
                <a:rPr lang="en-US" altLang="en-US">
                  <a:latin typeface="Courier New" pitchFamily="112" charset="0"/>
                </a:rPr>
                <a:t>  Test(</a:t>
              </a:r>
              <a:r>
                <a:rPr lang="en-US" altLang="en-US" err="1">
                  <a:latin typeface="Courier New" pitchFamily="112" charset="0"/>
                </a:rPr>
                <a:t>int</a:t>
              </a:r>
              <a:r>
                <a:rPr lang="en-US" altLang="en-US">
                  <a:latin typeface="Courier New" pitchFamily="112" charset="0"/>
                </a:rPr>
                <a:t>, </a:t>
              </a:r>
              <a:r>
                <a:rPr lang="en-US" altLang="en-US" err="1">
                  <a:latin typeface="Courier New" pitchFamily="112" charset="0"/>
                </a:rPr>
                <a:t>int</a:t>
              </a:r>
              <a:r>
                <a:rPr lang="en-US" altLang="en-US">
                  <a:latin typeface="Courier New" pitchFamily="112" charset="0"/>
                </a:rPr>
                <a:t>);</a:t>
              </a:r>
            </a:p>
            <a:p>
              <a:pPr eaLnBrk="1" hangingPunct="1">
                <a:lnSpc>
                  <a:spcPct val="80000"/>
                </a:lnSpc>
              </a:pPr>
              <a:r>
                <a:rPr lang="en-US" altLang="en-US">
                  <a:latin typeface="Courier New" pitchFamily="112" charset="0"/>
                </a:rPr>
                <a:t>  void </a:t>
              </a:r>
              <a:r>
                <a:rPr lang="en-US" altLang="en-US" err="1">
                  <a:latin typeface="Courier New" pitchFamily="112" charset="0"/>
                </a:rPr>
                <a:t>setScore</a:t>
              </a:r>
              <a:r>
                <a:rPr lang="en-US" altLang="en-US">
                  <a:latin typeface="Courier New" pitchFamily="112" charset="0"/>
                </a:rPr>
                <a:t>(float);</a:t>
              </a:r>
            </a:p>
            <a:p>
              <a:pPr eaLnBrk="1" hangingPunct="1">
                <a:lnSpc>
                  <a:spcPct val="80000"/>
                </a:lnSpc>
              </a:pPr>
              <a:r>
                <a:rPr lang="en-US" altLang="en-US">
                  <a:latin typeface="Courier New" pitchFamily="112" charset="0"/>
                </a:rPr>
                <a:t>  float </a:t>
              </a:r>
              <a:r>
                <a:rPr lang="en-US" altLang="en-US" err="1">
                  <a:latin typeface="Courier New" pitchFamily="112" charset="0"/>
                </a:rPr>
                <a:t>getScore</a:t>
              </a:r>
              <a:r>
                <a:rPr lang="en-US" altLang="en-US">
                  <a:latin typeface="Courier New" pitchFamily="112" charset="0"/>
                </a:rPr>
                <a:t>();</a:t>
              </a:r>
            </a:p>
            <a:p>
              <a:pPr eaLnBrk="1" hangingPunct="1">
                <a:lnSpc>
                  <a:spcPct val="80000"/>
                </a:lnSpc>
              </a:pPr>
              <a:r>
                <a:rPr lang="en-US" altLang="en-US">
                  <a:latin typeface="Courier New" pitchFamily="112" charset="0"/>
                </a:rPr>
                <a:t>  char </a:t>
              </a:r>
              <a:r>
                <a:rPr lang="en-US" altLang="en-US" err="1">
                  <a:latin typeface="Courier New" pitchFamily="112" charset="0"/>
                </a:rPr>
                <a:t>getLetter</a:t>
              </a:r>
              <a:r>
                <a:rPr lang="en-US" altLang="en-US">
                  <a:latin typeface="Courier New" pitchFamily="112" charset="0"/>
                </a:rPr>
                <a:t>();</a:t>
              </a:r>
            </a:p>
          </p:txBody>
        </p:sp>
        <p:sp>
          <p:nvSpPr>
            <p:cNvPr id="17" name="Rectangle 16"/>
            <p:cNvSpPr>
              <a:spLocks noChangeArrowheads="1"/>
            </p:cNvSpPr>
            <p:nvPr/>
          </p:nvSpPr>
          <p:spPr bwMode="auto">
            <a:xfrm>
              <a:off x="3360" y="2400"/>
              <a:ext cx="2064" cy="12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8" name="Line 15"/>
            <p:cNvSpPr>
              <a:spLocks noChangeShapeType="1"/>
            </p:cNvSpPr>
            <p:nvPr/>
          </p:nvSpPr>
          <p:spPr bwMode="auto">
            <a:xfrm>
              <a:off x="1536" y="3264"/>
              <a:ext cx="15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grpSp>
    </p:spTree>
    <p:extLst>
      <p:ext uri="{BB962C8B-B14F-4D97-AF65-F5344CB8AC3E}">
        <p14:creationId xmlns:p14="http://schemas.microsoft.com/office/powerpoint/2010/main" val="14960769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Inheritance vs. Access</a:t>
            </a:r>
            <a:endParaRPr lang="en-US"/>
          </a:p>
        </p:txBody>
      </p:sp>
      <p:sp>
        <p:nvSpPr>
          <p:cNvPr id="4" name="Content Placeholder 3">
            <a:extLst>
              <a:ext uri="{FF2B5EF4-FFF2-40B4-BE49-F238E27FC236}">
                <a16:creationId xmlns:a16="http://schemas.microsoft.com/office/drawing/2014/main" id="{6D669F9B-D91F-EDCE-CA77-6DAD055A372C}"/>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68</a:t>
            </a:fld>
            <a:endParaRPr lang="en-US"/>
          </a:p>
        </p:txBody>
      </p:sp>
      <p:grpSp>
        <p:nvGrpSpPr>
          <p:cNvPr id="6" name="Group 5"/>
          <p:cNvGrpSpPr>
            <a:grpSpLocks/>
          </p:cNvGrpSpPr>
          <p:nvPr/>
        </p:nvGrpSpPr>
        <p:grpSpPr bwMode="auto">
          <a:xfrm>
            <a:off x="334963" y="1600199"/>
            <a:ext cx="8474075" cy="4572001"/>
            <a:chOff x="230" y="960"/>
            <a:chExt cx="5338" cy="2880"/>
          </a:xfrm>
        </p:grpSpPr>
        <p:sp>
          <p:nvSpPr>
            <p:cNvPr id="7" name="Text Box 3"/>
            <p:cNvSpPr txBox="1">
              <a:spLocks noChangeArrowheads="1"/>
            </p:cNvSpPr>
            <p:nvPr/>
          </p:nvSpPr>
          <p:spPr bwMode="auto">
            <a:xfrm>
              <a:off x="230" y="1203"/>
              <a:ext cx="2104"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80000"/>
                </a:lnSpc>
              </a:pPr>
              <a:r>
                <a:rPr lang="en-US" altLang="en-US"/>
                <a:t>private members:</a:t>
              </a:r>
            </a:p>
            <a:p>
              <a:pPr eaLnBrk="1" hangingPunct="1">
                <a:lnSpc>
                  <a:spcPct val="80000"/>
                </a:lnSpc>
              </a:pPr>
              <a:r>
                <a:rPr lang="en-US" altLang="en-US">
                  <a:latin typeface="Courier New" pitchFamily="112" charset="0"/>
                </a:rPr>
                <a:t>  char letter;</a:t>
              </a:r>
            </a:p>
            <a:p>
              <a:pPr eaLnBrk="1" hangingPunct="1">
                <a:lnSpc>
                  <a:spcPct val="80000"/>
                </a:lnSpc>
              </a:pPr>
              <a:r>
                <a:rPr lang="en-US" altLang="en-US">
                  <a:latin typeface="Courier New" pitchFamily="112" charset="0"/>
                </a:rPr>
                <a:t>  float score;</a:t>
              </a:r>
            </a:p>
            <a:p>
              <a:pPr eaLnBrk="1" hangingPunct="1">
                <a:lnSpc>
                  <a:spcPct val="80000"/>
                </a:lnSpc>
              </a:pPr>
              <a:r>
                <a:rPr lang="en-US" altLang="en-US">
                  <a:latin typeface="Courier New" pitchFamily="112" charset="0"/>
                </a:rPr>
                <a:t>  void calcGrade();</a:t>
              </a:r>
            </a:p>
            <a:p>
              <a:pPr eaLnBrk="1" hangingPunct="1">
                <a:lnSpc>
                  <a:spcPct val="80000"/>
                </a:lnSpc>
              </a:pPr>
              <a:r>
                <a:rPr lang="en-US" altLang="en-US"/>
                <a:t>public members:</a:t>
              </a:r>
            </a:p>
            <a:p>
              <a:pPr eaLnBrk="1" hangingPunct="1">
                <a:lnSpc>
                  <a:spcPct val="80000"/>
                </a:lnSpc>
              </a:pPr>
              <a:r>
                <a:rPr lang="en-US" altLang="en-US">
                  <a:latin typeface="Courier New" pitchFamily="112" charset="0"/>
                </a:rPr>
                <a:t>  void setScore(float);</a:t>
              </a:r>
            </a:p>
            <a:p>
              <a:pPr eaLnBrk="1" hangingPunct="1">
                <a:lnSpc>
                  <a:spcPct val="80000"/>
                </a:lnSpc>
              </a:pPr>
              <a:r>
                <a:rPr lang="en-US" altLang="en-US">
                  <a:latin typeface="Courier New" pitchFamily="112" charset="0"/>
                </a:rPr>
                <a:t>  float getScore();</a:t>
              </a:r>
            </a:p>
            <a:p>
              <a:pPr eaLnBrk="1" hangingPunct="1">
                <a:lnSpc>
                  <a:spcPct val="80000"/>
                </a:lnSpc>
              </a:pPr>
              <a:r>
                <a:rPr lang="en-US" altLang="en-US">
                  <a:latin typeface="Courier New" pitchFamily="112" charset="0"/>
                </a:rPr>
                <a:t>  char getLetter();</a:t>
              </a:r>
            </a:p>
          </p:txBody>
        </p:sp>
        <p:sp>
          <p:nvSpPr>
            <p:cNvPr id="8" name="Rectangle 7"/>
            <p:cNvSpPr>
              <a:spLocks noChangeArrowheads="1"/>
            </p:cNvSpPr>
            <p:nvPr/>
          </p:nvSpPr>
          <p:spPr bwMode="auto">
            <a:xfrm>
              <a:off x="240" y="1200"/>
              <a:ext cx="201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9" name="Text Box 6"/>
            <p:cNvSpPr txBox="1">
              <a:spLocks noChangeArrowheads="1"/>
            </p:cNvSpPr>
            <p:nvPr/>
          </p:nvSpPr>
          <p:spPr bwMode="auto">
            <a:xfrm>
              <a:off x="646" y="960"/>
              <a:ext cx="9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a:t>class Grade</a:t>
              </a:r>
            </a:p>
          </p:txBody>
        </p:sp>
        <p:sp>
          <p:nvSpPr>
            <p:cNvPr id="10" name="Rectangle 9"/>
            <p:cNvSpPr>
              <a:spLocks noChangeArrowheads="1"/>
            </p:cNvSpPr>
            <p:nvPr/>
          </p:nvSpPr>
          <p:spPr bwMode="auto">
            <a:xfrm>
              <a:off x="240" y="960"/>
              <a:ext cx="2016"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1" name="Text Box 8"/>
            <p:cNvSpPr txBox="1">
              <a:spLocks noChangeArrowheads="1"/>
            </p:cNvSpPr>
            <p:nvPr/>
          </p:nvSpPr>
          <p:spPr bwMode="auto">
            <a:xfrm>
              <a:off x="3360" y="1200"/>
              <a:ext cx="1776"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80000"/>
                </a:lnSpc>
              </a:pPr>
              <a:r>
                <a:rPr lang="en-US" altLang="en-US"/>
                <a:t>private members:</a:t>
              </a:r>
            </a:p>
            <a:p>
              <a:pPr eaLnBrk="1" hangingPunct="1">
                <a:lnSpc>
                  <a:spcPct val="80000"/>
                </a:lnSpc>
              </a:pPr>
              <a:r>
                <a:rPr lang="en-US" altLang="en-US">
                  <a:latin typeface="Courier New" pitchFamily="112" charset="0"/>
                </a:rPr>
                <a:t>  int numQuestions;</a:t>
              </a:r>
            </a:p>
            <a:p>
              <a:pPr eaLnBrk="1" hangingPunct="1">
                <a:lnSpc>
                  <a:spcPct val="80000"/>
                </a:lnSpc>
              </a:pPr>
              <a:r>
                <a:rPr lang="en-US" altLang="en-US">
                  <a:latin typeface="Courier New" pitchFamily="112" charset="0"/>
                </a:rPr>
                <a:t>  float pointsEach;</a:t>
              </a:r>
            </a:p>
            <a:p>
              <a:pPr eaLnBrk="1" hangingPunct="1">
                <a:lnSpc>
                  <a:spcPct val="80000"/>
                </a:lnSpc>
              </a:pPr>
              <a:r>
                <a:rPr lang="en-US" altLang="en-US">
                  <a:latin typeface="Courier New" pitchFamily="112" charset="0"/>
                </a:rPr>
                <a:t>  int numMissed;</a:t>
              </a:r>
            </a:p>
            <a:p>
              <a:pPr eaLnBrk="1" hangingPunct="1">
                <a:lnSpc>
                  <a:spcPct val="80000"/>
                </a:lnSpc>
              </a:pPr>
              <a:r>
                <a:rPr lang="en-US" altLang="en-US"/>
                <a:t>public members:</a:t>
              </a:r>
            </a:p>
            <a:p>
              <a:pPr eaLnBrk="1" hangingPunct="1">
                <a:lnSpc>
                  <a:spcPct val="80000"/>
                </a:lnSpc>
              </a:pPr>
              <a:r>
                <a:rPr lang="en-US" altLang="en-US">
                  <a:latin typeface="Courier New" pitchFamily="112" charset="0"/>
                </a:rPr>
                <a:t>  Test(int, int);</a:t>
              </a:r>
            </a:p>
          </p:txBody>
        </p:sp>
        <p:sp>
          <p:nvSpPr>
            <p:cNvPr id="12" name="Rectangle 11"/>
            <p:cNvSpPr>
              <a:spLocks noChangeArrowheads="1"/>
            </p:cNvSpPr>
            <p:nvPr/>
          </p:nvSpPr>
          <p:spPr bwMode="auto">
            <a:xfrm>
              <a:off x="3360" y="1200"/>
              <a:ext cx="1872" cy="11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3" name="Rectangle 12"/>
            <p:cNvSpPr>
              <a:spLocks noChangeArrowheads="1"/>
            </p:cNvSpPr>
            <p:nvPr/>
          </p:nvSpPr>
          <p:spPr bwMode="auto">
            <a:xfrm>
              <a:off x="3360" y="960"/>
              <a:ext cx="187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4" name="Text Box 11"/>
            <p:cNvSpPr txBox="1">
              <a:spLocks noChangeArrowheads="1"/>
            </p:cNvSpPr>
            <p:nvPr/>
          </p:nvSpPr>
          <p:spPr bwMode="auto">
            <a:xfrm>
              <a:off x="576" y="2640"/>
              <a:ext cx="196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a:t>When </a:t>
              </a:r>
              <a:r>
                <a:rPr lang="en-US" altLang="en-US">
                  <a:latin typeface="Courier New" pitchFamily="112" charset="0"/>
                </a:rPr>
                <a:t>Test</a:t>
              </a:r>
              <a:r>
                <a:rPr lang="en-US" altLang="en-US"/>
                <a:t> class inherits</a:t>
              </a:r>
            </a:p>
            <a:p>
              <a:pPr eaLnBrk="1" hangingPunct="1"/>
              <a:r>
                <a:rPr lang="en-US" altLang="en-US"/>
                <a:t>from </a:t>
              </a:r>
              <a:r>
                <a:rPr lang="en-US" altLang="en-US">
                  <a:latin typeface="Courier New" pitchFamily="112" charset="0"/>
                </a:rPr>
                <a:t>Grade</a:t>
              </a:r>
              <a:r>
                <a:rPr lang="en-US" altLang="en-US"/>
                <a:t> class using </a:t>
              </a:r>
            </a:p>
            <a:p>
              <a:pPr eaLnBrk="1" hangingPunct="1"/>
              <a:r>
                <a:rPr lang="en-US" altLang="en-US">
                  <a:latin typeface="Courier New" pitchFamily="112" charset="0"/>
                </a:rPr>
                <a:t>protected</a:t>
              </a:r>
              <a:r>
                <a:rPr lang="en-US" altLang="en-US"/>
                <a:t> class access, it looks like this:</a:t>
              </a:r>
            </a:p>
          </p:txBody>
        </p:sp>
        <p:sp>
          <p:nvSpPr>
            <p:cNvPr id="15" name="Text Box 12"/>
            <p:cNvSpPr txBox="1">
              <a:spLocks noChangeArrowheads="1"/>
            </p:cNvSpPr>
            <p:nvPr/>
          </p:nvSpPr>
          <p:spPr bwMode="auto">
            <a:xfrm>
              <a:off x="3360" y="2400"/>
              <a:ext cx="2208"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80000"/>
                </a:lnSpc>
              </a:pPr>
              <a:r>
                <a:rPr lang="en-US" altLang="en-US"/>
                <a:t>private members:</a:t>
              </a:r>
            </a:p>
            <a:p>
              <a:pPr eaLnBrk="1" hangingPunct="1">
                <a:lnSpc>
                  <a:spcPct val="80000"/>
                </a:lnSpc>
              </a:pPr>
              <a:r>
                <a:rPr lang="en-US" altLang="en-US">
                  <a:latin typeface="Courier New" pitchFamily="112" charset="0"/>
                </a:rPr>
                <a:t>  int numQuestions:</a:t>
              </a:r>
            </a:p>
            <a:p>
              <a:pPr eaLnBrk="1" hangingPunct="1">
                <a:lnSpc>
                  <a:spcPct val="80000"/>
                </a:lnSpc>
              </a:pPr>
              <a:r>
                <a:rPr lang="en-US" altLang="en-US">
                  <a:latin typeface="Courier New" pitchFamily="112" charset="0"/>
                </a:rPr>
                <a:t>  float pointsEach;</a:t>
              </a:r>
            </a:p>
            <a:p>
              <a:pPr eaLnBrk="1" hangingPunct="1">
                <a:lnSpc>
                  <a:spcPct val="80000"/>
                </a:lnSpc>
              </a:pPr>
              <a:r>
                <a:rPr lang="en-US" altLang="en-US">
                  <a:latin typeface="Courier New" pitchFamily="112" charset="0"/>
                </a:rPr>
                <a:t>  int numMissed;</a:t>
              </a:r>
            </a:p>
            <a:p>
              <a:pPr eaLnBrk="1" hangingPunct="1">
                <a:lnSpc>
                  <a:spcPct val="80000"/>
                </a:lnSpc>
              </a:pPr>
              <a:r>
                <a:rPr lang="en-US" altLang="en-US"/>
                <a:t>public members:</a:t>
              </a:r>
            </a:p>
            <a:p>
              <a:pPr eaLnBrk="1" hangingPunct="1">
                <a:lnSpc>
                  <a:spcPct val="80000"/>
                </a:lnSpc>
              </a:pPr>
              <a:r>
                <a:rPr lang="en-US" altLang="en-US">
                  <a:latin typeface="Courier New" pitchFamily="112" charset="0"/>
                </a:rPr>
                <a:t>  Test(int, int);</a:t>
              </a:r>
            </a:p>
            <a:p>
              <a:pPr eaLnBrk="1" hangingPunct="1">
                <a:lnSpc>
                  <a:spcPct val="80000"/>
                </a:lnSpc>
              </a:pPr>
              <a:r>
                <a:rPr lang="en-US" altLang="en-US"/>
                <a:t>protected members:</a:t>
              </a:r>
            </a:p>
            <a:p>
              <a:pPr eaLnBrk="1" hangingPunct="1">
                <a:lnSpc>
                  <a:spcPct val="80000"/>
                </a:lnSpc>
              </a:pPr>
              <a:r>
                <a:rPr lang="en-US" altLang="en-US">
                  <a:latin typeface="Courier New" pitchFamily="112" charset="0"/>
                </a:rPr>
                <a:t>  void setScore(float);</a:t>
              </a:r>
            </a:p>
            <a:p>
              <a:pPr eaLnBrk="1" hangingPunct="1">
                <a:lnSpc>
                  <a:spcPct val="80000"/>
                </a:lnSpc>
              </a:pPr>
              <a:r>
                <a:rPr lang="en-US" altLang="en-US">
                  <a:latin typeface="Courier New" pitchFamily="112" charset="0"/>
                </a:rPr>
                <a:t>  float getScore();</a:t>
              </a:r>
            </a:p>
            <a:p>
              <a:pPr eaLnBrk="1" hangingPunct="1">
                <a:lnSpc>
                  <a:spcPct val="80000"/>
                </a:lnSpc>
              </a:pPr>
              <a:r>
                <a:rPr lang="en-US" altLang="en-US">
                  <a:latin typeface="Courier New" pitchFamily="112" charset="0"/>
                </a:rPr>
                <a:t>  float getLetter();</a:t>
              </a:r>
            </a:p>
          </p:txBody>
        </p:sp>
        <p:sp>
          <p:nvSpPr>
            <p:cNvPr id="16" name="Rectangle 15"/>
            <p:cNvSpPr>
              <a:spLocks noChangeArrowheads="1"/>
            </p:cNvSpPr>
            <p:nvPr/>
          </p:nvSpPr>
          <p:spPr bwMode="auto">
            <a:xfrm>
              <a:off x="3360" y="2400"/>
              <a:ext cx="2064" cy="14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7" name="Line 14"/>
            <p:cNvSpPr>
              <a:spLocks noChangeShapeType="1"/>
            </p:cNvSpPr>
            <p:nvPr/>
          </p:nvSpPr>
          <p:spPr bwMode="auto">
            <a:xfrm>
              <a:off x="1536" y="3264"/>
              <a:ext cx="15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8" name="Text Box 15"/>
            <p:cNvSpPr txBox="1">
              <a:spLocks noChangeArrowheads="1"/>
            </p:cNvSpPr>
            <p:nvPr/>
          </p:nvSpPr>
          <p:spPr bwMode="auto">
            <a:xfrm>
              <a:off x="3264" y="960"/>
              <a:ext cx="20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a:t>class Test : protected Grade</a:t>
              </a:r>
            </a:p>
          </p:txBody>
        </p:sp>
      </p:grpSp>
    </p:spTree>
    <p:extLst>
      <p:ext uri="{BB962C8B-B14F-4D97-AF65-F5344CB8AC3E}">
        <p14:creationId xmlns:p14="http://schemas.microsoft.com/office/powerpoint/2010/main" val="35413458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Inheritance vs. Access</a:t>
            </a:r>
            <a:endParaRPr lang="en-US"/>
          </a:p>
        </p:txBody>
      </p:sp>
      <p:sp>
        <p:nvSpPr>
          <p:cNvPr id="4" name="Content Placeholder 3">
            <a:extLst>
              <a:ext uri="{FF2B5EF4-FFF2-40B4-BE49-F238E27FC236}">
                <a16:creationId xmlns:a16="http://schemas.microsoft.com/office/drawing/2014/main" id="{ABAB5724-1B12-17F0-F3CB-3A95F719744D}"/>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69</a:t>
            </a:fld>
            <a:endParaRPr lang="en-US"/>
          </a:p>
        </p:txBody>
      </p:sp>
      <p:grpSp>
        <p:nvGrpSpPr>
          <p:cNvPr id="6" name="Group 5"/>
          <p:cNvGrpSpPr>
            <a:grpSpLocks/>
          </p:cNvGrpSpPr>
          <p:nvPr/>
        </p:nvGrpSpPr>
        <p:grpSpPr bwMode="auto">
          <a:xfrm>
            <a:off x="334963" y="1679574"/>
            <a:ext cx="8474075" cy="4568826"/>
            <a:chOff x="230" y="960"/>
            <a:chExt cx="5338" cy="2878"/>
          </a:xfrm>
        </p:grpSpPr>
        <p:sp>
          <p:nvSpPr>
            <p:cNvPr id="7" name="Text Box 12"/>
            <p:cNvSpPr txBox="1">
              <a:spLocks noChangeArrowheads="1"/>
            </p:cNvSpPr>
            <p:nvPr/>
          </p:nvSpPr>
          <p:spPr bwMode="auto">
            <a:xfrm>
              <a:off x="3360" y="2400"/>
              <a:ext cx="2208"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80000"/>
                </a:lnSpc>
              </a:pPr>
              <a:r>
                <a:rPr lang="en-US" altLang="en-US"/>
                <a:t>private members:</a:t>
              </a:r>
            </a:p>
            <a:p>
              <a:pPr eaLnBrk="1" hangingPunct="1">
                <a:lnSpc>
                  <a:spcPct val="80000"/>
                </a:lnSpc>
              </a:pPr>
              <a:r>
                <a:rPr lang="en-US" altLang="en-US">
                  <a:latin typeface="Courier New" pitchFamily="112" charset="0"/>
                </a:rPr>
                <a:t>  int numQuestions:</a:t>
              </a:r>
            </a:p>
            <a:p>
              <a:pPr eaLnBrk="1" hangingPunct="1">
                <a:lnSpc>
                  <a:spcPct val="80000"/>
                </a:lnSpc>
              </a:pPr>
              <a:r>
                <a:rPr lang="en-US" altLang="en-US">
                  <a:latin typeface="Courier New" pitchFamily="112" charset="0"/>
                </a:rPr>
                <a:t>  float pointsEach;</a:t>
              </a:r>
            </a:p>
            <a:p>
              <a:pPr eaLnBrk="1" hangingPunct="1">
                <a:lnSpc>
                  <a:spcPct val="80000"/>
                </a:lnSpc>
              </a:pPr>
              <a:r>
                <a:rPr lang="en-US" altLang="en-US">
                  <a:latin typeface="Courier New" pitchFamily="112" charset="0"/>
                </a:rPr>
                <a:t>  int numMissed;</a:t>
              </a:r>
            </a:p>
            <a:p>
              <a:pPr eaLnBrk="1" hangingPunct="1">
                <a:lnSpc>
                  <a:spcPct val="80000"/>
                </a:lnSpc>
              </a:pPr>
              <a:r>
                <a:rPr lang="en-US" altLang="en-US">
                  <a:latin typeface="Courier New" pitchFamily="112" charset="0"/>
                </a:rPr>
                <a:t>  void setScore(float);</a:t>
              </a:r>
            </a:p>
            <a:p>
              <a:pPr eaLnBrk="1" hangingPunct="1">
                <a:lnSpc>
                  <a:spcPct val="80000"/>
                </a:lnSpc>
              </a:pPr>
              <a:r>
                <a:rPr lang="en-US" altLang="en-US">
                  <a:latin typeface="Courier New" pitchFamily="112" charset="0"/>
                </a:rPr>
                <a:t>  float getScore();</a:t>
              </a:r>
            </a:p>
            <a:p>
              <a:pPr eaLnBrk="1" hangingPunct="1">
                <a:lnSpc>
                  <a:spcPct val="80000"/>
                </a:lnSpc>
              </a:pPr>
              <a:r>
                <a:rPr lang="en-US" altLang="en-US">
                  <a:latin typeface="Courier New" pitchFamily="112" charset="0"/>
                </a:rPr>
                <a:t>  float getLetter();</a:t>
              </a:r>
            </a:p>
            <a:p>
              <a:pPr eaLnBrk="1" hangingPunct="1">
                <a:lnSpc>
                  <a:spcPct val="80000"/>
                </a:lnSpc>
              </a:pPr>
              <a:r>
                <a:rPr lang="en-US" altLang="en-US"/>
                <a:t>public members:</a:t>
              </a:r>
            </a:p>
            <a:p>
              <a:pPr eaLnBrk="1" hangingPunct="1">
                <a:lnSpc>
                  <a:spcPct val="80000"/>
                </a:lnSpc>
              </a:pPr>
              <a:r>
                <a:rPr lang="en-US" altLang="en-US">
                  <a:latin typeface="Courier New" pitchFamily="112" charset="0"/>
                </a:rPr>
                <a:t>  Test(int, int);</a:t>
              </a:r>
            </a:p>
            <a:p>
              <a:pPr eaLnBrk="1" hangingPunct="1">
                <a:lnSpc>
                  <a:spcPct val="80000"/>
                </a:lnSpc>
              </a:pPr>
              <a:r>
                <a:rPr lang="en-US" altLang="en-US">
                  <a:latin typeface="Courier New" pitchFamily="112" charset="0"/>
                </a:rPr>
                <a:t>  </a:t>
              </a:r>
            </a:p>
          </p:txBody>
        </p:sp>
        <p:grpSp>
          <p:nvGrpSpPr>
            <p:cNvPr id="8" name="Group 7"/>
            <p:cNvGrpSpPr>
              <a:grpSpLocks/>
            </p:cNvGrpSpPr>
            <p:nvPr/>
          </p:nvGrpSpPr>
          <p:grpSpPr bwMode="auto">
            <a:xfrm>
              <a:off x="230" y="960"/>
              <a:ext cx="5194" cy="2736"/>
              <a:chOff x="230" y="960"/>
              <a:chExt cx="5194" cy="2736"/>
            </a:xfrm>
          </p:grpSpPr>
          <p:sp>
            <p:nvSpPr>
              <p:cNvPr id="9" name="Text Box 3"/>
              <p:cNvSpPr txBox="1">
                <a:spLocks noChangeArrowheads="1"/>
              </p:cNvSpPr>
              <p:nvPr/>
            </p:nvSpPr>
            <p:spPr bwMode="auto">
              <a:xfrm>
                <a:off x="230" y="1203"/>
                <a:ext cx="2104"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80000"/>
                  </a:lnSpc>
                </a:pPr>
                <a:r>
                  <a:rPr lang="en-US" altLang="en-US"/>
                  <a:t>private members:</a:t>
                </a:r>
              </a:p>
              <a:p>
                <a:pPr eaLnBrk="1" hangingPunct="1">
                  <a:lnSpc>
                    <a:spcPct val="80000"/>
                  </a:lnSpc>
                </a:pPr>
                <a:r>
                  <a:rPr lang="en-US" altLang="en-US">
                    <a:latin typeface="Courier New" pitchFamily="112" charset="0"/>
                  </a:rPr>
                  <a:t>  char letter;</a:t>
                </a:r>
              </a:p>
              <a:p>
                <a:pPr eaLnBrk="1" hangingPunct="1">
                  <a:lnSpc>
                    <a:spcPct val="80000"/>
                  </a:lnSpc>
                </a:pPr>
                <a:r>
                  <a:rPr lang="en-US" altLang="en-US">
                    <a:latin typeface="Courier New" pitchFamily="112" charset="0"/>
                  </a:rPr>
                  <a:t>  float score;</a:t>
                </a:r>
              </a:p>
              <a:p>
                <a:pPr eaLnBrk="1" hangingPunct="1">
                  <a:lnSpc>
                    <a:spcPct val="80000"/>
                  </a:lnSpc>
                </a:pPr>
                <a:r>
                  <a:rPr lang="en-US" altLang="en-US">
                    <a:latin typeface="Courier New" pitchFamily="112" charset="0"/>
                  </a:rPr>
                  <a:t>  void calcGrade();</a:t>
                </a:r>
              </a:p>
              <a:p>
                <a:pPr eaLnBrk="1" hangingPunct="1">
                  <a:lnSpc>
                    <a:spcPct val="80000"/>
                  </a:lnSpc>
                </a:pPr>
                <a:r>
                  <a:rPr lang="en-US" altLang="en-US"/>
                  <a:t>public members:</a:t>
                </a:r>
              </a:p>
              <a:p>
                <a:pPr eaLnBrk="1" hangingPunct="1">
                  <a:lnSpc>
                    <a:spcPct val="80000"/>
                  </a:lnSpc>
                </a:pPr>
                <a:r>
                  <a:rPr lang="en-US" altLang="en-US">
                    <a:latin typeface="Courier New" pitchFamily="112" charset="0"/>
                  </a:rPr>
                  <a:t>  void setScore(float);</a:t>
                </a:r>
              </a:p>
              <a:p>
                <a:pPr eaLnBrk="1" hangingPunct="1">
                  <a:lnSpc>
                    <a:spcPct val="80000"/>
                  </a:lnSpc>
                </a:pPr>
                <a:r>
                  <a:rPr lang="en-US" altLang="en-US">
                    <a:latin typeface="Courier New" pitchFamily="112" charset="0"/>
                  </a:rPr>
                  <a:t>  float getScore();</a:t>
                </a:r>
              </a:p>
              <a:p>
                <a:pPr eaLnBrk="1" hangingPunct="1">
                  <a:lnSpc>
                    <a:spcPct val="80000"/>
                  </a:lnSpc>
                </a:pPr>
                <a:r>
                  <a:rPr lang="en-US" altLang="en-US">
                    <a:latin typeface="Courier New" pitchFamily="112" charset="0"/>
                  </a:rPr>
                  <a:t>  char getLetter();</a:t>
                </a:r>
              </a:p>
            </p:txBody>
          </p:sp>
          <p:sp>
            <p:nvSpPr>
              <p:cNvPr id="10" name="Rectangle 9"/>
              <p:cNvSpPr>
                <a:spLocks noChangeArrowheads="1"/>
              </p:cNvSpPr>
              <p:nvPr/>
            </p:nvSpPr>
            <p:spPr bwMode="auto">
              <a:xfrm>
                <a:off x="240" y="1200"/>
                <a:ext cx="2016"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1" name="Text Box 6"/>
              <p:cNvSpPr txBox="1">
                <a:spLocks noChangeArrowheads="1"/>
              </p:cNvSpPr>
              <p:nvPr/>
            </p:nvSpPr>
            <p:spPr bwMode="auto">
              <a:xfrm>
                <a:off x="646" y="960"/>
                <a:ext cx="9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a:t>class Grade</a:t>
                </a:r>
              </a:p>
            </p:txBody>
          </p:sp>
          <p:sp>
            <p:nvSpPr>
              <p:cNvPr id="12" name="Rectangle 11"/>
              <p:cNvSpPr>
                <a:spLocks noChangeArrowheads="1"/>
              </p:cNvSpPr>
              <p:nvPr/>
            </p:nvSpPr>
            <p:spPr bwMode="auto">
              <a:xfrm>
                <a:off x="240" y="960"/>
                <a:ext cx="2016"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3" name="Text Box 8"/>
              <p:cNvSpPr txBox="1">
                <a:spLocks noChangeArrowheads="1"/>
              </p:cNvSpPr>
              <p:nvPr/>
            </p:nvSpPr>
            <p:spPr bwMode="auto">
              <a:xfrm>
                <a:off x="3360" y="1200"/>
                <a:ext cx="1776"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80000"/>
                  </a:lnSpc>
                </a:pPr>
                <a:r>
                  <a:rPr lang="en-US" altLang="en-US"/>
                  <a:t>private members:</a:t>
                </a:r>
              </a:p>
              <a:p>
                <a:pPr eaLnBrk="1" hangingPunct="1">
                  <a:lnSpc>
                    <a:spcPct val="80000"/>
                  </a:lnSpc>
                </a:pPr>
                <a:r>
                  <a:rPr lang="en-US" altLang="en-US">
                    <a:latin typeface="Courier New" pitchFamily="112" charset="0"/>
                  </a:rPr>
                  <a:t>  int numQuestions;</a:t>
                </a:r>
              </a:p>
              <a:p>
                <a:pPr eaLnBrk="1" hangingPunct="1">
                  <a:lnSpc>
                    <a:spcPct val="80000"/>
                  </a:lnSpc>
                </a:pPr>
                <a:r>
                  <a:rPr lang="en-US" altLang="en-US">
                    <a:latin typeface="Courier New" pitchFamily="112" charset="0"/>
                  </a:rPr>
                  <a:t>  float pointsEach;</a:t>
                </a:r>
              </a:p>
              <a:p>
                <a:pPr eaLnBrk="1" hangingPunct="1">
                  <a:lnSpc>
                    <a:spcPct val="80000"/>
                  </a:lnSpc>
                </a:pPr>
                <a:r>
                  <a:rPr lang="en-US" altLang="en-US">
                    <a:latin typeface="Courier New" pitchFamily="112" charset="0"/>
                  </a:rPr>
                  <a:t>  int numMissed;</a:t>
                </a:r>
              </a:p>
              <a:p>
                <a:pPr eaLnBrk="1" hangingPunct="1">
                  <a:lnSpc>
                    <a:spcPct val="80000"/>
                  </a:lnSpc>
                </a:pPr>
                <a:r>
                  <a:rPr lang="en-US" altLang="en-US"/>
                  <a:t>public members:</a:t>
                </a:r>
              </a:p>
              <a:p>
                <a:pPr eaLnBrk="1" hangingPunct="1">
                  <a:lnSpc>
                    <a:spcPct val="80000"/>
                  </a:lnSpc>
                </a:pPr>
                <a:r>
                  <a:rPr lang="en-US" altLang="en-US">
                    <a:latin typeface="Courier New" pitchFamily="112" charset="0"/>
                  </a:rPr>
                  <a:t>  Test(int, int);</a:t>
                </a:r>
              </a:p>
            </p:txBody>
          </p:sp>
          <p:sp>
            <p:nvSpPr>
              <p:cNvPr id="14" name="Rectangle 13"/>
              <p:cNvSpPr>
                <a:spLocks noChangeArrowheads="1"/>
              </p:cNvSpPr>
              <p:nvPr/>
            </p:nvSpPr>
            <p:spPr bwMode="auto">
              <a:xfrm>
                <a:off x="3360" y="1200"/>
                <a:ext cx="1776" cy="11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5" name="Rectangle 14"/>
              <p:cNvSpPr>
                <a:spLocks noChangeArrowheads="1"/>
              </p:cNvSpPr>
              <p:nvPr/>
            </p:nvSpPr>
            <p:spPr bwMode="auto">
              <a:xfrm>
                <a:off x="3360" y="960"/>
                <a:ext cx="1776"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6" name="Text Box 11"/>
              <p:cNvSpPr txBox="1">
                <a:spLocks noChangeArrowheads="1"/>
              </p:cNvSpPr>
              <p:nvPr/>
            </p:nvSpPr>
            <p:spPr bwMode="auto">
              <a:xfrm>
                <a:off x="576" y="2640"/>
                <a:ext cx="196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a:t>When </a:t>
                </a:r>
                <a:r>
                  <a:rPr lang="en-US" altLang="en-US">
                    <a:latin typeface="Courier New" pitchFamily="112" charset="0"/>
                  </a:rPr>
                  <a:t>Test</a:t>
                </a:r>
                <a:r>
                  <a:rPr lang="en-US" altLang="en-US"/>
                  <a:t> class inherits</a:t>
                </a:r>
              </a:p>
              <a:p>
                <a:pPr eaLnBrk="1" hangingPunct="1"/>
                <a:r>
                  <a:rPr lang="en-US" altLang="en-US"/>
                  <a:t>from </a:t>
                </a:r>
                <a:r>
                  <a:rPr lang="en-US" altLang="en-US">
                    <a:latin typeface="Courier New" pitchFamily="112" charset="0"/>
                  </a:rPr>
                  <a:t>Grade</a:t>
                </a:r>
                <a:r>
                  <a:rPr lang="en-US" altLang="en-US"/>
                  <a:t> class using </a:t>
                </a:r>
              </a:p>
              <a:p>
                <a:pPr eaLnBrk="1" hangingPunct="1"/>
                <a:r>
                  <a:rPr lang="en-US" altLang="en-US">
                    <a:latin typeface="Courier New" pitchFamily="112" charset="0"/>
                  </a:rPr>
                  <a:t>private</a:t>
                </a:r>
                <a:r>
                  <a:rPr lang="en-US" altLang="en-US"/>
                  <a:t> class access, it looks like this:</a:t>
                </a:r>
              </a:p>
            </p:txBody>
          </p:sp>
          <p:sp>
            <p:nvSpPr>
              <p:cNvPr id="17" name="Rectangle 16"/>
              <p:cNvSpPr>
                <a:spLocks noChangeArrowheads="1"/>
              </p:cNvSpPr>
              <p:nvPr/>
            </p:nvSpPr>
            <p:spPr bwMode="auto">
              <a:xfrm>
                <a:off x="3360" y="2400"/>
                <a:ext cx="2064" cy="12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8" name="Line 14"/>
              <p:cNvSpPr>
                <a:spLocks noChangeShapeType="1"/>
              </p:cNvSpPr>
              <p:nvPr/>
            </p:nvSpPr>
            <p:spPr bwMode="auto">
              <a:xfrm>
                <a:off x="1536" y="3264"/>
                <a:ext cx="15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9" name="Text Box 15"/>
              <p:cNvSpPr txBox="1">
                <a:spLocks noChangeArrowheads="1"/>
              </p:cNvSpPr>
              <p:nvPr/>
            </p:nvSpPr>
            <p:spPr bwMode="auto">
              <a:xfrm>
                <a:off x="3216" y="960"/>
                <a:ext cx="20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a:t>class Test : private Grade</a:t>
                </a:r>
              </a:p>
            </p:txBody>
          </p:sp>
        </p:grpSp>
      </p:grpSp>
    </p:spTree>
    <p:extLst>
      <p:ext uri="{BB962C8B-B14F-4D97-AF65-F5344CB8AC3E}">
        <p14:creationId xmlns:p14="http://schemas.microsoft.com/office/powerpoint/2010/main" val="344491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D4388EBB-A4FD-B86A-F80B-C56611129D4B}"/>
              </a:ext>
            </a:extLst>
          </p:cNvPr>
          <p:cNvSpPr>
            <a:spLocks noGrp="1" noChangeArrowheads="1"/>
          </p:cNvSpPr>
          <p:nvPr>
            <p:ph type="title"/>
          </p:nvPr>
        </p:nvSpPr>
        <p:spPr/>
        <p:txBody>
          <a:bodyPr/>
          <a:lstStyle/>
          <a:p>
            <a:r>
              <a:rPr lang="en-US" altLang="en-US"/>
              <a:t>Limitations of Procedural Programming</a:t>
            </a:r>
          </a:p>
        </p:txBody>
      </p:sp>
      <p:sp>
        <p:nvSpPr>
          <p:cNvPr id="28676" name="Rectangle 3">
            <a:extLst>
              <a:ext uri="{FF2B5EF4-FFF2-40B4-BE49-F238E27FC236}">
                <a16:creationId xmlns:a16="http://schemas.microsoft.com/office/drawing/2014/main" id="{A06747A4-D677-267C-AC0B-2104F08B80F2}"/>
              </a:ext>
            </a:extLst>
          </p:cNvPr>
          <p:cNvSpPr>
            <a:spLocks noGrp="1" noChangeArrowheads="1"/>
          </p:cNvSpPr>
          <p:nvPr>
            <p:ph idx="1"/>
          </p:nvPr>
        </p:nvSpPr>
        <p:spPr/>
        <p:txBody>
          <a:bodyPr/>
          <a:lstStyle/>
          <a:p>
            <a:r>
              <a:rPr lang="en-US" altLang="en-US"/>
              <a:t>Use of global data may allow data corruption</a:t>
            </a:r>
          </a:p>
          <a:p>
            <a:r>
              <a:rPr lang="en-US" altLang="en-US"/>
              <a:t>Programs are often based on complex function hierarchies </a:t>
            </a:r>
          </a:p>
          <a:p>
            <a:pPr lvl="1"/>
            <a:r>
              <a:rPr lang="en-US" altLang="en-US"/>
              <a:t>difficult to understand and maintain</a:t>
            </a:r>
          </a:p>
          <a:p>
            <a:pPr lvl="1"/>
            <a:r>
              <a:rPr lang="en-US" altLang="en-US"/>
              <a:t> difficult to modify and extend</a:t>
            </a:r>
          </a:p>
          <a:p>
            <a:pPr lvl="1"/>
            <a:r>
              <a:rPr lang="en-US" altLang="en-US"/>
              <a:t> easy to break</a:t>
            </a:r>
          </a:p>
        </p:txBody>
      </p:sp>
      <p:sp>
        <p:nvSpPr>
          <p:cNvPr id="2" name="Slide Number Placeholder 1">
            <a:extLst>
              <a:ext uri="{FF2B5EF4-FFF2-40B4-BE49-F238E27FC236}">
                <a16:creationId xmlns:a16="http://schemas.microsoft.com/office/drawing/2014/main" id="{F53FB087-115B-584A-747C-DB3A20883233}"/>
              </a:ext>
            </a:extLst>
          </p:cNvPr>
          <p:cNvSpPr>
            <a:spLocks noGrp="1"/>
          </p:cNvSpPr>
          <p:nvPr>
            <p:ph type="sldNum" sz="quarter" idx="12"/>
          </p:nvPr>
        </p:nvSpPr>
        <p:spPr/>
        <p:txBody>
          <a:bodyPr/>
          <a:lstStyle/>
          <a:p>
            <a:pPr>
              <a:defRPr/>
            </a:pPr>
            <a:fld id="{3BCD043E-18EE-4329-B170-C1986EF343FC}" type="slidenum">
              <a:rPr lang="en-US" smtClean="0"/>
              <a:pPr>
                <a:defRPr/>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Constructors and Destructors in Base and Derived Classes</a:t>
            </a:r>
            <a:endParaRPr lang="en-US"/>
          </a:p>
        </p:txBody>
      </p:sp>
      <p:sp>
        <p:nvSpPr>
          <p:cNvPr id="3" name="Content Placeholder 2"/>
          <p:cNvSpPr>
            <a:spLocks noGrp="1"/>
          </p:cNvSpPr>
          <p:nvPr>
            <p:ph idx="1"/>
          </p:nvPr>
        </p:nvSpPr>
        <p:spPr/>
        <p:txBody>
          <a:bodyPr/>
          <a:lstStyle/>
          <a:p>
            <a:pPr>
              <a:lnSpc>
                <a:spcPct val="90000"/>
              </a:lnSpc>
            </a:pPr>
            <a:r>
              <a:rPr lang="en-US" altLang="en-US"/>
              <a:t>Derived classes can have their own constructors and destructors</a:t>
            </a:r>
          </a:p>
          <a:p>
            <a:pPr>
              <a:lnSpc>
                <a:spcPct val="90000"/>
              </a:lnSpc>
            </a:pPr>
            <a:r>
              <a:rPr lang="en-US" altLang="en-US"/>
              <a:t>When an object of a derived class is created, the base class’s constructor is executed first, followed by the derived class’s constructor</a:t>
            </a:r>
          </a:p>
          <a:p>
            <a:pPr>
              <a:lnSpc>
                <a:spcPct val="90000"/>
              </a:lnSpc>
            </a:pPr>
            <a:r>
              <a:rPr lang="en-US" altLang="en-US"/>
              <a:t>When an object of a derived class is destroyed, its destructor is called first, then that of the base class </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70</a:t>
            </a:fld>
            <a:endParaRPr lang="en-US"/>
          </a:p>
        </p:txBody>
      </p:sp>
    </p:spTree>
    <p:extLst>
      <p:ext uri="{BB962C8B-B14F-4D97-AF65-F5344CB8AC3E}">
        <p14:creationId xmlns:p14="http://schemas.microsoft.com/office/powerpoint/2010/main" val="42716720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Constructors and Destructors in Base and Derived Classes</a:t>
            </a:r>
            <a:endParaRPr lang="en-US"/>
          </a:p>
        </p:txBody>
      </p:sp>
      <p:sp>
        <p:nvSpPr>
          <p:cNvPr id="4" name="Content Placeholder 3">
            <a:extLst>
              <a:ext uri="{FF2B5EF4-FFF2-40B4-BE49-F238E27FC236}">
                <a16:creationId xmlns:a16="http://schemas.microsoft.com/office/drawing/2014/main" id="{666565B9-AA81-24A5-7B26-653392942B5B}"/>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71</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86479"/>
            <a:ext cx="8382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6300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Constructors and Destructors in Base and Derived Classes</a:t>
            </a:r>
            <a:endParaRPr lang="en-US"/>
          </a:p>
        </p:txBody>
      </p:sp>
      <p:sp>
        <p:nvSpPr>
          <p:cNvPr id="4" name="Content Placeholder 3">
            <a:extLst>
              <a:ext uri="{FF2B5EF4-FFF2-40B4-BE49-F238E27FC236}">
                <a16:creationId xmlns:a16="http://schemas.microsoft.com/office/drawing/2014/main" id="{58D8EF0D-FE98-7663-8ABC-0771E238E637}"/>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72</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4008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5833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Constructors and Destructors in Base and Derived Classes</a:t>
            </a:r>
            <a:endParaRPr lang="en-US"/>
          </a:p>
        </p:txBody>
      </p:sp>
      <p:sp>
        <p:nvSpPr>
          <p:cNvPr id="4" name="Content Placeholder 3">
            <a:extLst>
              <a:ext uri="{FF2B5EF4-FFF2-40B4-BE49-F238E27FC236}">
                <a16:creationId xmlns:a16="http://schemas.microsoft.com/office/drawing/2014/main" id="{EC549BB8-4235-2CD5-9093-3B30EF6D61BE}"/>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73</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147" y="2667000"/>
            <a:ext cx="7010400"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7216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Passing Arguments to </a:t>
            </a:r>
            <a:br>
              <a:rPr lang="en-US" altLang="en-US"/>
            </a:br>
            <a:r>
              <a:rPr lang="en-US" altLang="en-US"/>
              <a:t>Base Class Constructor</a:t>
            </a:r>
            <a:endParaRPr lang="en-US"/>
          </a:p>
        </p:txBody>
      </p:sp>
      <p:sp>
        <p:nvSpPr>
          <p:cNvPr id="3" name="Content Placeholder 2"/>
          <p:cNvSpPr>
            <a:spLocks noGrp="1"/>
          </p:cNvSpPr>
          <p:nvPr>
            <p:ph idx="1"/>
          </p:nvPr>
        </p:nvSpPr>
        <p:spPr/>
        <p:txBody>
          <a:bodyPr/>
          <a:lstStyle/>
          <a:p>
            <a:pPr>
              <a:lnSpc>
                <a:spcPct val="85000"/>
              </a:lnSpc>
            </a:pPr>
            <a:r>
              <a:rPr lang="en-US" altLang="en-US"/>
              <a:t>Allows selection between multiple base class constructors</a:t>
            </a:r>
          </a:p>
          <a:p>
            <a:pPr>
              <a:lnSpc>
                <a:spcPct val="85000"/>
              </a:lnSpc>
            </a:pPr>
            <a:r>
              <a:rPr lang="en-US" altLang="en-US"/>
              <a:t>Specify arguments to base constructor on derived constructor heading:</a:t>
            </a:r>
          </a:p>
          <a:p>
            <a:pPr lvl="1">
              <a:lnSpc>
                <a:spcPct val="85000"/>
              </a:lnSpc>
              <a:buClr>
                <a:srgbClr val="3333CC"/>
              </a:buClr>
              <a:buFontTx/>
              <a:buNone/>
            </a:pPr>
            <a:r>
              <a:rPr lang="en-US" altLang="en-US"/>
              <a:t>	</a:t>
            </a:r>
            <a:r>
              <a:rPr lang="en-US" altLang="en-US">
                <a:latin typeface="Courier New" pitchFamily="112" charset="0"/>
              </a:rPr>
              <a:t>Square::Square(</a:t>
            </a:r>
            <a:r>
              <a:rPr lang="en-US" altLang="en-US" err="1">
                <a:latin typeface="Courier New" pitchFamily="112" charset="0"/>
              </a:rPr>
              <a:t>int</a:t>
            </a:r>
            <a:r>
              <a:rPr lang="en-US" altLang="en-US">
                <a:latin typeface="Courier New" pitchFamily="112" charset="0"/>
              </a:rPr>
              <a:t> side) : 					Rectangle(side, side) </a:t>
            </a:r>
          </a:p>
          <a:p>
            <a:pPr>
              <a:lnSpc>
                <a:spcPct val="85000"/>
              </a:lnSpc>
            </a:pPr>
            <a:r>
              <a:rPr lang="en-US" altLang="en-US"/>
              <a:t>Can also be done with inline constructors</a:t>
            </a:r>
          </a:p>
          <a:p>
            <a:pPr>
              <a:lnSpc>
                <a:spcPct val="85000"/>
              </a:lnSpc>
            </a:pPr>
            <a:r>
              <a:rPr lang="en-US" altLang="en-US"/>
              <a:t>Must be done if base class has no default constructor</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74</a:t>
            </a:fld>
            <a:endParaRPr lang="en-US"/>
          </a:p>
        </p:txBody>
      </p:sp>
    </p:spTree>
    <p:extLst>
      <p:ext uri="{BB962C8B-B14F-4D97-AF65-F5344CB8AC3E}">
        <p14:creationId xmlns:p14="http://schemas.microsoft.com/office/powerpoint/2010/main" val="41971266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Passing Arguments to </a:t>
            </a:r>
            <a:br>
              <a:rPr lang="en-US" altLang="en-US"/>
            </a:br>
            <a:r>
              <a:rPr lang="en-US" altLang="en-US"/>
              <a:t>Base Class Constructor</a:t>
            </a:r>
            <a:endParaRPr lang="en-US"/>
          </a:p>
        </p:txBody>
      </p:sp>
      <p:sp>
        <p:nvSpPr>
          <p:cNvPr id="4" name="Content Placeholder 3">
            <a:extLst>
              <a:ext uri="{FF2B5EF4-FFF2-40B4-BE49-F238E27FC236}">
                <a16:creationId xmlns:a16="http://schemas.microsoft.com/office/drawing/2014/main" id="{4FC65D7C-DB53-5B3F-68FE-A6BE1BBFA618}"/>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75</a:t>
            </a:fld>
            <a:endParaRPr lang="en-US"/>
          </a:p>
        </p:txBody>
      </p:sp>
      <p:sp>
        <p:nvSpPr>
          <p:cNvPr id="6" name="Rectangle 5"/>
          <p:cNvSpPr>
            <a:spLocks noGrp="1" noChangeArrowheads="1"/>
          </p:cNvSpPr>
          <p:nvPr/>
        </p:nvSpPr>
        <p:spPr bwMode="auto">
          <a:xfrm>
            <a:off x="152400" y="3362325"/>
            <a:ext cx="872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nSpc>
                <a:spcPct val="85000"/>
              </a:lnSpc>
              <a:buFont typeface="Times" pitchFamily="112" charset="0"/>
              <a:buNone/>
            </a:pPr>
            <a:r>
              <a:rPr lang="en-US" altLang="en-US" sz="2400">
                <a:latin typeface="Courier New" pitchFamily="112" charset="0"/>
              </a:rPr>
              <a:t>Square::Square(</a:t>
            </a:r>
            <a:r>
              <a:rPr lang="en-US" altLang="en-US" sz="2400" err="1">
                <a:latin typeface="Courier New" pitchFamily="112" charset="0"/>
              </a:rPr>
              <a:t>int</a:t>
            </a:r>
            <a:r>
              <a:rPr lang="en-US" altLang="en-US" sz="2400">
                <a:latin typeface="Courier New" pitchFamily="112" charset="0"/>
              </a:rPr>
              <a:t> side):Rectangle(</a:t>
            </a:r>
            <a:r>
              <a:rPr lang="en-US" altLang="en-US" sz="2400" err="1">
                <a:latin typeface="Courier New" pitchFamily="112" charset="0"/>
              </a:rPr>
              <a:t>side,side</a:t>
            </a:r>
            <a:r>
              <a:rPr lang="en-US" altLang="en-US" sz="2400">
                <a:latin typeface="Courier New" pitchFamily="112" charset="0"/>
              </a:rPr>
              <a:t>)</a:t>
            </a:r>
            <a:r>
              <a:rPr lang="en-US" altLang="en-US" sz="2800">
                <a:latin typeface="Courier New" pitchFamily="112" charset="0"/>
              </a:rPr>
              <a:t>	</a:t>
            </a:r>
          </a:p>
        </p:txBody>
      </p:sp>
      <p:sp>
        <p:nvSpPr>
          <p:cNvPr id="7" name="AutoShape 4"/>
          <p:cNvSpPr>
            <a:spLocks/>
          </p:cNvSpPr>
          <p:nvPr/>
        </p:nvSpPr>
        <p:spPr bwMode="auto">
          <a:xfrm rot="5400000">
            <a:off x="2286000" y="962025"/>
            <a:ext cx="381000" cy="4267200"/>
          </a:xfrm>
          <a:prstGeom prst="leftBrace">
            <a:avLst>
              <a:gd name="adj1" fmla="val 9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8" name="AutoShape 5"/>
          <p:cNvSpPr>
            <a:spLocks/>
          </p:cNvSpPr>
          <p:nvPr/>
        </p:nvSpPr>
        <p:spPr bwMode="auto">
          <a:xfrm rot="5400000">
            <a:off x="6477000" y="1266825"/>
            <a:ext cx="381000" cy="3657600"/>
          </a:xfrm>
          <a:prstGeom prst="leftBrace">
            <a:avLst>
              <a:gd name="adj1" fmla="val 8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9" name="AutoShape 6"/>
          <p:cNvSpPr>
            <a:spLocks/>
          </p:cNvSpPr>
          <p:nvPr/>
        </p:nvSpPr>
        <p:spPr bwMode="auto">
          <a:xfrm rot="5400000">
            <a:off x="7505700" y="3133725"/>
            <a:ext cx="152400" cy="1676400"/>
          </a:xfrm>
          <a:prstGeom prst="rightBrace">
            <a:avLst>
              <a:gd name="adj1" fmla="val 9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10" name="Text Box 8"/>
          <p:cNvSpPr txBox="1">
            <a:spLocks noChangeArrowheads="1"/>
          </p:cNvSpPr>
          <p:nvPr/>
        </p:nvSpPr>
        <p:spPr bwMode="auto">
          <a:xfrm>
            <a:off x="952500" y="2247900"/>
            <a:ext cx="355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a:t>derived class constructor</a:t>
            </a:r>
          </a:p>
        </p:txBody>
      </p:sp>
      <p:sp>
        <p:nvSpPr>
          <p:cNvPr id="11" name="Text Box 9"/>
          <p:cNvSpPr txBox="1">
            <a:spLocks noChangeArrowheads="1"/>
          </p:cNvSpPr>
          <p:nvPr/>
        </p:nvSpPr>
        <p:spPr bwMode="auto">
          <a:xfrm>
            <a:off x="5295900" y="2247900"/>
            <a:ext cx="321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a:t>base class constructor</a:t>
            </a:r>
          </a:p>
        </p:txBody>
      </p:sp>
      <p:sp>
        <p:nvSpPr>
          <p:cNvPr id="12" name="Text Box 10"/>
          <p:cNvSpPr txBox="1">
            <a:spLocks noChangeArrowheads="1"/>
          </p:cNvSpPr>
          <p:nvPr/>
        </p:nvSpPr>
        <p:spPr bwMode="auto">
          <a:xfrm>
            <a:off x="2247900" y="4200525"/>
            <a:ext cx="3048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80000"/>
              </a:lnSpc>
            </a:pPr>
            <a:r>
              <a:rPr lang="en-US" altLang="en-US"/>
              <a:t>derived constructor parameter</a:t>
            </a:r>
          </a:p>
        </p:txBody>
      </p:sp>
      <p:sp>
        <p:nvSpPr>
          <p:cNvPr id="13" name="Text Box 11"/>
          <p:cNvSpPr txBox="1">
            <a:spLocks noChangeArrowheads="1"/>
          </p:cNvSpPr>
          <p:nvPr/>
        </p:nvSpPr>
        <p:spPr bwMode="auto">
          <a:xfrm>
            <a:off x="6362700" y="4200525"/>
            <a:ext cx="2514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80000"/>
              </a:lnSpc>
            </a:pPr>
            <a:r>
              <a:rPr lang="en-US" altLang="en-US"/>
              <a:t>base constructor parameters</a:t>
            </a:r>
          </a:p>
        </p:txBody>
      </p:sp>
      <p:sp>
        <p:nvSpPr>
          <p:cNvPr id="14" name="AutoShape 6"/>
          <p:cNvSpPr>
            <a:spLocks/>
          </p:cNvSpPr>
          <p:nvPr/>
        </p:nvSpPr>
        <p:spPr bwMode="auto">
          <a:xfrm rot="5400000">
            <a:off x="3594100" y="3205595"/>
            <a:ext cx="152400" cy="1676400"/>
          </a:xfrm>
          <a:prstGeom prst="rightBrace">
            <a:avLst>
              <a:gd name="adj1" fmla="val 9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Tree>
    <p:extLst>
      <p:ext uri="{BB962C8B-B14F-4D97-AF65-F5344CB8AC3E}">
        <p14:creationId xmlns:p14="http://schemas.microsoft.com/office/powerpoint/2010/main" val="17153666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Redefining Base Class Functions</a:t>
            </a:r>
            <a:endParaRPr lang="en-US"/>
          </a:p>
        </p:txBody>
      </p:sp>
      <p:sp>
        <p:nvSpPr>
          <p:cNvPr id="3" name="Content Placeholder 2"/>
          <p:cNvSpPr>
            <a:spLocks noGrp="1"/>
          </p:cNvSpPr>
          <p:nvPr>
            <p:ph idx="1"/>
          </p:nvPr>
        </p:nvSpPr>
        <p:spPr/>
        <p:txBody>
          <a:bodyPr/>
          <a:lstStyle/>
          <a:p>
            <a:pPr>
              <a:lnSpc>
                <a:spcPct val="90000"/>
              </a:lnSpc>
            </a:pPr>
            <a:r>
              <a:rPr lang="en-US" altLang="en-US" u="sng"/>
              <a:t>Redefining</a:t>
            </a:r>
            <a:r>
              <a:rPr lang="en-US" altLang="en-US"/>
              <a:t> function: function in a derived class that has the </a:t>
            </a:r>
            <a:r>
              <a:rPr lang="en-US" altLang="en-US" i="1"/>
              <a:t>same name and parameter list</a:t>
            </a:r>
            <a:r>
              <a:rPr lang="en-US" altLang="en-US"/>
              <a:t> as a function in the base class</a:t>
            </a:r>
            <a:br>
              <a:rPr lang="en-US" altLang="en-US"/>
            </a:br>
            <a:endParaRPr lang="en-US" altLang="en-US"/>
          </a:p>
          <a:p>
            <a:pPr>
              <a:lnSpc>
                <a:spcPct val="90000"/>
              </a:lnSpc>
            </a:pPr>
            <a:r>
              <a:rPr lang="en-US" altLang="en-US"/>
              <a:t>Typically used to replace a function in base class with different actions in derived class</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76</a:t>
            </a:fld>
            <a:endParaRPr lang="en-US"/>
          </a:p>
        </p:txBody>
      </p:sp>
    </p:spTree>
    <p:extLst>
      <p:ext uri="{BB962C8B-B14F-4D97-AF65-F5344CB8AC3E}">
        <p14:creationId xmlns:p14="http://schemas.microsoft.com/office/powerpoint/2010/main" val="28309788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Redefining Base Class Functions</a:t>
            </a:r>
            <a:endParaRPr lang="en-US"/>
          </a:p>
        </p:txBody>
      </p:sp>
      <p:sp>
        <p:nvSpPr>
          <p:cNvPr id="3" name="Content Placeholder 2"/>
          <p:cNvSpPr>
            <a:spLocks noGrp="1"/>
          </p:cNvSpPr>
          <p:nvPr>
            <p:ph idx="1"/>
          </p:nvPr>
        </p:nvSpPr>
        <p:spPr/>
        <p:txBody>
          <a:bodyPr/>
          <a:lstStyle/>
          <a:p>
            <a:r>
              <a:rPr lang="en-US" altLang="en-US"/>
              <a:t>Not the same as overloading – with overloading, parameter lists must be different</a:t>
            </a:r>
          </a:p>
          <a:p>
            <a:r>
              <a:rPr lang="en-US" altLang="en-US"/>
              <a:t>Objects of base class use base class version of function; objects of derived class use derived class version of function</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77</a:t>
            </a:fld>
            <a:endParaRPr lang="en-US"/>
          </a:p>
        </p:txBody>
      </p:sp>
    </p:spTree>
    <p:extLst>
      <p:ext uri="{BB962C8B-B14F-4D97-AF65-F5344CB8AC3E}">
        <p14:creationId xmlns:p14="http://schemas.microsoft.com/office/powerpoint/2010/main" val="2292216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Base Class</a:t>
            </a:r>
          </a:p>
        </p:txBody>
      </p:sp>
      <p:sp>
        <p:nvSpPr>
          <p:cNvPr id="4" name="Content Placeholder 3">
            <a:extLst>
              <a:ext uri="{FF2B5EF4-FFF2-40B4-BE49-F238E27FC236}">
                <a16:creationId xmlns:a16="http://schemas.microsoft.com/office/drawing/2014/main" id="{A49AD096-5D57-EC95-576C-03596A7D7D0B}"/>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78</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82713"/>
            <a:ext cx="5943600"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7989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Derived Class</a:t>
            </a:r>
            <a:br>
              <a:rPr lang="en-US"/>
            </a:br>
            <a:endParaRPr lang="en-US"/>
          </a:p>
        </p:txBody>
      </p:sp>
      <p:sp>
        <p:nvSpPr>
          <p:cNvPr id="4" name="Content Placeholder 3">
            <a:extLst>
              <a:ext uri="{FF2B5EF4-FFF2-40B4-BE49-F238E27FC236}">
                <a16:creationId xmlns:a16="http://schemas.microsoft.com/office/drawing/2014/main" id="{224CD965-C965-0B09-9E8F-5CB285D47199}"/>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79</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71612"/>
            <a:ext cx="502920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4179587" y="676044"/>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ct val="50000"/>
              </a:spcBef>
            </a:pPr>
            <a:r>
              <a:rPr lang="en-US" altLang="en-US">
                <a:solidFill>
                  <a:srgbClr val="FF0000"/>
                </a:solidFill>
              </a:rPr>
              <a:t>Redefined </a:t>
            </a:r>
            <a:r>
              <a:rPr lang="en-US" altLang="en-US">
                <a:solidFill>
                  <a:srgbClr val="FF0000"/>
                </a:solidFill>
                <a:latin typeface="Courier New" pitchFamily="112" charset="0"/>
                <a:cs typeface="Courier New" pitchFamily="112" charset="0"/>
              </a:rPr>
              <a:t>setScore</a:t>
            </a:r>
            <a:r>
              <a:rPr lang="en-US" altLang="en-US">
                <a:solidFill>
                  <a:srgbClr val="FF0000"/>
                </a:solidFill>
              </a:rPr>
              <a:t> function</a:t>
            </a:r>
          </a:p>
        </p:txBody>
      </p:sp>
    </p:spTree>
    <p:extLst>
      <p:ext uri="{BB962C8B-B14F-4D97-AF65-F5344CB8AC3E}">
        <p14:creationId xmlns:p14="http://schemas.microsoft.com/office/powerpoint/2010/main" val="4319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6A553C30-8FF5-F3BA-27B1-7F245E1E8615}"/>
              </a:ext>
            </a:extLst>
          </p:cNvPr>
          <p:cNvSpPr>
            <a:spLocks noGrp="1" noChangeArrowheads="1"/>
          </p:cNvSpPr>
          <p:nvPr>
            <p:ph type="title"/>
          </p:nvPr>
        </p:nvSpPr>
        <p:spPr/>
        <p:txBody>
          <a:bodyPr/>
          <a:lstStyle/>
          <a:p>
            <a:r>
              <a:rPr lang="en-US" altLang="en-US"/>
              <a:t>Object-Oriented Programming</a:t>
            </a:r>
            <a:br>
              <a:rPr lang="en-US" altLang="en-US"/>
            </a:br>
            <a:r>
              <a:rPr lang="en-US" altLang="en-US"/>
              <a:t>Terminology</a:t>
            </a:r>
          </a:p>
        </p:txBody>
      </p:sp>
      <p:sp>
        <p:nvSpPr>
          <p:cNvPr id="30724" name="Rectangle 3">
            <a:extLst>
              <a:ext uri="{FF2B5EF4-FFF2-40B4-BE49-F238E27FC236}">
                <a16:creationId xmlns:a16="http://schemas.microsoft.com/office/drawing/2014/main" id="{77293DB8-B8BA-34BF-0594-4D46FBBB3672}"/>
              </a:ext>
            </a:extLst>
          </p:cNvPr>
          <p:cNvSpPr>
            <a:spLocks noGrp="1" noChangeArrowheads="1"/>
          </p:cNvSpPr>
          <p:nvPr>
            <p:ph idx="1"/>
          </p:nvPr>
        </p:nvSpPr>
        <p:spPr/>
        <p:txBody>
          <a:bodyPr/>
          <a:lstStyle/>
          <a:p>
            <a:pPr>
              <a:lnSpc>
                <a:spcPct val="90000"/>
              </a:lnSpc>
              <a:spcBef>
                <a:spcPct val="60000"/>
              </a:spcBef>
            </a:pPr>
            <a:r>
              <a:rPr lang="en-US" altLang="en-US" sz="2800" b="1">
                <a:solidFill>
                  <a:schemeClr val="accent2"/>
                </a:solidFill>
              </a:rPr>
              <a:t>class</a:t>
            </a:r>
            <a:r>
              <a:rPr lang="en-US" altLang="en-US" sz="2800"/>
              <a:t>: similar to a </a:t>
            </a:r>
            <a:r>
              <a:rPr lang="en-US" altLang="en-US" sz="2800" b="1">
                <a:latin typeface="Courier New" panose="02070309020205020404" pitchFamily="49" charset="0"/>
              </a:rPr>
              <a:t>struct</a:t>
            </a:r>
            <a:r>
              <a:rPr lang="en-US" altLang="en-US" sz="2800"/>
              <a:t> </a:t>
            </a:r>
          </a:p>
          <a:p>
            <a:pPr lvl="1">
              <a:lnSpc>
                <a:spcPct val="90000"/>
              </a:lnSpc>
              <a:spcBef>
                <a:spcPct val="60000"/>
              </a:spcBef>
            </a:pPr>
            <a:r>
              <a:rPr lang="en-US" altLang="en-US"/>
              <a:t>Allows bundling of related variables (</a:t>
            </a:r>
            <a:r>
              <a:rPr lang="en-US" altLang="en-US" b="1">
                <a:solidFill>
                  <a:schemeClr val="accent2"/>
                </a:solidFill>
              </a:rPr>
              <a:t>member data</a:t>
            </a:r>
            <a:r>
              <a:rPr lang="en-US" altLang="en-US"/>
              <a:t>) and the functions that operate on them (</a:t>
            </a:r>
            <a:r>
              <a:rPr lang="en-US" altLang="en-US" b="1">
                <a:solidFill>
                  <a:schemeClr val="accent2"/>
                </a:solidFill>
              </a:rPr>
              <a:t>member functions</a:t>
            </a:r>
            <a:r>
              <a:rPr lang="en-US" altLang="en-US"/>
              <a:t>)</a:t>
            </a:r>
          </a:p>
          <a:p>
            <a:pPr lvl="1">
              <a:lnSpc>
                <a:spcPct val="90000"/>
              </a:lnSpc>
              <a:spcBef>
                <a:spcPct val="60000"/>
              </a:spcBef>
            </a:pPr>
            <a:r>
              <a:rPr lang="en-US" altLang="en-US"/>
              <a:t>Describes the properties that all instances of the class will have</a:t>
            </a:r>
          </a:p>
          <a:p>
            <a:pPr>
              <a:lnSpc>
                <a:spcPct val="90000"/>
              </a:lnSpc>
              <a:spcBef>
                <a:spcPct val="60000"/>
              </a:spcBef>
            </a:pPr>
            <a:r>
              <a:rPr lang="en-US" altLang="en-US" sz="2800" b="1">
                <a:solidFill>
                  <a:schemeClr val="accent2"/>
                </a:solidFill>
              </a:rPr>
              <a:t>object</a:t>
            </a:r>
            <a:r>
              <a:rPr lang="en-US" altLang="en-US" sz="2800"/>
              <a:t>: an instance of a </a:t>
            </a:r>
            <a:r>
              <a:rPr lang="en-US" altLang="en-US" sz="2800" b="1">
                <a:latin typeface="Courier New" panose="02070309020205020404" pitchFamily="49" charset="0"/>
              </a:rPr>
              <a:t>class</a:t>
            </a:r>
            <a:r>
              <a:rPr lang="en-US" altLang="en-US" sz="2800"/>
              <a:t>, in the same way that a variable can be an instance of a </a:t>
            </a:r>
            <a:r>
              <a:rPr lang="en-US" altLang="en-US" sz="2800" b="1">
                <a:latin typeface="Courier New" panose="02070309020205020404" pitchFamily="49" charset="0"/>
              </a:rPr>
              <a:t>struct</a:t>
            </a:r>
            <a:endParaRPr lang="en-US" altLang="en-US" sz="2800" b="1"/>
          </a:p>
        </p:txBody>
      </p:sp>
      <p:sp>
        <p:nvSpPr>
          <p:cNvPr id="2" name="Slide Number Placeholder 1">
            <a:extLst>
              <a:ext uri="{FF2B5EF4-FFF2-40B4-BE49-F238E27FC236}">
                <a16:creationId xmlns:a16="http://schemas.microsoft.com/office/drawing/2014/main" id="{1AF68238-732B-F041-7356-42672FB06642}"/>
              </a:ext>
            </a:extLst>
          </p:cNvPr>
          <p:cNvSpPr>
            <a:spLocks noGrp="1"/>
          </p:cNvSpPr>
          <p:nvPr>
            <p:ph type="sldNum" sz="quarter" idx="12"/>
          </p:nvPr>
        </p:nvSpPr>
        <p:spPr/>
        <p:txBody>
          <a:bodyPr/>
          <a:lstStyle/>
          <a:p>
            <a:pPr>
              <a:defRPr/>
            </a:pPr>
            <a:fld id="{3BCD043E-18EE-4329-B170-C1986EF343FC}" type="slidenum">
              <a:rPr lang="en-US" smtClean="0"/>
              <a:pPr>
                <a:defRPr/>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88"/>
            <a:ext cx="7886700" cy="1325563"/>
          </a:xfrm>
        </p:spPr>
        <p:txBody>
          <a:bodyPr/>
          <a:lstStyle/>
          <a:p>
            <a:r>
              <a:rPr lang="en-US"/>
              <a:t>Driver Program</a:t>
            </a:r>
          </a:p>
        </p:txBody>
      </p:sp>
      <p:sp>
        <p:nvSpPr>
          <p:cNvPr id="4" name="Content Placeholder 3">
            <a:extLst>
              <a:ext uri="{FF2B5EF4-FFF2-40B4-BE49-F238E27FC236}">
                <a16:creationId xmlns:a16="http://schemas.microsoft.com/office/drawing/2014/main" id="{2BC7EF43-492A-0493-75F0-E3E245B3926F}"/>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80</a:t>
            </a:fld>
            <a:endParaRPr lang="en-US"/>
          </a:p>
        </p:txBody>
      </p:sp>
      <p:grpSp>
        <p:nvGrpSpPr>
          <p:cNvPr id="6" name="Group 5"/>
          <p:cNvGrpSpPr>
            <a:grpSpLocks/>
          </p:cNvGrpSpPr>
          <p:nvPr/>
        </p:nvGrpSpPr>
        <p:grpSpPr bwMode="auto">
          <a:xfrm>
            <a:off x="1981200" y="1143000"/>
            <a:ext cx="5410200" cy="5181600"/>
            <a:chOff x="738" y="480"/>
            <a:chExt cx="4062" cy="3796"/>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 y="480"/>
              <a:ext cx="4062" cy="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 y="3408"/>
              <a:ext cx="3883"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475566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Problem with Redefining</a:t>
            </a:r>
            <a:endParaRPr lang="en-US"/>
          </a:p>
        </p:txBody>
      </p:sp>
      <p:sp>
        <p:nvSpPr>
          <p:cNvPr id="3" name="Content Placeholder 2"/>
          <p:cNvSpPr>
            <a:spLocks noGrp="1"/>
          </p:cNvSpPr>
          <p:nvPr>
            <p:ph idx="1"/>
          </p:nvPr>
        </p:nvSpPr>
        <p:spPr/>
        <p:txBody>
          <a:bodyPr/>
          <a:lstStyle/>
          <a:p>
            <a:pPr lvl="0" fontAlgn="base">
              <a:lnSpc>
                <a:spcPct val="80000"/>
              </a:lnSpc>
              <a:spcAft>
                <a:spcPct val="0"/>
              </a:spcAft>
              <a:buFontTx/>
              <a:buChar char="•"/>
            </a:pPr>
            <a:r>
              <a:rPr kumimoji="0" lang="en-US" altLang="en-US" sz="2800" b="0" i="0" u="none" strike="noStrike" kern="0" cap="none" spc="0" normalizeH="0" baseline="0" noProof="0">
                <a:ln>
                  <a:noFill/>
                </a:ln>
                <a:solidFill>
                  <a:srgbClr val="000000"/>
                </a:solidFill>
                <a:effectLst/>
                <a:uLnTx/>
                <a:uFillTx/>
                <a:latin typeface="Arial"/>
                <a:cs typeface="Arial"/>
              </a:rPr>
              <a:t>Consider this situation:</a:t>
            </a:r>
          </a:p>
          <a:p>
            <a:pPr lvl="1" fontAlgn="base">
              <a:lnSpc>
                <a:spcPct val="80000"/>
              </a:lnSpc>
              <a:spcAft>
                <a:spcPct val="0"/>
              </a:spcAft>
              <a:buFontTx/>
              <a:buChar char="–"/>
            </a:pPr>
            <a:r>
              <a:rPr kumimoji="0" lang="en-US" altLang="en-US" sz="2400" b="0" i="0" u="none" strike="noStrike" kern="0" cap="none" spc="0" normalizeH="0" baseline="0" noProof="0">
                <a:ln>
                  <a:noFill/>
                </a:ln>
                <a:solidFill>
                  <a:srgbClr val="000000"/>
                </a:solidFill>
                <a:effectLst/>
                <a:uLnTx/>
                <a:uFillTx/>
                <a:latin typeface="Arial"/>
                <a:cs typeface="Arial"/>
              </a:rPr>
              <a:t>Class </a:t>
            </a:r>
            <a:r>
              <a:rPr kumimoji="0" lang="en-US" altLang="en-US" sz="2400" b="0" i="0" u="none" strike="noStrike" kern="0" cap="none" spc="0" normalizeH="0" baseline="0" noProof="0" err="1">
                <a:ln>
                  <a:noFill/>
                </a:ln>
                <a:solidFill>
                  <a:srgbClr val="000000"/>
                </a:solidFill>
                <a:effectLst/>
                <a:uLnTx/>
                <a:uFillTx/>
                <a:latin typeface="Courier New" pitchFamily="112" charset="0"/>
                <a:cs typeface="Arial"/>
              </a:rPr>
              <a:t>BaseClass</a:t>
            </a:r>
            <a:r>
              <a:rPr kumimoji="0" lang="en-US" altLang="en-US" sz="2400" b="0" i="0" u="none" strike="noStrike" kern="0" cap="none" spc="0" normalizeH="0" baseline="0" noProof="0">
                <a:ln>
                  <a:noFill/>
                </a:ln>
                <a:solidFill>
                  <a:srgbClr val="000000"/>
                </a:solidFill>
                <a:effectLst/>
                <a:uLnTx/>
                <a:uFillTx/>
                <a:latin typeface="Arial"/>
                <a:cs typeface="Arial"/>
              </a:rPr>
              <a:t> defines functions </a:t>
            </a:r>
            <a:r>
              <a:rPr kumimoji="0" lang="en-US" altLang="en-US" sz="2400" b="0" i="0" u="none" strike="noStrike" kern="0" cap="none" spc="0" normalizeH="0" baseline="0" noProof="0">
                <a:ln>
                  <a:noFill/>
                </a:ln>
                <a:solidFill>
                  <a:srgbClr val="000000"/>
                </a:solidFill>
                <a:effectLst/>
                <a:uLnTx/>
                <a:uFillTx/>
                <a:latin typeface="Courier New" pitchFamily="112" charset="0"/>
                <a:cs typeface="Arial"/>
              </a:rPr>
              <a:t>x()</a:t>
            </a:r>
            <a:r>
              <a:rPr kumimoji="0" lang="en-US" altLang="en-US" sz="2400" b="0" i="0" u="none" strike="noStrike" kern="0" cap="none" spc="0" normalizeH="0" baseline="0" noProof="0">
                <a:ln>
                  <a:noFill/>
                </a:ln>
                <a:solidFill>
                  <a:srgbClr val="000000"/>
                </a:solidFill>
                <a:effectLst/>
                <a:uLnTx/>
                <a:uFillTx/>
                <a:latin typeface="Arial"/>
                <a:cs typeface="Arial"/>
              </a:rPr>
              <a:t> and </a:t>
            </a:r>
            <a:r>
              <a:rPr kumimoji="0" lang="en-US" altLang="en-US" sz="2400" b="0" i="0" u="none" strike="noStrike" kern="0" cap="none" spc="0" normalizeH="0" baseline="0" noProof="0">
                <a:ln>
                  <a:noFill/>
                </a:ln>
                <a:solidFill>
                  <a:srgbClr val="000000"/>
                </a:solidFill>
                <a:effectLst/>
                <a:uLnTx/>
                <a:uFillTx/>
                <a:latin typeface="Courier New" pitchFamily="112" charset="0"/>
                <a:cs typeface="Arial"/>
              </a:rPr>
              <a:t>y()</a:t>
            </a:r>
            <a:r>
              <a:rPr kumimoji="0" lang="en-US" altLang="en-US" sz="2400" b="0" i="0" u="none" strike="noStrike" kern="0" cap="none" spc="0" normalizeH="0" baseline="0" noProof="0">
                <a:ln>
                  <a:noFill/>
                </a:ln>
                <a:solidFill>
                  <a:srgbClr val="000000"/>
                </a:solidFill>
                <a:effectLst/>
                <a:uLnTx/>
                <a:uFillTx/>
                <a:latin typeface="Arial"/>
                <a:cs typeface="Arial"/>
              </a:rPr>
              <a:t>.   </a:t>
            </a:r>
            <a:r>
              <a:rPr kumimoji="0" lang="en-US" altLang="en-US" sz="2400" b="0" i="0" u="none" strike="noStrike" kern="0" cap="none" spc="0" normalizeH="0" baseline="0" noProof="0">
                <a:ln>
                  <a:noFill/>
                </a:ln>
                <a:solidFill>
                  <a:srgbClr val="000000"/>
                </a:solidFill>
                <a:effectLst/>
                <a:uLnTx/>
                <a:uFillTx/>
                <a:latin typeface="Courier New" pitchFamily="112" charset="0"/>
                <a:cs typeface="Arial"/>
              </a:rPr>
              <a:t>x()</a:t>
            </a:r>
            <a:r>
              <a:rPr kumimoji="0" lang="en-US" altLang="en-US" sz="2400" b="0" i="0" u="none" strike="noStrike" kern="0" cap="none" spc="0" normalizeH="0" baseline="0" noProof="0">
                <a:ln>
                  <a:noFill/>
                </a:ln>
                <a:solidFill>
                  <a:srgbClr val="000000"/>
                </a:solidFill>
                <a:effectLst/>
                <a:uLnTx/>
                <a:uFillTx/>
                <a:latin typeface="Arial"/>
                <a:cs typeface="Arial"/>
              </a:rPr>
              <a:t> calls </a:t>
            </a:r>
            <a:r>
              <a:rPr kumimoji="0" lang="en-US" altLang="en-US" sz="2400" b="0" i="0" u="none" strike="noStrike" kern="0" cap="none" spc="0" normalizeH="0" baseline="0" noProof="0">
                <a:ln>
                  <a:noFill/>
                </a:ln>
                <a:solidFill>
                  <a:srgbClr val="000000"/>
                </a:solidFill>
                <a:effectLst/>
                <a:uLnTx/>
                <a:uFillTx/>
                <a:latin typeface="Courier New" pitchFamily="112" charset="0"/>
                <a:cs typeface="Arial"/>
              </a:rPr>
              <a:t>y()</a:t>
            </a:r>
            <a:r>
              <a:rPr kumimoji="0" lang="en-US" altLang="en-US" sz="2400" b="0" i="0" u="none" strike="noStrike" kern="0" cap="none" spc="0" normalizeH="0" baseline="0" noProof="0">
                <a:ln>
                  <a:noFill/>
                </a:ln>
                <a:solidFill>
                  <a:srgbClr val="000000"/>
                </a:solidFill>
                <a:effectLst/>
                <a:uLnTx/>
                <a:uFillTx/>
                <a:latin typeface="Arial"/>
                <a:cs typeface="Arial"/>
              </a:rPr>
              <a:t>. </a:t>
            </a:r>
          </a:p>
          <a:p>
            <a:pPr lvl="1" fontAlgn="base">
              <a:lnSpc>
                <a:spcPct val="80000"/>
              </a:lnSpc>
              <a:spcAft>
                <a:spcPct val="0"/>
              </a:spcAft>
              <a:buFontTx/>
              <a:buChar char="–"/>
            </a:pPr>
            <a:r>
              <a:rPr kumimoji="0" lang="en-US" altLang="en-US" sz="2400" b="0" i="0" u="none" strike="noStrike" kern="0" cap="none" spc="0" normalizeH="0" baseline="0" noProof="0">
                <a:ln>
                  <a:noFill/>
                </a:ln>
                <a:solidFill>
                  <a:srgbClr val="000000"/>
                </a:solidFill>
                <a:effectLst/>
                <a:uLnTx/>
                <a:uFillTx/>
                <a:latin typeface="Arial"/>
                <a:cs typeface="Arial"/>
              </a:rPr>
              <a:t>Class </a:t>
            </a:r>
            <a:r>
              <a:rPr kumimoji="0" lang="en-US" altLang="en-US" sz="2400" b="0" i="0" u="none" strike="noStrike" kern="0" cap="none" spc="0" normalizeH="0" baseline="0" noProof="0" err="1">
                <a:ln>
                  <a:noFill/>
                </a:ln>
                <a:solidFill>
                  <a:srgbClr val="000000"/>
                </a:solidFill>
                <a:effectLst/>
                <a:uLnTx/>
                <a:uFillTx/>
                <a:latin typeface="Courier New" pitchFamily="112" charset="0"/>
                <a:cs typeface="Arial"/>
              </a:rPr>
              <a:t>DerivedClass</a:t>
            </a:r>
            <a:r>
              <a:rPr kumimoji="0" lang="en-US" altLang="en-US" sz="2400" b="0" i="0" u="none" strike="noStrike" kern="0" cap="none" spc="0" normalizeH="0" baseline="0" noProof="0">
                <a:ln>
                  <a:noFill/>
                </a:ln>
                <a:solidFill>
                  <a:srgbClr val="000000"/>
                </a:solidFill>
                <a:effectLst/>
                <a:uLnTx/>
                <a:uFillTx/>
                <a:latin typeface="Arial"/>
                <a:cs typeface="Arial"/>
              </a:rPr>
              <a:t> inherits from </a:t>
            </a:r>
            <a:r>
              <a:rPr kumimoji="0" lang="en-US" altLang="en-US" sz="2400" b="0" i="0" u="none" strike="noStrike" kern="0" cap="none" spc="0" normalizeH="0" baseline="0" noProof="0" err="1">
                <a:ln>
                  <a:noFill/>
                </a:ln>
                <a:solidFill>
                  <a:srgbClr val="000000"/>
                </a:solidFill>
                <a:effectLst/>
                <a:uLnTx/>
                <a:uFillTx/>
                <a:latin typeface="Courier New" pitchFamily="112" charset="0"/>
                <a:cs typeface="Arial"/>
              </a:rPr>
              <a:t>BaseClass</a:t>
            </a:r>
            <a:r>
              <a:rPr kumimoji="0" lang="en-US" altLang="en-US" sz="2400" b="0" i="0" u="none" strike="noStrike" kern="0" cap="none" spc="0" normalizeH="0" baseline="0" noProof="0">
                <a:ln>
                  <a:noFill/>
                </a:ln>
                <a:solidFill>
                  <a:srgbClr val="000000"/>
                </a:solidFill>
                <a:effectLst/>
                <a:uLnTx/>
                <a:uFillTx/>
                <a:latin typeface="Arial"/>
                <a:cs typeface="Arial"/>
              </a:rPr>
              <a:t> and redefines function </a:t>
            </a:r>
            <a:r>
              <a:rPr kumimoji="0" lang="en-US" altLang="en-US" sz="2400" b="0" i="0" u="none" strike="noStrike" kern="0" cap="none" spc="0" normalizeH="0" baseline="0" noProof="0">
                <a:ln>
                  <a:noFill/>
                </a:ln>
                <a:solidFill>
                  <a:srgbClr val="000000"/>
                </a:solidFill>
                <a:effectLst/>
                <a:uLnTx/>
                <a:uFillTx/>
                <a:latin typeface="Courier New" pitchFamily="112" charset="0"/>
                <a:cs typeface="Arial"/>
              </a:rPr>
              <a:t>y()</a:t>
            </a:r>
            <a:r>
              <a:rPr kumimoji="0" lang="en-US" altLang="en-US" sz="2400" b="0" i="0" u="none" strike="noStrike" kern="0" cap="none" spc="0" normalizeH="0" baseline="0" noProof="0">
                <a:ln>
                  <a:noFill/>
                </a:ln>
                <a:solidFill>
                  <a:srgbClr val="000000"/>
                </a:solidFill>
                <a:effectLst/>
                <a:uLnTx/>
                <a:uFillTx/>
                <a:latin typeface="Arial"/>
                <a:cs typeface="Arial"/>
              </a:rPr>
              <a:t>.</a:t>
            </a:r>
          </a:p>
          <a:p>
            <a:pPr lvl="1" fontAlgn="base">
              <a:lnSpc>
                <a:spcPct val="80000"/>
              </a:lnSpc>
              <a:spcAft>
                <a:spcPct val="0"/>
              </a:spcAft>
              <a:buFontTx/>
              <a:buChar char="–"/>
            </a:pPr>
            <a:r>
              <a:rPr kumimoji="0" lang="en-US" altLang="en-US" sz="2400" b="0" i="0" u="none" strike="noStrike" kern="0" cap="none" spc="0" normalizeH="0" baseline="0" noProof="0">
                <a:ln>
                  <a:noFill/>
                </a:ln>
                <a:solidFill>
                  <a:srgbClr val="000000"/>
                </a:solidFill>
                <a:effectLst/>
                <a:uLnTx/>
                <a:uFillTx/>
                <a:latin typeface="Arial"/>
                <a:cs typeface="Arial"/>
              </a:rPr>
              <a:t>An object </a:t>
            </a:r>
            <a:r>
              <a:rPr kumimoji="0" lang="en-US" altLang="en-US" sz="2400" b="0" i="0" u="none" strike="noStrike" kern="0" cap="none" spc="0" normalizeH="0" baseline="0" noProof="0">
                <a:ln>
                  <a:noFill/>
                </a:ln>
                <a:solidFill>
                  <a:srgbClr val="000000"/>
                </a:solidFill>
                <a:effectLst/>
                <a:uLnTx/>
                <a:uFillTx/>
                <a:latin typeface="Courier New" pitchFamily="112" charset="0"/>
                <a:cs typeface="Arial"/>
              </a:rPr>
              <a:t>D</a:t>
            </a:r>
            <a:r>
              <a:rPr kumimoji="0" lang="en-US" altLang="en-US" sz="2400" b="0" i="0" u="none" strike="noStrike" kern="0" cap="none" spc="0" normalizeH="0" baseline="0" noProof="0">
                <a:ln>
                  <a:noFill/>
                </a:ln>
                <a:solidFill>
                  <a:srgbClr val="000000"/>
                </a:solidFill>
                <a:effectLst/>
                <a:uLnTx/>
                <a:uFillTx/>
                <a:latin typeface="Arial"/>
                <a:cs typeface="Arial"/>
              </a:rPr>
              <a:t> of class </a:t>
            </a:r>
            <a:r>
              <a:rPr kumimoji="0" lang="en-US" altLang="en-US" sz="2400" b="0" i="0" u="none" strike="noStrike" kern="0" cap="none" spc="0" normalizeH="0" baseline="0" noProof="0" err="1">
                <a:ln>
                  <a:noFill/>
                </a:ln>
                <a:solidFill>
                  <a:srgbClr val="000000"/>
                </a:solidFill>
                <a:effectLst/>
                <a:uLnTx/>
                <a:uFillTx/>
                <a:latin typeface="Courier New" pitchFamily="112" charset="0"/>
                <a:cs typeface="Arial"/>
              </a:rPr>
              <a:t>DerivedClass</a:t>
            </a:r>
            <a:r>
              <a:rPr kumimoji="0" lang="en-US" altLang="en-US" sz="2400" b="0" i="0" u="none" strike="noStrike" kern="0" cap="none" spc="0" normalizeH="0" baseline="0" noProof="0">
                <a:ln>
                  <a:noFill/>
                </a:ln>
                <a:solidFill>
                  <a:srgbClr val="000000"/>
                </a:solidFill>
                <a:effectLst/>
                <a:uLnTx/>
                <a:uFillTx/>
                <a:latin typeface="Arial"/>
                <a:cs typeface="Arial"/>
              </a:rPr>
              <a:t> is created and function </a:t>
            </a:r>
            <a:r>
              <a:rPr kumimoji="0" lang="en-US" altLang="en-US" sz="2400" b="0" i="0" u="none" strike="noStrike" kern="0" cap="none" spc="0" normalizeH="0" baseline="0" noProof="0">
                <a:ln>
                  <a:noFill/>
                </a:ln>
                <a:solidFill>
                  <a:srgbClr val="000000"/>
                </a:solidFill>
                <a:effectLst/>
                <a:uLnTx/>
                <a:uFillTx/>
                <a:latin typeface="Courier New" pitchFamily="112" charset="0"/>
                <a:cs typeface="Arial"/>
              </a:rPr>
              <a:t>x()</a:t>
            </a:r>
            <a:r>
              <a:rPr kumimoji="0" lang="en-US" altLang="en-US" sz="2400" b="0" i="0" u="none" strike="noStrike" kern="0" cap="none" spc="0" normalizeH="0" baseline="0" noProof="0">
                <a:ln>
                  <a:noFill/>
                </a:ln>
                <a:solidFill>
                  <a:srgbClr val="000000"/>
                </a:solidFill>
                <a:effectLst/>
                <a:uLnTx/>
                <a:uFillTx/>
                <a:latin typeface="Arial"/>
                <a:cs typeface="Arial"/>
              </a:rPr>
              <a:t> is called.  </a:t>
            </a:r>
          </a:p>
          <a:p>
            <a:pPr lvl="1" fontAlgn="base">
              <a:lnSpc>
                <a:spcPct val="80000"/>
              </a:lnSpc>
              <a:spcAft>
                <a:spcPct val="0"/>
              </a:spcAft>
              <a:buFontTx/>
              <a:buChar char="–"/>
            </a:pPr>
            <a:r>
              <a:rPr kumimoji="0" lang="en-US" altLang="en-US" sz="2400" b="0" i="0" u="none" strike="noStrike" kern="0" cap="none" spc="0" normalizeH="0" baseline="0" noProof="0">
                <a:ln>
                  <a:noFill/>
                </a:ln>
                <a:solidFill>
                  <a:srgbClr val="000000"/>
                </a:solidFill>
                <a:effectLst/>
                <a:uLnTx/>
                <a:uFillTx/>
                <a:latin typeface="Arial"/>
                <a:cs typeface="Arial"/>
              </a:rPr>
              <a:t>When </a:t>
            </a:r>
            <a:r>
              <a:rPr kumimoji="0" lang="en-US" altLang="en-US" sz="2400" b="0" i="0" u="none" strike="noStrike" kern="0" cap="none" spc="0" normalizeH="0" baseline="0" noProof="0">
                <a:ln>
                  <a:noFill/>
                </a:ln>
                <a:solidFill>
                  <a:srgbClr val="000000"/>
                </a:solidFill>
                <a:effectLst/>
                <a:uLnTx/>
                <a:uFillTx/>
                <a:latin typeface="Courier New" pitchFamily="112" charset="0"/>
                <a:cs typeface="Arial"/>
              </a:rPr>
              <a:t>x()</a:t>
            </a:r>
            <a:r>
              <a:rPr kumimoji="0" lang="en-US" altLang="en-US" sz="2400" b="0" i="0" u="none" strike="noStrike" kern="0" cap="none" spc="0" normalizeH="0" baseline="0" noProof="0">
                <a:ln>
                  <a:noFill/>
                </a:ln>
                <a:solidFill>
                  <a:srgbClr val="000000"/>
                </a:solidFill>
                <a:effectLst/>
                <a:uLnTx/>
                <a:uFillTx/>
                <a:latin typeface="Arial"/>
                <a:cs typeface="Arial"/>
              </a:rPr>
              <a:t> is called, which </a:t>
            </a:r>
            <a:r>
              <a:rPr kumimoji="0" lang="en-US" altLang="en-US" sz="2400" b="0" i="0" u="none" strike="noStrike" kern="0" cap="none" spc="0" normalizeH="0" baseline="0" noProof="0">
                <a:ln>
                  <a:noFill/>
                </a:ln>
                <a:solidFill>
                  <a:srgbClr val="000000"/>
                </a:solidFill>
                <a:effectLst/>
                <a:uLnTx/>
                <a:uFillTx/>
                <a:latin typeface="Courier New" pitchFamily="112" charset="0"/>
                <a:cs typeface="Arial"/>
              </a:rPr>
              <a:t>y()</a:t>
            </a:r>
            <a:r>
              <a:rPr kumimoji="0" lang="en-US" altLang="en-US" sz="2400" b="0" i="0" u="none" strike="noStrike" kern="0" cap="none" spc="0" normalizeH="0" baseline="0" noProof="0">
                <a:ln>
                  <a:noFill/>
                </a:ln>
                <a:solidFill>
                  <a:srgbClr val="000000"/>
                </a:solidFill>
                <a:effectLst/>
                <a:uLnTx/>
                <a:uFillTx/>
                <a:latin typeface="Arial"/>
                <a:cs typeface="Arial"/>
              </a:rPr>
              <a:t> is used, the one defined in </a:t>
            </a:r>
            <a:r>
              <a:rPr kumimoji="0" lang="en-US" altLang="en-US" sz="2400" b="0" i="0" u="none" strike="noStrike" kern="0" cap="none" spc="0" normalizeH="0" baseline="0" noProof="0" err="1">
                <a:ln>
                  <a:noFill/>
                </a:ln>
                <a:solidFill>
                  <a:srgbClr val="000000"/>
                </a:solidFill>
                <a:effectLst/>
                <a:uLnTx/>
                <a:uFillTx/>
                <a:latin typeface="Courier New" pitchFamily="112" charset="0"/>
                <a:cs typeface="Arial"/>
              </a:rPr>
              <a:t>BaseClass</a:t>
            </a:r>
            <a:r>
              <a:rPr kumimoji="0" lang="en-US" altLang="en-US" sz="2400" b="0" i="0" u="none" strike="noStrike" kern="0" cap="none" spc="0" normalizeH="0" baseline="0" noProof="0">
                <a:ln>
                  <a:noFill/>
                </a:ln>
                <a:solidFill>
                  <a:srgbClr val="000000"/>
                </a:solidFill>
                <a:effectLst/>
                <a:uLnTx/>
                <a:uFillTx/>
                <a:latin typeface="Arial"/>
                <a:cs typeface="Arial"/>
              </a:rPr>
              <a:t> or the </a:t>
            </a:r>
            <a:r>
              <a:rPr kumimoji="0" lang="en-US" altLang="en-US" sz="2400" b="0" i="0" u="none" strike="noStrike" kern="0" cap="none" spc="0" normalizeH="0" baseline="0" noProof="0" err="1">
                <a:ln>
                  <a:noFill/>
                </a:ln>
                <a:solidFill>
                  <a:srgbClr val="000000"/>
                </a:solidFill>
                <a:effectLst/>
                <a:uLnTx/>
                <a:uFillTx/>
                <a:latin typeface="Arial"/>
                <a:cs typeface="Arial"/>
              </a:rPr>
              <a:t>the</a:t>
            </a:r>
            <a:r>
              <a:rPr kumimoji="0" lang="en-US" altLang="en-US" sz="2400" b="0" i="0" u="none" strike="noStrike" kern="0" cap="none" spc="0" normalizeH="0" baseline="0" noProof="0">
                <a:ln>
                  <a:noFill/>
                </a:ln>
                <a:solidFill>
                  <a:srgbClr val="000000"/>
                </a:solidFill>
                <a:effectLst/>
                <a:uLnTx/>
                <a:uFillTx/>
                <a:latin typeface="Arial"/>
                <a:cs typeface="Arial"/>
              </a:rPr>
              <a:t> redefined one in </a:t>
            </a:r>
            <a:r>
              <a:rPr kumimoji="0" lang="en-US" altLang="en-US" sz="2400" b="0" i="0" u="none" strike="noStrike" kern="0" cap="none" spc="0" normalizeH="0" baseline="0" noProof="0" err="1">
                <a:ln>
                  <a:noFill/>
                </a:ln>
                <a:solidFill>
                  <a:srgbClr val="000000"/>
                </a:solidFill>
                <a:effectLst/>
                <a:uLnTx/>
                <a:uFillTx/>
                <a:latin typeface="Courier New" pitchFamily="112" charset="0"/>
                <a:cs typeface="Arial"/>
              </a:rPr>
              <a:t>DerivedClass</a:t>
            </a:r>
            <a:r>
              <a:rPr kumimoji="0" lang="en-US" altLang="en-US" sz="2400" b="0" i="0" u="none" strike="noStrike" kern="0" cap="none" spc="0" normalizeH="0" baseline="0" noProof="0">
                <a:ln>
                  <a:noFill/>
                </a:ln>
                <a:solidFill>
                  <a:srgbClr val="000000"/>
                </a:solidFill>
                <a:effectLst/>
                <a:uLnTx/>
                <a:uFillTx/>
                <a:latin typeface="Arial"/>
                <a:cs typeface="Arial"/>
              </a:rPr>
              <a:t>?</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81</a:t>
            </a:fld>
            <a:endParaRPr lang="en-US"/>
          </a:p>
        </p:txBody>
      </p:sp>
    </p:spTree>
    <p:extLst>
      <p:ext uri="{BB962C8B-B14F-4D97-AF65-F5344CB8AC3E}">
        <p14:creationId xmlns:p14="http://schemas.microsoft.com/office/powerpoint/2010/main" val="3896393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Problem with Redefining</a:t>
            </a:r>
          </a:p>
        </p:txBody>
      </p:sp>
      <p:sp>
        <p:nvSpPr>
          <p:cNvPr id="4" name="Content Placeholder 3">
            <a:extLst>
              <a:ext uri="{FF2B5EF4-FFF2-40B4-BE49-F238E27FC236}">
                <a16:creationId xmlns:a16="http://schemas.microsoft.com/office/drawing/2014/main" id="{58B72ED6-1554-BFE0-FF6A-473BB87E6750}"/>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82</a:t>
            </a:fld>
            <a:endParaRPr lang="en-US"/>
          </a:p>
        </p:txBody>
      </p:sp>
      <p:sp>
        <p:nvSpPr>
          <p:cNvPr id="6" name="Rectangle 5"/>
          <p:cNvSpPr>
            <a:spLocks noChangeArrowheads="1"/>
          </p:cNvSpPr>
          <p:nvPr/>
        </p:nvSpPr>
        <p:spPr bwMode="auto">
          <a:xfrm>
            <a:off x="533400" y="1935162"/>
            <a:ext cx="25908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7" name="Rectangle 6"/>
          <p:cNvSpPr>
            <a:spLocks noChangeArrowheads="1"/>
          </p:cNvSpPr>
          <p:nvPr/>
        </p:nvSpPr>
        <p:spPr bwMode="auto">
          <a:xfrm>
            <a:off x="533400" y="3840162"/>
            <a:ext cx="26670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8" name="Text Box 5"/>
          <p:cNvSpPr txBox="1">
            <a:spLocks noChangeArrowheads="1"/>
          </p:cNvSpPr>
          <p:nvPr/>
        </p:nvSpPr>
        <p:spPr bwMode="auto">
          <a:xfrm>
            <a:off x="457200" y="1585912"/>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a:latin typeface="Courier New" pitchFamily="112" charset="0"/>
              </a:rPr>
              <a:t>BaseClass</a:t>
            </a:r>
          </a:p>
        </p:txBody>
      </p:sp>
      <p:sp>
        <p:nvSpPr>
          <p:cNvPr id="9" name="Text Box 6"/>
          <p:cNvSpPr txBox="1">
            <a:spLocks noChangeArrowheads="1"/>
          </p:cNvSpPr>
          <p:nvPr/>
        </p:nvSpPr>
        <p:spPr bwMode="auto">
          <a:xfrm>
            <a:off x="457200" y="3490912"/>
            <a:ext cx="2379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a:latin typeface="Courier New" pitchFamily="112" charset="0"/>
              </a:rPr>
              <a:t>DerivedClass</a:t>
            </a:r>
          </a:p>
        </p:txBody>
      </p:sp>
      <p:sp>
        <p:nvSpPr>
          <p:cNvPr id="10" name="Text Box 7"/>
          <p:cNvSpPr txBox="1">
            <a:spLocks noChangeArrowheads="1"/>
          </p:cNvSpPr>
          <p:nvPr/>
        </p:nvSpPr>
        <p:spPr bwMode="auto">
          <a:xfrm>
            <a:off x="533400" y="2576512"/>
            <a:ext cx="1830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a:latin typeface="Courier New" pitchFamily="112" charset="0"/>
              </a:rPr>
              <a:t>void X();</a:t>
            </a:r>
          </a:p>
          <a:p>
            <a:pPr eaLnBrk="1" hangingPunct="1"/>
            <a:r>
              <a:rPr lang="en-US" altLang="en-US">
                <a:latin typeface="Courier New" pitchFamily="112" charset="0"/>
              </a:rPr>
              <a:t>void Y();</a:t>
            </a:r>
          </a:p>
        </p:txBody>
      </p:sp>
      <p:sp>
        <p:nvSpPr>
          <p:cNvPr id="11" name="Text Box 8"/>
          <p:cNvSpPr txBox="1">
            <a:spLocks noChangeArrowheads="1"/>
          </p:cNvSpPr>
          <p:nvPr/>
        </p:nvSpPr>
        <p:spPr bwMode="auto">
          <a:xfrm>
            <a:off x="533400" y="4481512"/>
            <a:ext cx="1830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latin typeface="Courier New" pitchFamily="112" charset="0"/>
            </a:endParaRPr>
          </a:p>
          <a:p>
            <a:pPr eaLnBrk="1" hangingPunct="1"/>
            <a:r>
              <a:rPr lang="en-US" altLang="en-US">
                <a:latin typeface="Courier New" pitchFamily="112" charset="0"/>
              </a:rPr>
              <a:t>void Y();</a:t>
            </a:r>
          </a:p>
        </p:txBody>
      </p:sp>
      <p:sp>
        <p:nvSpPr>
          <p:cNvPr id="12" name="Text Box 9"/>
          <p:cNvSpPr txBox="1">
            <a:spLocks noChangeArrowheads="1"/>
          </p:cNvSpPr>
          <p:nvPr/>
        </p:nvSpPr>
        <p:spPr bwMode="auto">
          <a:xfrm>
            <a:off x="533400" y="5422900"/>
            <a:ext cx="29273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90000"/>
              </a:lnSpc>
            </a:pPr>
            <a:r>
              <a:rPr lang="en-US" altLang="en-US">
                <a:latin typeface="Courier New" pitchFamily="112" charset="0"/>
              </a:rPr>
              <a:t>DerivedClass D;</a:t>
            </a:r>
          </a:p>
          <a:p>
            <a:pPr eaLnBrk="1" hangingPunct="1">
              <a:lnSpc>
                <a:spcPct val="90000"/>
              </a:lnSpc>
            </a:pPr>
            <a:r>
              <a:rPr lang="en-US" altLang="en-US">
                <a:latin typeface="Courier New" pitchFamily="112" charset="0"/>
              </a:rPr>
              <a:t>D.X();</a:t>
            </a:r>
          </a:p>
        </p:txBody>
      </p:sp>
      <p:sp>
        <p:nvSpPr>
          <p:cNvPr id="13" name="Text Box 10"/>
          <p:cNvSpPr txBox="1">
            <a:spLocks noChangeArrowheads="1"/>
          </p:cNvSpPr>
          <p:nvPr/>
        </p:nvSpPr>
        <p:spPr bwMode="auto">
          <a:xfrm>
            <a:off x="4318000" y="2557462"/>
            <a:ext cx="4368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a:t>Object </a:t>
            </a:r>
            <a:r>
              <a:rPr lang="en-US" altLang="en-US">
                <a:latin typeface="Courier New" pitchFamily="112" charset="0"/>
              </a:rPr>
              <a:t>D</a:t>
            </a:r>
            <a:r>
              <a:rPr lang="en-US" altLang="en-US"/>
              <a:t> invokes function </a:t>
            </a:r>
            <a:r>
              <a:rPr lang="en-US" altLang="en-US">
                <a:latin typeface="Courier New" pitchFamily="112" charset="0"/>
              </a:rPr>
              <a:t>X()</a:t>
            </a:r>
          </a:p>
          <a:p>
            <a:pPr eaLnBrk="1" hangingPunct="1"/>
            <a:r>
              <a:rPr lang="en-US" altLang="en-US"/>
              <a:t>In </a:t>
            </a:r>
            <a:r>
              <a:rPr lang="en-US" altLang="en-US" err="1">
                <a:latin typeface="Courier New" pitchFamily="112" charset="0"/>
              </a:rPr>
              <a:t>BaseClass</a:t>
            </a:r>
            <a:r>
              <a:rPr lang="en-US" altLang="en-US"/>
              <a:t>.  Function </a:t>
            </a:r>
            <a:r>
              <a:rPr lang="en-US" altLang="en-US">
                <a:latin typeface="Courier New" pitchFamily="112" charset="0"/>
              </a:rPr>
              <a:t>X()</a:t>
            </a:r>
            <a:endParaRPr lang="en-US" altLang="en-US"/>
          </a:p>
          <a:p>
            <a:pPr eaLnBrk="1" hangingPunct="1"/>
            <a:r>
              <a:rPr lang="en-US" altLang="en-US"/>
              <a:t>invokes function </a:t>
            </a:r>
            <a:r>
              <a:rPr lang="en-US" altLang="en-US">
                <a:latin typeface="Courier New" pitchFamily="112" charset="0"/>
              </a:rPr>
              <a:t>Y()</a:t>
            </a:r>
            <a:r>
              <a:rPr lang="en-US" altLang="en-US"/>
              <a:t> in </a:t>
            </a:r>
            <a:r>
              <a:rPr lang="en-US" altLang="en-US" err="1">
                <a:latin typeface="Courier New" pitchFamily="112" charset="0"/>
              </a:rPr>
              <a:t>BaseClass</a:t>
            </a:r>
            <a:r>
              <a:rPr lang="en-US" altLang="en-US"/>
              <a:t>, not function </a:t>
            </a:r>
            <a:r>
              <a:rPr lang="en-US" altLang="en-US">
                <a:latin typeface="Courier New" pitchFamily="112" charset="0"/>
              </a:rPr>
              <a:t>Y()</a:t>
            </a:r>
            <a:r>
              <a:rPr lang="en-US" altLang="en-US"/>
              <a:t>  in </a:t>
            </a:r>
            <a:r>
              <a:rPr lang="en-US" altLang="en-US" err="1">
                <a:latin typeface="Courier New" pitchFamily="112" charset="0"/>
              </a:rPr>
              <a:t>DerivedClass</a:t>
            </a:r>
            <a:r>
              <a:rPr lang="en-US" altLang="en-US"/>
              <a:t>,</a:t>
            </a:r>
          </a:p>
          <a:p>
            <a:pPr eaLnBrk="1" hangingPunct="1"/>
            <a:r>
              <a:rPr lang="en-US" altLang="en-US"/>
              <a:t>because function calls are  bound at compile time.  This is </a:t>
            </a:r>
            <a:r>
              <a:rPr lang="en-US" altLang="en-US" u="sng"/>
              <a:t>static binding.</a:t>
            </a:r>
            <a:endParaRPr lang="en-US" altLang="en-US">
              <a:latin typeface="Courier New" pitchFamily="112" charset="0"/>
            </a:endParaRPr>
          </a:p>
        </p:txBody>
      </p:sp>
      <p:sp>
        <p:nvSpPr>
          <p:cNvPr id="14" name="Freeform 13"/>
          <p:cNvSpPr>
            <a:spLocks/>
          </p:cNvSpPr>
          <p:nvPr/>
        </p:nvSpPr>
        <p:spPr bwMode="auto">
          <a:xfrm>
            <a:off x="1789113" y="3616325"/>
            <a:ext cx="2478087" cy="2411412"/>
          </a:xfrm>
          <a:custGeom>
            <a:avLst/>
            <a:gdLst>
              <a:gd name="T0" fmla="*/ 2147483647 w 1561"/>
              <a:gd name="T1" fmla="*/ 0 h 1519"/>
              <a:gd name="T2" fmla="*/ 2147483647 w 1561"/>
              <a:gd name="T3" fmla="*/ 2147483647 h 1519"/>
              <a:gd name="T4" fmla="*/ 0 w 1561"/>
              <a:gd name="T5" fmla="*/ 2147483647 h 1519"/>
              <a:gd name="T6" fmla="*/ 0 60000 65536"/>
              <a:gd name="T7" fmla="*/ 0 60000 65536"/>
              <a:gd name="T8" fmla="*/ 0 60000 65536"/>
              <a:gd name="T9" fmla="*/ 0 w 1561"/>
              <a:gd name="T10" fmla="*/ 0 h 1519"/>
              <a:gd name="T11" fmla="*/ 1561 w 1561"/>
              <a:gd name="T12" fmla="*/ 1519 h 1519"/>
            </a:gdLst>
            <a:ahLst/>
            <a:cxnLst>
              <a:cxn ang="T6">
                <a:pos x="T0" y="T1"/>
              </a:cxn>
              <a:cxn ang="T7">
                <a:pos x="T2" y="T3"/>
              </a:cxn>
              <a:cxn ang="T8">
                <a:pos x="T4" y="T5"/>
              </a:cxn>
            </a:cxnLst>
            <a:rect l="T9" t="T10" r="T11" b="T12"/>
            <a:pathLst>
              <a:path w="1561" h="1519">
                <a:moveTo>
                  <a:pt x="1561" y="0"/>
                </a:moveTo>
                <a:lnTo>
                  <a:pt x="1174" y="1516"/>
                </a:lnTo>
                <a:lnTo>
                  <a:pt x="0" y="1519"/>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Tree>
    <p:extLst>
      <p:ext uri="{BB962C8B-B14F-4D97-AF65-F5344CB8AC3E}">
        <p14:creationId xmlns:p14="http://schemas.microsoft.com/office/powerpoint/2010/main" val="13754194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Class Hierarchies</a:t>
            </a:r>
            <a:endParaRPr lang="en-US"/>
          </a:p>
        </p:txBody>
      </p:sp>
      <p:sp>
        <p:nvSpPr>
          <p:cNvPr id="4" name="Content Placeholder 3">
            <a:extLst>
              <a:ext uri="{FF2B5EF4-FFF2-40B4-BE49-F238E27FC236}">
                <a16:creationId xmlns:a16="http://schemas.microsoft.com/office/drawing/2014/main" id="{5ADAE032-7859-504D-3A10-774E8A4FE339}"/>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83</a:t>
            </a:fld>
            <a:endParaRPr lang="en-US"/>
          </a:p>
        </p:txBody>
      </p:sp>
      <p:sp>
        <p:nvSpPr>
          <p:cNvPr id="8" name="Rectangle 7"/>
          <p:cNvSpPr>
            <a:spLocks noGrp="1" noChangeArrowheads="1"/>
          </p:cNvSpPr>
          <p:nvPr/>
        </p:nvSpPr>
        <p:spPr bwMode="auto">
          <a:xfrm>
            <a:off x="457200" y="13779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US" altLang="en-US"/>
              <a:t>A base class can be derived from another base class.</a:t>
            </a:r>
          </a:p>
        </p:txBody>
      </p:sp>
      <p:pic>
        <p:nvPicPr>
          <p:cNvPr id="9" name="Picture 8" descr="1504sowc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16150"/>
            <a:ext cx="1546225"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1702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Class Hierarchies</a:t>
            </a:r>
            <a:endParaRPr lang="en-US"/>
          </a:p>
        </p:txBody>
      </p:sp>
      <p:sp>
        <p:nvSpPr>
          <p:cNvPr id="4" name="Content Placeholder 3">
            <a:extLst>
              <a:ext uri="{FF2B5EF4-FFF2-40B4-BE49-F238E27FC236}">
                <a16:creationId xmlns:a16="http://schemas.microsoft.com/office/drawing/2014/main" id="{2A0D7622-234A-6466-9CC3-88A03A4F945B}"/>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84</a:t>
            </a:fld>
            <a:endParaRPr lang="en-US"/>
          </a:p>
        </p:txBody>
      </p:sp>
      <p:sp>
        <p:nvSpPr>
          <p:cNvPr id="6" name="Rectangle 5"/>
          <p:cNvSpPr>
            <a:spLocks noGrp="1" noChangeArrowheads="1"/>
          </p:cNvSpPr>
          <p:nvPr/>
        </p:nvSpPr>
        <p:spPr bwMode="auto">
          <a:xfrm>
            <a:off x="457200" y="15684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US" altLang="en-US" sz="2800"/>
              <a:t>Consider the GradedActivity, FinalExam, PassFailActivity, PassFailExam hierarchy in Chapter 15.</a:t>
            </a:r>
          </a:p>
        </p:txBody>
      </p:sp>
      <p:pic>
        <p:nvPicPr>
          <p:cNvPr id="7" name="Picture 6" descr="1505sowc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986088"/>
            <a:ext cx="3581400"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3226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Polymorphism and Virtual Member Functions</a:t>
            </a:r>
            <a:endParaRPr lang="en-US"/>
          </a:p>
        </p:txBody>
      </p:sp>
      <p:sp>
        <p:nvSpPr>
          <p:cNvPr id="3" name="Content Placeholder 2"/>
          <p:cNvSpPr>
            <a:spLocks noGrp="1"/>
          </p:cNvSpPr>
          <p:nvPr>
            <p:ph idx="1"/>
          </p:nvPr>
        </p:nvSpPr>
        <p:spPr/>
        <p:txBody>
          <a:bodyPr/>
          <a:lstStyle/>
          <a:p>
            <a:pPr>
              <a:lnSpc>
                <a:spcPct val="80000"/>
              </a:lnSpc>
            </a:pPr>
            <a:r>
              <a:rPr lang="en-US" altLang="en-US" sz="2800" u="sng"/>
              <a:t>Virtual member function</a:t>
            </a:r>
            <a:r>
              <a:rPr lang="en-US" altLang="en-US" sz="2800"/>
              <a:t>: function in base class that expects to be redefined in derived class</a:t>
            </a:r>
          </a:p>
          <a:p>
            <a:pPr>
              <a:lnSpc>
                <a:spcPct val="80000"/>
              </a:lnSpc>
            </a:pPr>
            <a:r>
              <a:rPr lang="en-US" altLang="en-US" sz="2800"/>
              <a:t>Function defined with key word </a:t>
            </a:r>
            <a:r>
              <a:rPr lang="en-US" altLang="en-US" sz="2800">
                <a:latin typeface="Courier New" pitchFamily="112" charset="0"/>
              </a:rPr>
              <a:t>virtual</a:t>
            </a:r>
            <a:r>
              <a:rPr lang="en-US" altLang="en-US" sz="2800"/>
              <a:t>:</a:t>
            </a:r>
          </a:p>
          <a:p>
            <a:pPr lvl="1">
              <a:lnSpc>
                <a:spcPct val="80000"/>
              </a:lnSpc>
              <a:buClr>
                <a:srgbClr val="3333CC"/>
              </a:buClr>
              <a:buFontTx/>
              <a:buNone/>
            </a:pPr>
            <a:r>
              <a:rPr lang="en-US" altLang="en-US" sz="2400">
                <a:latin typeface="Courier New" pitchFamily="112" charset="0"/>
              </a:rPr>
              <a:t>virtual void Y() {...}</a:t>
            </a:r>
          </a:p>
          <a:p>
            <a:pPr>
              <a:lnSpc>
                <a:spcPct val="80000"/>
              </a:lnSpc>
            </a:pPr>
            <a:r>
              <a:rPr lang="en-US" altLang="en-US" sz="2800"/>
              <a:t>Supports </a:t>
            </a:r>
            <a:r>
              <a:rPr lang="en-US" altLang="en-US" sz="2800" u="sng"/>
              <a:t>dynamic binding</a:t>
            </a:r>
            <a:r>
              <a:rPr lang="en-US" altLang="en-US" sz="2800"/>
              <a:t>: functions bound at run time to function that they call</a:t>
            </a:r>
          </a:p>
          <a:p>
            <a:pPr>
              <a:lnSpc>
                <a:spcPct val="80000"/>
              </a:lnSpc>
            </a:pPr>
            <a:r>
              <a:rPr lang="en-US" altLang="en-US" sz="2800"/>
              <a:t>Without virtual member functions, C++ uses </a:t>
            </a:r>
            <a:r>
              <a:rPr lang="en-US" altLang="en-US" sz="2800" u="sng"/>
              <a:t>static</a:t>
            </a:r>
            <a:r>
              <a:rPr lang="en-US" altLang="en-US" sz="2800"/>
              <a:t> (compile time) </a:t>
            </a:r>
            <a:r>
              <a:rPr lang="en-US" altLang="en-US" sz="2800" u="sng"/>
              <a:t>binding</a:t>
            </a:r>
            <a:endParaRPr lang="en-US" altLang="en-US" sz="2800"/>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85</a:t>
            </a:fld>
            <a:endParaRPr lang="en-US"/>
          </a:p>
        </p:txBody>
      </p:sp>
    </p:spTree>
    <p:extLst>
      <p:ext uri="{BB962C8B-B14F-4D97-AF65-F5344CB8AC3E}">
        <p14:creationId xmlns:p14="http://schemas.microsoft.com/office/powerpoint/2010/main" val="38591633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Polymorphism and Virtual Member Functions</a:t>
            </a:r>
            <a:endParaRPr lang="en-US"/>
          </a:p>
        </p:txBody>
      </p:sp>
      <p:sp>
        <p:nvSpPr>
          <p:cNvPr id="4" name="Content Placeholder 3">
            <a:extLst>
              <a:ext uri="{FF2B5EF4-FFF2-40B4-BE49-F238E27FC236}">
                <a16:creationId xmlns:a16="http://schemas.microsoft.com/office/drawing/2014/main" id="{60A8A8C7-C785-4735-3133-2BAE2EC28056}"/>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86</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584325"/>
            <a:ext cx="6629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228600" y="3717925"/>
            <a:ext cx="8686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sz="2000"/>
              <a:t>Because the parameter in the </a:t>
            </a:r>
            <a:r>
              <a:rPr lang="en-US" altLang="en-US" sz="2000">
                <a:latin typeface="Courier New" pitchFamily="112" charset="0"/>
              </a:rPr>
              <a:t>displayGrade</a:t>
            </a:r>
            <a:r>
              <a:rPr lang="en-US" altLang="en-US" sz="2000"/>
              <a:t> function is a GradedActivity reference variable, it can reference any object that is derived from GradedActivity. That means we can pass a GradedActivity object, a FinalExam object, a PassFailExam object, or any other object that is derived from GradedActivity.</a:t>
            </a:r>
          </a:p>
          <a:p>
            <a:pPr eaLnBrk="1" hangingPunct="1"/>
            <a:endParaRPr lang="en-US" altLang="en-US" sz="2000"/>
          </a:p>
          <a:p>
            <a:pPr eaLnBrk="1" hangingPunct="1"/>
            <a:r>
              <a:rPr lang="en-US" altLang="en-US" sz="2000"/>
              <a:t>A problem occurs in Program 15-10 however...</a:t>
            </a:r>
          </a:p>
        </p:txBody>
      </p:sp>
    </p:spTree>
    <p:extLst>
      <p:ext uri="{BB962C8B-B14F-4D97-AF65-F5344CB8AC3E}">
        <p14:creationId xmlns:p14="http://schemas.microsoft.com/office/powerpoint/2010/main" val="33058515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37B5F-9CEB-62CE-1541-56139B7EF8E3}"/>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AAF58DBF-5F2D-5F36-E9CD-3FD82916A8C9}"/>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87</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23" y="609600"/>
            <a:ext cx="849304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5140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56ACFE-0241-86A2-9C31-5DC07F9C80E7}"/>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EBF94362-F418-C3F6-5F7C-40156129BC12}"/>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88</a:t>
            </a:fld>
            <a:endParaRPr lang="en-US"/>
          </a:p>
        </p:txBody>
      </p:sp>
      <p:sp>
        <p:nvSpPr>
          <p:cNvPr id="6" name="Text Box 3"/>
          <p:cNvSpPr txBox="1">
            <a:spLocks noChangeArrowheads="1"/>
          </p:cNvSpPr>
          <p:nvPr/>
        </p:nvSpPr>
        <p:spPr bwMode="auto">
          <a:xfrm>
            <a:off x="342900" y="5013325"/>
            <a:ext cx="8458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sz="2000"/>
              <a:t>As you can see from the example output, the </a:t>
            </a:r>
            <a:r>
              <a:rPr lang="en-US" altLang="en-US" sz="2000">
                <a:latin typeface="Courier New" pitchFamily="112" charset="0"/>
              </a:rPr>
              <a:t>getLetterGrade</a:t>
            </a:r>
            <a:r>
              <a:rPr lang="en-US" altLang="en-US" sz="2000"/>
              <a:t> member function returned ‘C’ instead of ‘P’. This is because the GradedActivity class’s </a:t>
            </a:r>
            <a:r>
              <a:rPr lang="en-US" altLang="en-US" sz="2000">
                <a:latin typeface="Courier New" pitchFamily="112" charset="0"/>
              </a:rPr>
              <a:t>getLetterGrade</a:t>
            </a:r>
            <a:r>
              <a:rPr lang="en-US" altLang="en-US" sz="2000"/>
              <a:t> function was executed instead of the PassFailActivity class’s version of the function.</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533400"/>
            <a:ext cx="75247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6003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Static Binding</a:t>
            </a:r>
          </a:p>
        </p:txBody>
      </p:sp>
      <p:sp>
        <p:nvSpPr>
          <p:cNvPr id="3" name="Content Placeholder 2"/>
          <p:cNvSpPr>
            <a:spLocks noGrp="1"/>
          </p:cNvSpPr>
          <p:nvPr>
            <p:ph idx="1"/>
          </p:nvPr>
        </p:nvSpPr>
        <p:spPr/>
        <p:txBody>
          <a:bodyPr/>
          <a:lstStyle/>
          <a:p>
            <a:r>
              <a:rPr lang="en-US" altLang="en-US"/>
              <a:t>Program 15-10 displays 'C' instead of 'P' because the call to the </a:t>
            </a:r>
            <a:r>
              <a:rPr lang="en-US" altLang="en-US" err="1">
                <a:latin typeface="Courier New" pitchFamily="112" charset="0"/>
              </a:rPr>
              <a:t>getLetterGrade</a:t>
            </a:r>
            <a:r>
              <a:rPr lang="en-US" altLang="en-US"/>
              <a:t> function is statically bound (at compile time) with the </a:t>
            </a:r>
            <a:r>
              <a:rPr lang="en-US" altLang="en-US" err="1"/>
              <a:t>GradedActivity</a:t>
            </a:r>
            <a:r>
              <a:rPr lang="en-US" altLang="en-US"/>
              <a:t> class's version of the function.</a:t>
            </a:r>
            <a:br>
              <a:rPr lang="en-US" altLang="en-US"/>
            </a:br>
            <a:r>
              <a:rPr lang="en-US" altLang="en-US"/>
              <a:t>We can remedy this by making the function </a:t>
            </a:r>
            <a:r>
              <a:rPr lang="en-US" altLang="en-US" i="1"/>
              <a:t>virtual</a:t>
            </a:r>
            <a:r>
              <a:rPr lang="en-US" altLang="en-US"/>
              <a:t>.</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89</a:t>
            </a:fld>
            <a:endParaRPr lang="en-US"/>
          </a:p>
        </p:txBody>
      </p:sp>
    </p:spTree>
    <p:extLst>
      <p:ext uri="{BB962C8B-B14F-4D97-AF65-F5344CB8AC3E}">
        <p14:creationId xmlns:p14="http://schemas.microsoft.com/office/powerpoint/2010/main" val="800913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D3A48E4-35BD-1EC8-6E15-394A4BA24A8E}"/>
              </a:ext>
            </a:extLst>
          </p:cNvPr>
          <p:cNvSpPr>
            <a:spLocks noGrp="1" noChangeArrowheads="1"/>
          </p:cNvSpPr>
          <p:nvPr>
            <p:ph type="title"/>
          </p:nvPr>
        </p:nvSpPr>
        <p:spPr/>
        <p:txBody>
          <a:bodyPr/>
          <a:lstStyle/>
          <a:p>
            <a:pPr eaLnBrk="1" hangingPunct="1"/>
            <a:r>
              <a:rPr lang="en-US" altLang="en-US"/>
              <a:t>Object-Oriented Programming</a:t>
            </a:r>
            <a:br>
              <a:rPr lang="en-US" altLang="en-US"/>
            </a:br>
            <a:r>
              <a:rPr lang="en-US" altLang="en-US"/>
              <a:t>Terminology</a:t>
            </a:r>
          </a:p>
        </p:txBody>
      </p:sp>
      <p:sp>
        <p:nvSpPr>
          <p:cNvPr id="32771" name="Rectangle 3">
            <a:extLst>
              <a:ext uri="{FF2B5EF4-FFF2-40B4-BE49-F238E27FC236}">
                <a16:creationId xmlns:a16="http://schemas.microsoft.com/office/drawing/2014/main" id="{F37F5DC5-4A9C-1D7B-5FAC-DD84640CCA8D}"/>
              </a:ext>
            </a:extLst>
          </p:cNvPr>
          <p:cNvSpPr>
            <a:spLocks noGrp="1" noChangeArrowheads="1"/>
          </p:cNvSpPr>
          <p:nvPr>
            <p:ph idx="1"/>
          </p:nvPr>
        </p:nvSpPr>
        <p:spPr/>
        <p:txBody>
          <a:bodyPr/>
          <a:lstStyle/>
          <a:p>
            <a:pPr eaLnBrk="1" hangingPunct="1">
              <a:lnSpc>
                <a:spcPct val="90000"/>
              </a:lnSpc>
              <a:spcBef>
                <a:spcPct val="60000"/>
              </a:spcBef>
            </a:pPr>
            <a:r>
              <a:rPr lang="en-US" altLang="en-US" b="1">
                <a:solidFill>
                  <a:schemeClr val="accent2"/>
                </a:solidFill>
              </a:rPr>
              <a:t>attributes</a:t>
            </a:r>
            <a:r>
              <a:rPr lang="en-US" altLang="en-US"/>
              <a:t>:</a:t>
            </a:r>
            <a:r>
              <a:rPr lang="en-US" altLang="en-US" b="1"/>
              <a:t> </a:t>
            </a:r>
            <a:r>
              <a:rPr lang="en-US" altLang="en-US"/>
              <a:t>the data items of an object, stored in </a:t>
            </a:r>
            <a:r>
              <a:rPr lang="en-US" altLang="en-US" b="1">
                <a:solidFill>
                  <a:schemeClr val="accent2"/>
                </a:solidFill>
              </a:rPr>
              <a:t>member variables</a:t>
            </a:r>
          </a:p>
          <a:p>
            <a:pPr eaLnBrk="1" hangingPunct="1">
              <a:lnSpc>
                <a:spcPct val="90000"/>
              </a:lnSpc>
              <a:spcBef>
                <a:spcPct val="60000"/>
              </a:spcBef>
            </a:pPr>
            <a:r>
              <a:rPr lang="en-US" altLang="en-US" b="1">
                <a:solidFill>
                  <a:schemeClr val="accent2"/>
                </a:solidFill>
              </a:rPr>
              <a:t>member functions (methods)</a:t>
            </a:r>
            <a:r>
              <a:rPr lang="en-US" altLang="en-US"/>
              <a:t>: procedures/ functions that act on the attributes of the class</a:t>
            </a:r>
            <a:endParaRPr lang="en-US" altLang="en-US" b="1"/>
          </a:p>
        </p:txBody>
      </p:sp>
      <p:sp>
        <p:nvSpPr>
          <p:cNvPr id="32772" name="Slide Number Placeholder 3">
            <a:extLst>
              <a:ext uri="{FF2B5EF4-FFF2-40B4-BE49-F238E27FC236}">
                <a16:creationId xmlns:a16="http://schemas.microsoft.com/office/drawing/2014/main" id="{DE371428-598D-D5BE-7894-E270CC6400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7-</a:t>
            </a:r>
            <a:fld id="{E21425BC-4207-422F-B753-22359B61591E}" type="slidenum">
              <a:rPr lang="en-US" altLang="en-US" sz="1200" smtClean="0"/>
              <a:pPr>
                <a:spcBef>
                  <a:spcPct val="0"/>
                </a:spcBef>
                <a:buFontTx/>
                <a:buNone/>
              </a:pPr>
              <a:t>9</a:t>
            </a:fld>
            <a:endParaRPr lang="en-US" altLang="en-US" sz="12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Virtual Functions</a:t>
            </a:r>
          </a:p>
        </p:txBody>
      </p:sp>
      <p:sp>
        <p:nvSpPr>
          <p:cNvPr id="3" name="Content Placeholder 2"/>
          <p:cNvSpPr>
            <a:spLocks noGrp="1"/>
          </p:cNvSpPr>
          <p:nvPr>
            <p:ph idx="1"/>
          </p:nvPr>
        </p:nvSpPr>
        <p:spPr/>
        <p:txBody>
          <a:bodyPr/>
          <a:lstStyle/>
          <a:p>
            <a:r>
              <a:rPr lang="en-US" altLang="en-US"/>
              <a:t>A virtual function is dynamically bound to calls at runtime.</a:t>
            </a:r>
            <a:br>
              <a:rPr lang="en-US" altLang="en-US"/>
            </a:br>
            <a:r>
              <a:rPr lang="en-US" altLang="en-US"/>
              <a:t>At runtime, C++ determines the type of object making the call, and binds the function to the appropriate version of the function.</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90</a:t>
            </a:fld>
            <a:endParaRPr lang="en-US"/>
          </a:p>
        </p:txBody>
      </p:sp>
    </p:spTree>
    <p:extLst>
      <p:ext uri="{BB962C8B-B14F-4D97-AF65-F5344CB8AC3E}">
        <p14:creationId xmlns:p14="http://schemas.microsoft.com/office/powerpoint/2010/main" val="14301432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Virtual Functions</a:t>
            </a:r>
          </a:p>
        </p:txBody>
      </p:sp>
      <p:sp>
        <p:nvSpPr>
          <p:cNvPr id="3" name="Content Placeholder 2"/>
          <p:cNvSpPr>
            <a:spLocks noGrp="1"/>
          </p:cNvSpPr>
          <p:nvPr>
            <p:ph idx="1"/>
          </p:nvPr>
        </p:nvSpPr>
        <p:spPr/>
        <p:txBody>
          <a:bodyPr/>
          <a:lstStyle/>
          <a:p>
            <a:r>
              <a:rPr lang="en-US" altLang="en-US"/>
              <a:t>To make a function virtual, place the virtual key word before the return type in the base class's declaration:</a:t>
            </a:r>
            <a:br>
              <a:rPr lang="en-US" altLang="en-US"/>
            </a:br>
            <a:endParaRPr lang="en-US" altLang="en-US"/>
          </a:p>
          <a:p>
            <a:pPr marL="0" indent="0">
              <a:buNone/>
            </a:pPr>
            <a:r>
              <a:rPr lang="en-US" altLang="en-US" sz="2400">
                <a:latin typeface="Courier New" pitchFamily="112" charset="0"/>
              </a:rPr>
              <a:t>  virtual char </a:t>
            </a:r>
            <a:r>
              <a:rPr lang="en-US" altLang="en-US" sz="2400" err="1">
                <a:latin typeface="Courier New" pitchFamily="112" charset="0"/>
              </a:rPr>
              <a:t>getLetterGrade</a:t>
            </a:r>
            <a:r>
              <a:rPr lang="en-US" altLang="en-US" sz="2400">
                <a:latin typeface="Courier New" pitchFamily="112" charset="0"/>
              </a:rPr>
              <a:t>() </a:t>
            </a:r>
            <a:r>
              <a:rPr lang="en-US" altLang="en-US" sz="2400" err="1">
                <a:latin typeface="Courier New" pitchFamily="112" charset="0"/>
              </a:rPr>
              <a:t>const</a:t>
            </a:r>
            <a:r>
              <a:rPr lang="en-US" altLang="en-US" sz="2400">
                <a:latin typeface="Courier New" pitchFamily="112" charset="0"/>
              </a:rPr>
              <a:t>;</a:t>
            </a:r>
          </a:p>
          <a:p>
            <a:r>
              <a:rPr lang="en-US" altLang="en-US"/>
              <a:t>The compiler will not bind the function to calls. Instead, the program will bind them at runtime.</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91</a:t>
            </a:fld>
            <a:endParaRPr lang="en-US"/>
          </a:p>
        </p:txBody>
      </p:sp>
    </p:spTree>
    <p:extLst>
      <p:ext uri="{BB962C8B-B14F-4D97-AF65-F5344CB8AC3E}">
        <p14:creationId xmlns:p14="http://schemas.microsoft.com/office/powerpoint/2010/main" val="21968190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Updated Version of </a:t>
            </a:r>
            <a:r>
              <a:rPr lang="en-US" err="1"/>
              <a:t>GradedActivity</a:t>
            </a:r>
            <a:endParaRPr lang="en-US"/>
          </a:p>
        </p:txBody>
      </p:sp>
      <p:sp>
        <p:nvSpPr>
          <p:cNvPr id="4" name="Content Placeholder 3">
            <a:extLst>
              <a:ext uri="{FF2B5EF4-FFF2-40B4-BE49-F238E27FC236}">
                <a16:creationId xmlns:a16="http://schemas.microsoft.com/office/drawing/2014/main" id="{38060A99-A83B-62EA-5811-0F23FEA09A4F}"/>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92</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00175"/>
            <a:ext cx="500380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a:spLocks noChangeArrowheads="1"/>
          </p:cNvSpPr>
          <p:nvPr/>
        </p:nvSpPr>
        <p:spPr bwMode="auto">
          <a:xfrm>
            <a:off x="762000" y="5368925"/>
            <a:ext cx="914400" cy="457200"/>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endParaRPr lang="en-US" altLang="en-US"/>
          </a:p>
        </p:txBody>
      </p:sp>
      <p:sp>
        <p:nvSpPr>
          <p:cNvPr id="8" name="Text Box 5"/>
          <p:cNvSpPr txBox="1">
            <a:spLocks noChangeArrowheads="1"/>
          </p:cNvSpPr>
          <p:nvPr/>
        </p:nvSpPr>
        <p:spPr bwMode="auto">
          <a:xfrm>
            <a:off x="3810000" y="4241800"/>
            <a:ext cx="2220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ct val="50000"/>
              </a:spcBef>
            </a:pPr>
            <a:r>
              <a:rPr lang="en-US" altLang="en-US">
                <a:solidFill>
                  <a:srgbClr val="FF0000"/>
                </a:solidFill>
              </a:rPr>
              <a:t>The function                                  is now virtual.</a:t>
            </a:r>
          </a:p>
        </p:txBody>
      </p:sp>
      <p:sp>
        <p:nvSpPr>
          <p:cNvPr id="9" name="Line 6"/>
          <p:cNvSpPr>
            <a:spLocks noChangeShapeType="1"/>
          </p:cNvSpPr>
          <p:nvPr/>
        </p:nvSpPr>
        <p:spPr bwMode="auto">
          <a:xfrm flipH="1">
            <a:off x="1676400" y="5064125"/>
            <a:ext cx="25146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0" name="Text Box 7"/>
          <p:cNvSpPr txBox="1">
            <a:spLocks noChangeArrowheads="1"/>
          </p:cNvSpPr>
          <p:nvPr/>
        </p:nvSpPr>
        <p:spPr bwMode="auto">
          <a:xfrm>
            <a:off x="5156200" y="5064125"/>
            <a:ext cx="3835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ct val="50000"/>
              </a:spcBef>
            </a:pPr>
            <a:r>
              <a:rPr lang="en-US" altLang="en-US" sz="2200">
                <a:solidFill>
                  <a:srgbClr val="FF0000"/>
                </a:solidFill>
              </a:rPr>
              <a:t>The function also becomes virtual in all derived classes automatically!</a:t>
            </a:r>
          </a:p>
        </p:txBody>
      </p:sp>
    </p:spTree>
    <p:extLst>
      <p:ext uri="{BB962C8B-B14F-4D97-AF65-F5344CB8AC3E}">
        <p14:creationId xmlns:p14="http://schemas.microsoft.com/office/powerpoint/2010/main" val="31927895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Polymorphism</a:t>
            </a:r>
          </a:p>
        </p:txBody>
      </p:sp>
      <p:sp>
        <p:nvSpPr>
          <p:cNvPr id="4" name="Content Placeholder 3">
            <a:extLst>
              <a:ext uri="{FF2B5EF4-FFF2-40B4-BE49-F238E27FC236}">
                <a16:creationId xmlns:a16="http://schemas.microsoft.com/office/drawing/2014/main" id="{B594CB01-CF18-3A63-EF96-C4A44B4F804A}"/>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93</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695575"/>
            <a:ext cx="70104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624874" y="1224809"/>
            <a:ext cx="7886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sz="2400"/>
              <a:t>If we recompile our program with the updated versions of the classes, we will get the right output, shown here: (See Program 15-11 in the book.)</a:t>
            </a:r>
          </a:p>
        </p:txBody>
      </p:sp>
      <p:sp>
        <p:nvSpPr>
          <p:cNvPr id="8" name="Text Box 4"/>
          <p:cNvSpPr txBox="1">
            <a:spLocks noChangeArrowheads="1"/>
          </p:cNvSpPr>
          <p:nvPr/>
        </p:nvSpPr>
        <p:spPr bwMode="auto">
          <a:xfrm>
            <a:off x="419100" y="4022725"/>
            <a:ext cx="838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ltLang="en-US" sz="2400"/>
              <a:t>This type of behavior is known as polymorphism. The term </a:t>
            </a:r>
            <a:r>
              <a:rPr lang="en-US" altLang="en-US" sz="2400" i="1"/>
              <a:t>polymorphism </a:t>
            </a:r>
            <a:r>
              <a:rPr lang="en-US" altLang="en-US" sz="2400"/>
              <a:t>means the ability to take many forms.</a:t>
            </a:r>
          </a:p>
          <a:p>
            <a:pPr eaLnBrk="1" hangingPunct="1"/>
            <a:endParaRPr lang="en-US" altLang="en-US" sz="2400"/>
          </a:p>
          <a:p>
            <a:pPr eaLnBrk="1" hangingPunct="1"/>
            <a:r>
              <a:rPr lang="en-US" altLang="en-US" sz="2400"/>
              <a:t>Program 15-12 demonstrates polymorphism by passing</a:t>
            </a:r>
          </a:p>
          <a:p>
            <a:pPr eaLnBrk="1" hangingPunct="1"/>
            <a:r>
              <a:rPr lang="en-US" altLang="en-US" sz="2400"/>
              <a:t>objects of the </a:t>
            </a:r>
            <a:r>
              <a:rPr lang="en-US" altLang="en-US" sz="2400" err="1"/>
              <a:t>GradedActivity</a:t>
            </a:r>
            <a:r>
              <a:rPr lang="en-US" altLang="en-US" sz="2400"/>
              <a:t> and </a:t>
            </a:r>
            <a:r>
              <a:rPr lang="en-US" altLang="en-US" sz="2400" err="1"/>
              <a:t>PassFailExam</a:t>
            </a:r>
            <a:r>
              <a:rPr lang="en-US" altLang="en-US" sz="2400"/>
              <a:t> classes to the </a:t>
            </a:r>
            <a:r>
              <a:rPr lang="en-US" altLang="en-US" sz="2400" err="1"/>
              <a:t>displayGrade</a:t>
            </a:r>
            <a:r>
              <a:rPr lang="en-US" altLang="en-US" sz="2400"/>
              <a:t> function.</a:t>
            </a:r>
            <a:endParaRPr lang="en-US" altLang="en-US" sz="2000">
              <a:latin typeface="Times New Roman" pitchFamily="18" charset="0"/>
            </a:endParaRPr>
          </a:p>
        </p:txBody>
      </p:sp>
    </p:spTree>
    <p:extLst>
      <p:ext uri="{BB962C8B-B14F-4D97-AF65-F5344CB8AC3E}">
        <p14:creationId xmlns:p14="http://schemas.microsoft.com/office/powerpoint/2010/main" val="29062716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0FE70A-ABF7-8DE0-F5A0-6FDB4DEA55F6}"/>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3CA809C9-6D25-4375-8099-8AFC0E849C8C}"/>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94</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143000"/>
            <a:ext cx="6934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7398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C6C12F-3B67-EAEA-E45F-065DA6A63F1A}"/>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55688D0B-F219-5C3F-E5C5-64AC5EFAB1C4}"/>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95</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685800"/>
            <a:ext cx="74390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3336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Polymorphism Requires References or Pointers</a:t>
            </a:r>
          </a:p>
        </p:txBody>
      </p:sp>
      <p:sp>
        <p:nvSpPr>
          <p:cNvPr id="3" name="Content Placeholder 2"/>
          <p:cNvSpPr>
            <a:spLocks noGrp="1"/>
          </p:cNvSpPr>
          <p:nvPr>
            <p:ph idx="1"/>
          </p:nvPr>
        </p:nvSpPr>
        <p:spPr/>
        <p:txBody>
          <a:bodyPr/>
          <a:lstStyle/>
          <a:p>
            <a:r>
              <a:rPr lang="en-US" altLang="en-US"/>
              <a:t>Polymorphic behavior is only possible when an object is referenced by a reference variable or a pointer, as demonstrated in the </a:t>
            </a:r>
            <a:r>
              <a:rPr lang="en-US" altLang="en-US" err="1">
                <a:latin typeface="Courier New" pitchFamily="112" charset="0"/>
              </a:rPr>
              <a:t>displayGrade</a:t>
            </a:r>
            <a:r>
              <a:rPr lang="en-US" altLang="en-US">
                <a:latin typeface="Courier New" pitchFamily="112" charset="0"/>
              </a:rPr>
              <a:t> </a:t>
            </a:r>
            <a:r>
              <a:rPr lang="en-US" altLang="en-US"/>
              <a:t>function.</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96</a:t>
            </a:fld>
            <a:endParaRPr lang="en-US"/>
          </a:p>
        </p:txBody>
      </p:sp>
    </p:spTree>
    <p:extLst>
      <p:ext uri="{BB962C8B-B14F-4D97-AF65-F5344CB8AC3E}">
        <p14:creationId xmlns:p14="http://schemas.microsoft.com/office/powerpoint/2010/main" val="25892966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Base Class Pointers</a:t>
            </a:r>
          </a:p>
        </p:txBody>
      </p:sp>
      <p:sp>
        <p:nvSpPr>
          <p:cNvPr id="4" name="Content Placeholder 3">
            <a:extLst>
              <a:ext uri="{FF2B5EF4-FFF2-40B4-BE49-F238E27FC236}">
                <a16:creationId xmlns:a16="http://schemas.microsoft.com/office/drawing/2014/main" id="{A1363A52-1D64-5F6E-168C-7409BAC3F920}"/>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97</a:t>
            </a:fld>
            <a:endParaRPr lang="en-US"/>
          </a:p>
        </p:txBody>
      </p:sp>
      <p:sp>
        <p:nvSpPr>
          <p:cNvPr id="9" name="Rectangle 8"/>
          <p:cNvSpPr>
            <a:spLocks noGrp="1" noChangeArrowheads="1"/>
          </p:cNvSpPr>
          <p:nvPr/>
        </p:nvSpPr>
        <p:spPr bwMode="auto">
          <a:xfrm>
            <a:off x="457200" y="164623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US" altLang="en-US"/>
              <a:t>Can define a pointer to a </a:t>
            </a:r>
            <a:r>
              <a:rPr lang="en-US" altLang="en-US" i="1"/>
              <a:t>base</a:t>
            </a:r>
            <a:r>
              <a:rPr lang="en-US" altLang="en-US"/>
              <a:t> class object</a:t>
            </a:r>
          </a:p>
          <a:p>
            <a:r>
              <a:rPr lang="en-US" altLang="en-US"/>
              <a:t>Can assign it the address of a </a:t>
            </a:r>
            <a:r>
              <a:rPr lang="en-US" altLang="en-US" i="1"/>
              <a:t>derived</a:t>
            </a:r>
            <a:r>
              <a:rPr lang="en-US" altLang="en-US"/>
              <a:t> class object</a:t>
            </a: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56037"/>
            <a:ext cx="8077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41837"/>
            <a:ext cx="6248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1790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Base Class Pointers</a:t>
            </a:r>
          </a:p>
        </p:txBody>
      </p:sp>
      <p:sp>
        <p:nvSpPr>
          <p:cNvPr id="3" name="Content Placeholder 2"/>
          <p:cNvSpPr>
            <a:spLocks noGrp="1"/>
          </p:cNvSpPr>
          <p:nvPr>
            <p:ph idx="1"/>
          </p:nvPr>
        </p:nvSpPr>
        <p:spPr/>
        <p:txBody>
          <a:bodyPr/>
          <a:lstStyle/>
          <a:p>
            <a:r>
              <a:rPr lang="en-US" altLang="en-US" sz="2800"/>
              <a:t>Base class pointers and references only know about members of the base class</a:t>
            </a:r>
          </a:p>
          <a:p>
            <a:pPr lvl="1"/>
            <a:r>
              <a:rPr lang="en-US" altLang="en-US" sz="2400"/>
              <a:t>So, you can’t use a base class pointer to call a derived class function</a:t>
            </a:r>
            <a:br>
              <a:rPr lang="en-US" altLang="en-US" sz="2400"/>
            </a:br>
            <a:endParaRPr lang="en-US" altLang="en-US" sz="2400"/>
          </a:p>
          <a:p>
            <a:r>
              <a:rPr lang="en-US" altLang="en-US" sz="2800"/>
              <a:t>Redefined functions in </a:t>
            </a:r>
            <a:r>
              <a:rPr lang="en-US" altLang="en-US" sz="2800" i="1"/>
              <a:t>derived</a:t>
            </a:r>
            <a:r>
              <a:rPr lang="en-US" altLang="en-US" sz="2800"/>
              <a:t> class will be ignored unless </a:t>
            </a:r>
            <a:r>
              <a:rPr lang="en-US" altLang="en-US" sz="2800" i="1"/>
              <a:t>base</a:t>
            </a:r>
            <a:r>
              <a:rPr lang="en-US" altLang="en-US" sz="2800"/>
              <a:t> class declares the function </a:t>
            </a:r>
            <a:r>
              <a:rPr lang="en-US" altLang="en-US" sz="2800">
                <a:latin typeface="Courier New" pitchFamily="112" charset="0"/>
              </a:rPr>
              <a:t>virtual</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98</a:t>
            </a:fld>
            <a:endParaRPr lang="en-US"/>
          </a:p>
        </p:txBody>
      </p:sp>
    </p:spTree>
    <p:extLst>
      <p:ext uri="{BB962C8B-B14F-4D97-AF65-F5344CB8AC3E}">
        <p14:creationId xmlns:p14="http://schemas.microsoft.com/office/powerpoint/2010/main" val="2729034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Redefining vs. Overriding</a:t>
            </a:r>
            <a:endParaRPr lang="en-US"/>
          </a:p>
        </p:txBody>
      </p:sp>
      <p:sp>
        <p:nvSpPr>
          <p:cNvPr id="3" name="Content Placeholder 2"/>
          <p:cNvSpPr>
            <a:spLocks noGrp="1"/>
          </p:cNvSpPr>
          <p:nvPr>
            <p:ph idx="1"/>
          </p:nvPr>
        </p:nvSpPr>
        <p:spPr/>
        <p:txBody>
          <a:bodyPr/>
          <a:lstStyle/>
          <a:p>
            <a:r>
              <a:rPr lang="en-US" altLang="en-US" sz="3600"/>
              <a:t>In C++, redefined functions are statically bound and overridden functions are dynamically bound.</a:t>
            </a:r>
            <a:br>
              <a:rPr lang="en-US" altLang="en-US" sz="3600"/>
            </a:br>
            <a:r>
              <a:rPr lang="en-US" altLang="en-US" sz="3600"/>
              <a:t>So, a virtual function is overridden, and a non-virtual function is redefined.</a:t>
            </a:r>
          </a:p>
          <a:p>
            <a:endParaRPr lang="en-US"/>
          </a:p>
        </p:txBody>
      </p:sp>
      <p:sp>
        <p:nvSpPr>
          <p:cNvPr id="5" name="Slide Number Placeholder 4"/>
          <p:cNvSpPr>
            <a:spLocks noGrp="1"/>
          </p:cNvSpPr>
          <p:nvPr>
            <p:ph type="sldNum" sz="quarter" idx="12"/>
          </p:nvPr>
        </p:nvSpPr>
        <p:spPr/>
        <p:txBody>
          <a:bodyPr/>
          <a:lstStyle/>
          <a:p>
            <a:fld id="{1FFC834F-BCAD-4C47-9DE1-3D1137B00E0E}" type="slidenum">
              <a:rPr lang="en-US" smtClean="0"/>
              <a:t>99</a:t>
            </a:fld>
            <a:endParaRPr lang="en-US"/>
          </a:p>
        </p:txBody>
      </p:sp>
    </p:spTree>
    <p:extLst>
      <p:ext uri="{BB962C8B-B14F-4D97-AF65-F5344CB8AC3E}">
        <p14:creationId xmlns:p14="http://schemas.microsoft.com/office/powerpoint/2010/main" val="2067075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TotalTime>
  <Words>11793</Words>
  <Application>Microsoft Office PowerPoint</Application>
  <PresentationFormat>On-screen Show (4:3)</PresentationFormat>
  <Paragraphs>1790</Paragraphs>
  <Slides>174</Slides>
  <Notes>51</Notes>
  <HiddenSlides>10</HiddenSlides>
  <MMClips>0</MMClips>
  <ScaleCrop>false</ScaleCrop>
  <HeadingPairs>
    <vt:vector size="4" baseType="variant">
      <vt:variant>
        <vt:lpstr>Theme</vt:lpstr>
      </vt:variant>
      <vt:variant>
        <vt:i4>1</vt:i4>
      </vt:variant>
      <vt:variant>
        <vt:lpstr>Slide Titles</vt:lpstr>
      </vt:variant>
      <vt:variant>
        <vt:i4>174</vt:i4>
      </vt:variant>
    </vt:vector>
  </HeadingPairs>
  <TitlesOfParts>
    <vt:vector size="175" baseType="lpstr">
      <vt:lpstr>1_Office Theme</vt:lpstr>
      <vt:lpstr>PowerPoint Presentation</vt:lpstr>
      <vt:lpstr>Topics</vt:lpstr>
      <vt:lpstr>7.1  Abstract Data Types</vt:lpstr>
      <vt:lpstr>Abstraction in Software Development</vt:lpstr>
      <vt:lpstr>Abstraction and Data Types</vt:lpstr>
      <vt:lpstr>7.2  Object-Oriented Programming</vt:lpstr>
      <vt:lpstr>Limitations of Procedural Programming</vt:lpstr>
      <vt:lpstr>Object-Oriented Programming Terminology</vt:lpstr>
      <vt:lpstr>Object-Oriented Programming Terminology</vt:lpstr>
      <vt:lpstr>More Object-Oriented Programming Terminology</vt:lpstr>
      <vt:lpstr>Object Example</vt:lpstr>
      <vt:lpstr>7.3 Introduction to Classes</vt:lpstr>
      <vt:lpstr>Introduction to Classes</vt:lpstr>
      <vt:lpstr>Access Specifiers</vt:lpstr>
      <vt:lpstr>Class Example</vt:lpstr>
      <vt:lpstr>More on Access Specifiers</vt:lpstr>
      <vt:lpstr>7.4  Creating and Using Objects</vt:lpstr>
      <vt:lpstr>7.5  Defining Member Functions</vt:lpstr>
      <vt:lpstr>Types of Member Functions</vt:lpstr>
      <vt:lpstr>Defining Member Functions Inside the Class Declaration</vt:lpstr>
      <vt:lpstr>Inline Member Function Example</vt:lpstr>
      <vt:lpstr>Defining Member Functions After the Class Declaration *preferred way</vt:lpstr>
      <vt:lpstr>Conventions and a Suggestion</vt:lpstr>
      <vt:lpstr>Tradeoffs of Inline vs. Regular Member Functions</vt:lpstr>
      <vt:lpstr>Design Considerations</vt:lpstr>
      <vt:lpstr>7.6  Constructors</vt:lpstr>
      <vt:lpstr>Constructor – 2 Examples</vt:lpstr>
      <vt:lpstr>Another Default Constructor Example</vt:lpstr>
      <vt:lpstr>Overloading Constructors</vt:lpstr>
      <vt:lpstr>The Default Constructor</vt:lpstr>
      <vt:lpstr>Default Constructor Example</vt:lpstr>
      <vt:lpstr>Another Default Constructor Example</vt:lpstr>
      <vt:lpstr>Invoking a Constructor</vt:lpstr>
      <vt:lpstr>7.7  Destructors</vt:lpstr>
      <vt:lpstr>7. 8  Private Member Functions</vt:lpstr>
      <vt:lpstr>7.9  Passing Objects to Functions</vt:lpstr>
      <vt:lpstr>Notes on Passing Objects</vt:lpstr>
      <vt:lpstr>Notes on Passing Objects</vt:lpstr>
      <vt:lpstr>Returning an Object from a Function</vt:lpstr>
      <vt:lpstr>Returning an Object Example</vt:lpstr>
      <vt:lpstr>7.11 Separating Class Specification, Implementation, and Client Code</vt:lpstr>
      <vt:lpstr>Using Separate Files</vt:lpstr>
      <vt:lpstr>Include Guard</vt:lpstr>
      <vt:lpstr>#pragma once</vt:lpstr>
      <vt:lpstr>What Should Be Done Inside vs. Outside the Class</vt:lpstr>
      <vt:lpstr>7.10  Object Composition</vt:lpstr>
      <vt:lpstr>Object Composition, cont.</vt:lpstr>
      <vt:lpstr>7.15  Introduction to Object-Oriented Analysis and Design</vt:lpstr>
      <vt:lpstr>Identify Classes and Objects</vt:lpstr>
      <vt:lpstr>Define Class Attributes</vt:lpstr>
      <vt:lpstr>Define Class Behaviors</vt:lpstr>
      <vt:lpstr>Relationships Between Classes</vt:lpstr>
      <vt:lpstr>Finding the Classes</vt:lpstr>
      <vt:lpstr>Determine Class Responsibilities</vt:lpstr>
      <vt:lpstr>Object Reuse</vt:lpstr>
      <vt:lpstr>Object-Based vs. Object-Oriented</vt:lpstr>
      <vt:lpstr>Inheritance, Polymorphism, and Virtual Functions </vt:lpstr>
      <vt:lpstr>What Is Inheritance?</vt:lpstr>
      <vt:lpstr>Example: Insect Taxonomy</vt:lpstr>
      <vt:lpstr>The "is a" Relationship</vt:lpstr>
      <vt:lpstr>Inheritance – Terminology and Notation in C++</vt:lpstr>
      <vt:lpstr>Back to the ‘is a’ Relationship</vt:lpstr>
      <vt:lpstr>What Does a Child Have?</vt:lpstr>
      <vt:lpstr>Protected Members and         Class Access</vt:lpstr>
      <vt:lpstr>Class Access Specifiers</vt:lpstr>
      <vt:lpstr>Inheritance vs. Access </vt:lpstr>
      <vt:lpstr>Inheritance vs. Access</vt:lpstr>
      <vt:lpstr>Inheritance vs. Access</vt:lpstr>
      <vt:lpstr>Inheritance vs. Access</vt:lpstr>
      <vt:lpstr>Constructors and Destructors in Base and Derived Classes</vt:lpstr>
      <vt:lpstr>Constructors and Destructors in Base and Derived Classes</vt:lpstr>
      <vt:lpstr>Constructors and Destructors in Base and Derived Classes</vt:lpstr>
      <vt:lpstr>Constructors and Destructors in Base and Derived Classes</vt:lpstr>
      <vt:lpstr>Passing Arguments to  Base Class Constructor</vt:lpstr>
      <vt:lpstr>Passing Arguments to  Base Class Constructor</vt:lpstr>
      <vt:lpstr>Redefining Base Class Functions</vt:lpstr>
      <vt:lpstr>Redefining Base Class Functions</vt:lpstr>
      <vt:lpstr>Base Class</vt:lpstr>
      <vt:lpstr>Derived Class </vt:lpstr>
      <vt:lpstr>Driver Program</vt:lpstr>
      <vt:lpstr>Problem with Redefining</vt:lpstr>
      <vt:lpstr>Problem with Redefining</vt:lpstr>
      <vt:lpstr>Class Hierarchies</vt:lpstr>
      <vt:lpstr>Class Hierarchies</vt:lpstr>
      <vt:lpstr>Polymorphism and Virtual Member Functions</vt:lpstr>
      <vt:lpstr>Polymorphism and Virtual Member Functions</vt:lpstr>
      <vt:lpstr>PowerPoint Presentation</vt:lpstr>
      <vt:lpstr>PowerPoint Presentation</vt:lpstr>
      <vt:lpstr>Static Binding</vt:lpstr>
      <vt:lpstr>Virtual Functions</vt:lpstr>
      <vt:lpstr>Virtual Functions</vt:lpstr>
      <vt:lpstr>Updated Version of GradedActivity</vt:lpstr>
      <vt:lpstr>Polymorphism</vt:lpstr>
      <vt:lpstr>PowerPoint Presentation</vt:lpstr>
      <vt:lpstr>PowerPoint Presentation</vt:lpstr>
      <vt:lpstr>Polymorphism Requires References or Pointers</vt:lpstr>
      <vt:lpstr>Base Class Pointers</vt:lpstr>
      <vt:lpstr>Base Class Pointers</vt:lpstr>
      <vt:lpstr>Redefining vs. Overriding</vt:lpstr>
      <vt:lpstr>Virtual Destructors</vt:lpstr>
      <vt:lpstr>Abstract Base Classes and Pure Virtual Functions</vt:lpstr>
      <vt:lpstr>Abstract Base Classes and Pure Virtual Functions</vt:lpstr>
      <vt:lpstr>Multiple Inheritance</vt:lpstr>
      <vt:lpstr>Multiple Inheritance</vt:lpstr>
      <vt:lpstr>C++ Exceptions</vt:lpstr>
      <vt:lpstr>How to Deal with Exceptional States?</vt:lpstr>
      <vt:lpstr>C++ Exceptions</vt:lpstr>
      <vt:lpstr>Example</vt:lpstr>
      <vt:lpstr>Chained Handlers</vt:lpstr>
      <vt:lpstr>Uncaught Exceptions</vt:lpstr>
      <vt:lpstr>Rethrowing Exceptions</vt:lpstr>
      <vt:lpstr>Standard Exceptions</vt:lpstr>
      <vt:lpstr>Standard Exceptions</vt:lpstr>
      <vt:lpstr>Exception Specifications</vt:lpstr>
      <vt:lpstr>vector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File I/O in C++</vt:lpstr>
      <vt:lpstr>Using Input/Output Files </vt:lpstr>
      <vt:lpstr>General File I/O Steps</vt:lpstr>
      <vt:lpstr>Using Input/Output Files </vt:lpstr>
      <vt:lpstr>Stream I/O Library Header Files</vt:lpstr>
      <vt:lpstr>C++ streams</vt:lpstr>
      <vt:lpstr>Object and Member Functions </vt:lpstr>
      <vt:lpstr>Open()</vt:lpstr>
      <vt:lpstr>Validate the file before trying to access</vt:lpstr>
      <vt:lpstr>File I/O Example: Open the file with validation</vt:lpstr>
      <vt:lpstr>More Input File-Related Functions </vt:lpstr>
      <vt:lpstr>File I/O Example: Reading</vt:lpstr>
      <vt:lpstr>More Output File-Related Functions </vt:lpstr>
      <vt:lpstr>File I/O Example: Writing</vt:lpstr>
      <vt:lpstr>File Open Mode</vt:lpstr>
      <vt:lpstr>File Open Mode</vt:lpstr>
      <vt:lpstr>Summary of Input File-Related Functions </vt:lpstr>
      <vt:lpstr>Summary of Output File-Related Functions </vt:lpstr>
      <vt:lpstr>File format</vt:lpstr>
      <vt:lpstr>Example writing to file </vt:lpstr>
      <vt:lpstr>Example Reading from  file </vt:lpstr>
      <vt:lpstr>PowerPoint Presentation</vt:lpstr>
      <vt:lpstr>Pointers</vt:lpstr>
      <vt:lpstr>Pointers</vt:lpstr>
      <vt:lpstr>Pointers</vt:lpstr>
      <vt:lpstr>Pointer Variable Declaration</vt:lpstr>
      <vt:lpstr>Address (&amp;) Operator</vt:lpstr>
      <vt:lpstr>Pointer Basics</vt:lpstr>
      <vt:lpstr>Pointer Assignment</vt:lpstr>
      <vt:lpstr>Indirection (*) Operator</vt:lpstr>
      <vt:lpstr>Pointer Sample</vt:lpstr>
      <vt:lpstr>Pointer Arithmetic</vt:lpstr>
      <vt:lpstr>Pointer Arithmetic</vt:lpstr>
      <vt:lpstr>Pointer Arithmetic (Cont.)</vt:lpstr>
      <vt:lpstr>Relations Between Pointers and Arrays</vt:lpstr>
      <vt:lpstr>Relations Between Pointers and Arrays (Cont.)</vt:lpstr>
      <vt:lpstr>Examples on Pointers</vt:lpstr>
      <vt:lpstr>Examples on Pointers (Cont.)</vt:lpstr>
      <vt:lpstr>  When calling, the pointer formal parameter will points to the actual parameter. </vt:lpstr>
      <vt:lpstr>Pointers and Strings</vt:lpstr>
      <vt:lpstr>Passing Strings to Functions </vt:lpstr>
      <vt:lpstr>Operator Overloading</vt:lpstr>
      <vt:lpstr>What is operator overloading?</vt:lpstr>
      <vt:lpstr>Introduction</vt:lpstr>
      <vt:lpstr>Restrictions on Operator Overloading  </vt:lpstr>
      <vt:lpstr>Restrictions on Operator Overloading</vt:lpstr>
      <vt:lpstr> Operator Functions as Class Members vs. as friend Functions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Programming:   Program Design Including  Data Structures, Fifth Edition</dc:title>
  <dc:subject/>
  <dc:creator/>
  <cp:keywords/>
  <dc:description/>
  <cp:lastModifiedBy>Mohamed E. Khalefa</cp:lastModifiedBy>
  <cp:revision>8</cp:revision>
  <cp:lastPrinted>2009-04-22T19:24:48Z</cp:lastPrinted>
  <dcterms:created xsi:type="dcterms:W3CDTF">2002-07-27T03:19:07Z</dcterms:created>
  <dcterms:modified xsi:type="dcterms:W3CDTF">2026-01-24T00:26:56Z</dcterms:modified>
  <cp:category/>
</cp:coreProperties>
</file>