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notesMasterIdLst>
    <p:notesMasterId r:id="rId493"/>
  </p:notesMasterIdLst>
  <p:handoutMasterIdLst>
    <p:handoutMasterId r:id="rId494"/>
  </p:handoutMasterIdLst>
  <p:sldIdLst>
    <p:sldId id="758" r:id="rId2"/>
    <p:sldId id="759" r:id="rId3"/>
    <p:sldId id="328" r:id="rId4"/>
    <p:sldId id="760" r:id="rId5"/>
    <p:sldId id="761" r:id="rId6"/>
    <p:sldId id="762" r:id="rId7"/>
    <p:sldId id="763" r:id="rId8"/>
    <p:sldId id="764" r:id="rId9"/>
    <p:sldId id="765" r:id="rId10"/>
    <p:sldId id="258" r:id="rId11"/>
    <p:sldId id="261" r:id="rId12"/>
    <p:sldId id="339" r:id="rId13"/>
    <p:sldId id="260" r:id="rId14"/>
    <p:sldId id="257" r:id="rId15"/>
    <p:sldId id="262" r:id="rId16"/>
    <p:sldId id="263" r:id="rId17"/>
    <p:sldId id="340" r:id="rId18"/>
    <p:sldId id="265" r:id="rId19"/>
    <p:sldId id="267" r:id="rId20"/>
    <p:sldId id="354" r:id="rId21"/>
    <p:sldId id="268" r:id="rId22"/>
    <p:sldId id="330" r:id="rId23"/>
    <p:sldId id="269" r:id="rId24"/>
    <p:sldId id="355" r:id="rId25"/>
    <p:sldId id="270" r:id="rId26"/>
    <p:sldId id="271" r:id="rId27"/>
    <p:sldId id="272" r:id="rId28"/>
    <p:sldId id="273" r:id="rId29"/>
    <p:sldId id="356" r:id="rId30"/>
    <p:sldId id="357" r:id="rId31"/>
    <p:sldId id="358" r:id="rId32"/>
    <p:sldId id="279" r:id="rId33"/>
    <p:sldId id="296" r:id="rId34"/>
    <p:sldId id="331" r:id="rId35"/>
    <p:sldId id="297" r:id="rId36"/>
    <p:sldId id="281" r:id="rId37"/>
    <p:sldId id="349" r:id="rId38"/>
    <p:sldId id="348" r:id="rId39"/>
    <p:sldId id="332" r:id="rId40"/>
    <p:sldId id="299" r:id="rId41"/>
    <p:sldId id="350" r:id="rId42"/>
    <p:sldId id="359" r:id="rId43"/>
    <p:sldId id="333" r:id="rId44"/>
    <p:sldId id="352" r:id="rId45"/>
    <p:sldId id="360" r:id="rId46"/>
    <p:sldId id="295" r:id="rId47"/>
    <p:sldId id="282" r:id="rId48"/>
    <p:sldId id="283" r:id="rId49"/>
    <p:sldId id="361" r:id="rId50"/>
    <p:sldId id="362" r:id="rId51"/>
    <p:sldId id="284" r:id="rId52"/>
    <p:sldId id="363" r:id="rId53"/>
    <p:sldId id="364" r:id="rId54"/>
    <p:sldId id="302" r:id="rId55"/>
    <p:sldId id="304" r:id="rId56"/>
    <p:sldId id="305" r:id="rId57"/>
    <p:sldId id="306" r:id="rId58"/>
    <p:sldId id="334" r:id="rId59"/>
    <p:sldId id="365" r:id="rId60"/>
    <p:sldId id="336" r:id="rId61"/>
    <p:sldId id="338" r:id="rId62"/>
    <p:sldId id="345" r:id="rId63"/>
    <p:sldId id="343" r:id="rId64"/>
    <p:sldId id="335" r:id="rId65"/>
    <p:sldId id="310" r:id="rId66"/>
    <p:sldId id="312" r:id="rId67"/>
    <p:sldId id="315" r:id="rId68"/>
    <p:sldId id="313" r:id="rId69"/>
    <p:sldId id="366" r:id="rId70"/>
    <p:sldId id="367" r:id="rId71"/>
    <p:sldId id="337" r:id="rId72"/>
    <p:sldId id="314" r:id="rId73"/>
    <p:sldId id="316" r:id="rId74"/>
    <p:sldId id="317" r:id="rId75"/>
    <p:sldId id="318" r:id="rId76"/>
    <p:sldId id="320" r:id="rId77"/>
    <p:sldId id="321" r:id="rId78"/>
    <p:sldId id="322" r:id="rId79"/>
    <p:sldId id="323" r:id="rId80"/>
    <p:sldId id="368" r:id="rId81"/>
    <p:sldId id="369" r:id="rId82"/>
    <p:sldId id="346" r:id="rId83"/>
    <p:sldId id="347" r:id="rId84"/>
    <p:sldId id="370" r:id="rId85"/>
    <p:sldId id="371" r:id="rId86"/>
    <p:sldId id="329" r:id="rId87"/>
    <p:sldId id="372" r:id="rId88"/>
    <p:sldId id="373" r:id="rId89"/>
    <p:sldId id="374" r:id="rId90"/>
    <p:sldId id="375" r:id="rId91"/>
    <p:sldId id="376" r:id="rId92"/>
    <p:sldId id="264" r:id="rId93"/>
    <p:sldId id="377" r:id="rId94"/>
    <p:sldId id="266" r:id="rId95"/>
    <p:sldId id="378" r:id="rId96"/>
    <p:sldId id="379" r:id="rId97"/>
    <p:sldId id="380" r:id="rId98"/>
    <p:sldId id="381" r:id="rId99"/>
    <p:sldId id="382" r:id="rId100"/>
    <p:sldId id="383" r:id="rId101"/>
    <p:sldId id="384" r:id="rId102"/>
    <p:sldId id="385" r:id="rId103"/>
    <p:sldId id="386" r:id="rId104"/>
    <p:sldId id="387" r:id="rId105"/>
    <p:sldId id="307" r:id="rId106"/>
    <p:sldId id="389" r:id="rId107"/>
    <p:sldId id="390" r:id="rId108"/>
    <p:sldId id="391" r:id="rId109"/>
    <p:sldId id="392" r:id="rId110"/>
    <p:sldId id="393" r:id="rId111"/>
    <p:sldId id="394" r:id="rId112"/>
    <p:sldId id="341" r:id="rId113"/>
    <p:sldId id="342" r:id="rId114"/>
    <p:sldId id="308" r:id="rId115"/>
    <p:sldId id="396" r:id="rId116"/>
    <p:sldId id="397" r:id="rId117"/>
    <p:sldId id="398" r:id="rId118"/>
    <p:sldId id="399" r:id="rId119"/>
    <p:sldId id="400" r:id="rId120"/>
    <p:sldId id="401" r:id="rId121"/>
    <p:sldId id="402" r:id="rId122"/>
    <p:sldId id="280" r:id="rId123"/>
    <p:sldId id="403" r:id="rId124"/>
    <p:sldId id="404" r:id="rId125"/>
    <p:sldId id="405" r:id="rId126"/>
    <p:sldId id="406" r:id="rId127"/>
    <p:sldId id="407" r:id="rId128"/>
    <p:sldId id="408" r:id="rId129"/>
    <p:sldId id="344" r:id="rId130"/>
    <p:sldId id="311" r:id="rId131"/>
    <p:sldId id="409" r:id="rId132"/>
    <p:sldId id="411" r:id="rId133"/>
    <p:sldId id="412" r:id="rId134"/>
    <p:sldId id="416" r:id="rId135"/>
    <p:sldId id="289" r:id="rId136"/>
    <p:sldId id="290" r:id="rId137"/>
    <p:sldId id="291" r:id="rId138"/>
    <p:sldId id="292" r:id="rId139"/>
    <p:sldId id="293" r:id="rId140"/>
    <p:sldId id="294" r:id="rId141"/>
    <p:sldId id="417" r:id="rId142"/>
    <p:sldId id="418" r:id="rId143"/>
    <p:sldId id="419" r:id="rId144"/>
    <p:sldId id="420" r:id="rId145"/>
    <p:sldId id="300" r:id="rId146"/>
    <p:sldId id="421" r:id="rId147"/>
    <p:sldId id="422" r:id="rId148"/>
    <p:sldId id="301" r:id="rId149"/>
    <p:sldId id="423" r:id="rId150"/>
    <p:sldId id="303" r:id="rId151"/>
    <p:sldId id="256" r:id="rId152"/>
    <p:sldId id="424" r:id="rId153"/>
    <p:sldId id="425" r:id="rId154"/>
    <p:sldId id="259" r:id="rId155"/>
    <p:sldId id="426" r:id="rId156"/>
    <p:sldId id="427" r:id="rId157"/>
    <p:sldId id="428" r:id="rId158"/>
    <p:sldId id="429" r:id="rId159"/>
    <p:sldId id="430" r:id="rId160"/>
    <p:sldId id="431" r:id="rId161"/>
    <p:sldId id="432" r:id="rId162"/>
    <p:sldId id="433" r:id="rId163"/>
    <p:sldId id="434" r:id="rId164"/>
    <p:sldId id="435" r:id="rId165"/>
    <p:sldId id="436" r:id="rId166"/>
    <p:sldId id="437" r:id="rId167"/>
    <p:sldId id="438" r:id="rId168"/>
    <p:sldId id="439" r:id="rId169"/>
    <p:sldId id="440" r:id="rId170"/>
    <p:sldId id="441" r:id="rId171"/>
    <p:sldId id="442" r:id="rId172"/>
    <p:sldId id="443" r:id="rId173"/>
    <p:sldId id="444" r:id="rId174"/>
    <p:sldId id="445" r:id="rId175"/>
    <p:sldId id="446" r:id="rId176"/>
    <p:sldId id="447" r:id="rId177"/>
    <p:sldId id="448" r:id="rId178"/>
    <p:sldId id="449" r:id="rId179"/>
    <p:sldId id="450" r:id="rId180"/>
    <p:sldId id="451" r:id="rId181"/>
    <p:sldId id="452" r:id="rId182"/>
    <p:sldId id="453" r:id="rId183"/>
    <p:sldId id="454" r:id="rId184"/>
    <p:sldId id="455" r:id="rId185"/>
    <p:sldId id="456" r:id="rId186"/>
    <p:sldId id="457" r:id="rId187"/>
    <p:sldId id="458" r:id="rId188"/>
    <p:sldId id="461" r:id="rId189"/>
    <p:sldId id="462" r:id="rId190"/>
    <p:sldId id="463" r:id="rId191"/>
    <p:sldId id="464" r:id="rId192"/>
    <p:sldId id="465" r:id="rId193"/>
    <p:sldId id="466" r:id="rId194"/>
    <p:sldId id="467" r:id="rId195"/>
    <p:sldId id="468" r:id="rId196"/>
    <p:sldId id="469" r:id="rId197"/>
    <p:sldId id="470" r:id="rId198"/>
    <p:sldId id="471" r:id="rId199"/>
    <p:sldId id="472" r:id="rId200"/>
    <p:sldId id="473" r:id="rId201"/>
    <p:sldId id="298" r:id="rId202"/>
    <p:sldId id="474" r:id="rId203"/>
    <p:sldId id="475" r:id="rId204"/>
    <p:sldId id="476" r:id="rId205"/>
    <p:sldId id="477" r:id="rId206"/>
    <p:sldId id="478" r:id="rId207"/>
    <p:sldId id="479" r:id="rId208"/>
    <p:sldId id="480" r:id="rId209"/>
    <p:sldId id="481" r:id="rId210"/>
    <p:sldId id="482" r:id="rId211"/>
    <p:sldId id="483" r:id="rId212"/>
    <p:sldId id="484" r:id="rId213"/>
    <p:sldId id="485" r:id="rId214"/>
    <p:sldId id="486" r:id="rId215"/>
    <p:sldId id="487" r:id="rId216"/>
    <p:sldId id="488" r:id="rId217"/>
    <p:sldId id="489" r:id="rId218"/>
    <p:sldId id="490" r:id="rId219"/>
    <p:sldId id="491" r:id="rId220"/>
    <p:sldId id="492" r:id="rId221"/>
    <p:sldId id="493" r:id="rId222"/>
    <p:sldId id="494" r:id="rId223"/>
    <p:sldId id="495" r:id="rId224"/>
    <p:sldId id="496" r:id="rId225"/>
    <p:sldId id="497" r:id="rId226"/>
    <p:sldId id="498" r:id="rId227"/>
    <p:sldId id="499" r:id="rId228"/>
    <p:sldId id="500" r:id="rId229"/>
    <p:sldId id="501" r:id="rId230"/>
    <p:sldId id="502" r:id="rId231"/>
    <p:sldId id="503" r:id="rId232"/>
    <p:sldId id="504" r:id="rId233"/>
    <p:sldId id="505" r:id="rId234"/>
    <p:sldId id="506" r:id="rId235"/>
    <p:sldId id="507" r:id="rId236"/>
    <p:sldId id="508" r:id="rId237"/>
    <p:sldId id="509" r:id="rId238"/>
    <p:sldId id="510" r:id="rId239"/>
    <p:sldId id="511" r:id="rId240"/>
    <p:sldId id="512" r:id="rId241"/>
    <p:sldId id="513" r:id="rId242"/>
    <p:sldId id="514" r:id="rId243"/>
    <p:sldId id="515" r:id="rId244"/>
    <p:sldId id="516" r:id="rId245"/>
    <p:sldId id="517" r:id="rId246"/>
    <p:sldId id="518" r:id="rId247"/>
    <p:sldId id="519" r:id="rId248"/>
    <p:sldId id="520" r:id="rId249"/>
    <p:sldId id="521" r:id="rId250"/>
    <p:sldId id="522" r:id="rId251"/>
    <p:sldId id="523" r:id="rId252"/>
    <p:sldId id="524" r:id="rId253"/>
    <p:sldId id="525" r:id="rId254"/>
    <p:sldId id="526" r:id="rId255"/>
    <p:sldId id="527" r:id="rId256"/>
    <p:sldId id="528" r:id="rId257"/>
    <p:sldId id="529" r:id="rId258"/>
    <p:sldId id="530" r:id="rId259"/>
    <p:sldId id="531" r:id="rId260"/>
    <p:sldId id="532" r:id="rId261"/>
    <p:sldId id="533" r:id="rId262"/>
    <p:sldId id="534" r:id="rId263"/>
    <p:sldId id="535" r:id="rId264"/>
    <p:sldId id="536" r:id="rId265"/>
    <p:sldId id="537" r:id="rId266"/>
    <p:sldId id="538" r:id="rId267"/>
    <p:sldId id="539" r:id="rId268"/>
    <p:sldId id="540" r:id="rId269"/>
    <p:sldId id="541" r:id="rId270"/>
    <p:sldId id="542" r:id="rId271"/>
    <p:sldId id="543" r:id="rId272"/>
    <p:sldId id="544" r:id="rId273"/>
    <p:sldId id="545" r:id="rId274"/>
    <p:sldId id="546" r:id="rId275"/>
    <p:sldId id="547" r:id="rId276"/>
    <p:sldId id="548" r:id="rId277"/>
    <p:sldId id="549" r:id="rId278"/>
    <p:sldId id="550" r:id="rId279"/>
    <p:sldId id="551" r:id="rId280"/>
    <p:sldId id="552" r:id="rId281"/>
    <p:sldId id="553" r:id="rId282"/>
    <p:sldId id="554" r:id="rId283"/>
    <p:sldId id="555" r:id="rId284"/>
    <p:sldId id="556" r:id="rId285"/>
    <p:sldId id="557" r:id="rId286"/>
    <p:sldId id="558" r:id="rId287"/>
    <p:sldId id="559" r:id="rId288"/>
    <p:sldId id="560" r:id="rId289"/>
    <p:sldId id="561" r:id="rId290"/>
    <p:sldId id="562" r:id="rId291"/>
    <p:sldId id="563" r:id="rId292"/>
    <p:sldId id="564" r:id="rId293"/>
    <p:sldId id="565" r:id="rId294"/>
    <p:sldId id="566" r:id="rId295"/>
    <p:sldId id="567" r:id="rId296"/>
    <p:sldId id="568" r:id="rId297"/>
    <p:sldId id="569" r:id="rId298"/>
    <p:sldId id="570" r:id="rId299"/>
    <p:sldId id="571" r:id="rId300"/>
    <p:sldId id="572" r:id="rId301"/>
    <p:sldId id="573" r:id="rId302"/>
    <p:sldId id="574" r:id="rId303"/>
    <p:sldId id="575" r:id="rId304"/>
    <p:sldId id="576" r:id="rId305"/>
    <p:sldId id="577" r:id="rId306"/>
    <p:sldId id="578" r:id="rId307"/>
    <p:sldId id="579" r:id="rId308"/>
    <p:sldId id="580" r:id="rId309"/>
    <p:sldId id="581" r:id="rId310"/>
    <p:sldId id="582" r:id="rId311"/>
    <p:sldId id="583" r:id="rId312"/>
    <p:sldId id="584" r:id="rId313"/>
    <p:sldId id="585" r:id="rId314"/>
    <p:sldId id="586" r:id="rId315"/>
    <p:sldId id="587" r:id="rId316"/>
    <p:sldId id="588" r:id="rId317"/>
    <p:sldId id="589" r:id="rId318"/>
    <p:sldId id="590" r:id="rId319"/>
    <p:sldId id="591" r:id="rId320"/>
    <p:sldId id="592" r:id="rId321"/>
    <p:sldId id="593" r:id="rId322"/>
    <p:sldId id="594" r:id="rId323"/>
    <p:sldId id="595" r:id="rId324"/>
    <p:sldId id="596" r:id="rId325"/>
    <p:sldId id="597" r:id="rId326"/>
    <p:sldId id="598" r:id="rId327"/>
    <p:sldId id="599" r:id="rId328"/>
    <p:sldId id="600" r:id="rId329"/>
    <p:sldId id="601" r:id="rId330"/>
    <p:sldId id="602" r:id="rId331"/>
    <p:sldId id="603" r:id="rId332"/>
    <p:sldId id="604" r:id="rId333"/>
    <p:sldId id="605" r:id="rId334"/>
    <p:sldId id="606" r:id="rId335"/>
    <p:sldId id="607" r:id="rId336"/>
    <p:sldId id="608" r:id="rId337"/>
    <p:sldId id="609" r:id="rId338"/>
    <p:sldId id="610" r:id="rId339"/>
    <p:sldId id="611" r:id="rId340"/>
    <p:sldId id="612" r:id="rId341"/>
    <p:sldId id="613" r:id="rId342"/>
    <p:sldId id="614" r:id="rId343"/>
    <p:sldId id="615" r:id="rId344"/>
    <p:sldId id="616" r:id="rId345"/>
    <p:sldId id="617" r:id="rId346"/>
    <p:sldId id="618" r:id="rId347"/>
    <p:sldId id="619" r:id="rId348"/>
    <p:sldId id="620" r:id="rId349"/>
    <p:sldId id="621" r:id="rId350"/>
    <p:sldId id="622" r:id="rId351"/>
    <p:sldId id="623" r:id="rId352"/>
    <p:sldId id="624" r:id="rId353"/>
    <p:sldId id="625" r:id="rId354"/>
    <p:sldId id="626" r:id="rId355"/>
    <p:sldId id="627" r:id="rId356"/>
    <p:sldId id="628" r:id="rId357"/>
    <p:sldId id="629" r:id="rId358"/>
    <p:sldId id="630" r:id="rId359"/>
    <p:sldId id="631" r:id="rId360"/>
    <p:sldId id="632" r:id="rId361"/>
    <p:sldId id="633" r:id="rId362"/>
    <p:sldId id="634" r:id="rId363"/>
    <p:sldId id="635" r:id="rId364"/>
    <p:sldId id="636" r:id="rId365"/>
    <p:sldId id="637" r:id="rId366"/>
    <p:sldId id="638" r:id="rId367"/>
    <p:sldId id="639" r:id="rId368"/>
    <p:sldId id="640" r:id="rId369"/>
    <p:sldId id="641" r:id="rId370"/>
    <p:sldId id="642" r:id="rId371"/>
    <p:sldId id="643" r:id="rId372"/>
    <p:sldId id="644" r:id="rId373"/>
    <p:sldId id="645" r:id="rId374"/>
    <p:sldId id="646" r:id="rId375"/>
    <p:sldId id="647" r:id="rId376"/>
    <p:sldId id="648" r:id="rId377"/>
    <p:sldId id="649" r:id="rId378"/>
    <p:sldId id="650" r:id="rId379"/>
    <p:sldId id="651" r:id="rId380"/>
    <p:sldId id="652" r:id="rId381"/>
    <p:sldId id="653" r:id="rId382"/>
    <p:sldId id="654" r:id="rId383"/>
    <p:sldId id="655" r:id="rId384"/>
    <p:sldId id="656" r:id="rId385"/>
    <p:sldId id="657" r:id="rId386"/>
    <p:sldId id="658" r:id="rId387"/>
    <p:sldId id="659" r:id="rId388"/>
    <p:sldId id="660" r:id="rId389"/>
    <p:sldId id="661" r:id="rId390"/>
    <p:sldId id="662" r:id="rId391"/>
    <p:sldId id="663" r:id="rId392"/>
    <p:sldId id="664" r:id="rId393"/>
    <p:sldId id="665" r:id="rId394"/>
    <p:sldId id="666" r:id="rId395"/>
    <p:sldId id="667" r:id="rId396"/>
    <p:sldId id="668" r:id="rId397"/>
    <p:sldId id="669" r:id="rId398"/>
    <p:sldId id="670" r:id="rId399"/>
    <p:sldId id="671" r:id="rId400"/>
    <p:sldId id="672" r:id="rId401"/>
    <p:sldId id="673" r:id="rId402"/>
    <p:sldId id="674" r:id="rId403"/>
    <p:sldId id="675" r:id="rId404"/>
    <p:sldId id="676" r:id="rId405"/>
    <p:sldId id="677" r:id="rId406"/>
    <p:sldId id="678" r:id="rId407"/>
    <p:sldId id="679" r:id="rId408"/>
    <p:sldId id="680" r:id="rId409"/>
    <p:sldId id="681" r:id="rId410"/>
    <p:sldId id="682" r:id="rId411"/>
    <p:sldId id="683" r:id="rId412"/>
    <p:sldId id="684" r:id="rId413"/>
    <p:sldId id="685" r:id="rId414"/>
    <p:sldId id="686" r:id="rId415"/>
    <p:sldId id="687" r:id="rId416"/>
    <p:sldId id="688" r:id="rId417"/>
    <p:sldId id="689" r:id="rId418"/>
    <p:sldId id="690" r:id="rId419"/>
    <p:sldId id="691" r:id="rId420"/>
    <p:sldId id="692" r:id="rId421"/>
    <p:sldId id="693" r:id="rId422"/>
    <p:sldId id="694" r:id="rId423"/>
    <p:sldId id="695" r:id="rId424"/>
    <p:sldId id="696" r:id="rId425"/>
    <p:sldId id="697" r:id="rId426"/>
    <p:sldId id="698" r:id="rId427"/>
    <p:sldId id="699" r:id="rId428"/>
    <p:sldId id="700" r:id="rId429"/>
    <p:sldId id="701" r:id="rId430"/>
    <p:sldId id="702" r:id="rId431"/>
    <p:sldId id="703" r:id="rId432"/>
    <p:sldId id="704" r:id="rId433"/>
    <p:sldId id="705" r:id="rId434"/>
    <p:sldId id="706" r:id="rId435"/>
    <p:sldId id="707" r:id="rId436"/>
    <p:sldId id="708" r:id="rId437"/>
    <p:sldId id="709" r:id="rId438"/>
    <p:sldId id="710" r:id="rId439"/>
    <p:sldId id="711" r:id="rId440"/>
    <p:sldId id="712" r:id="rId441"/>
    <p:sldId id="713" r:id="rId442"/>
    <p:sldId id="714" r:id="rId443"/>
    <p:sldId id="715" r:id="rId444"/>
    <p:sldId id="716" r:id="rId445"/>
    <p:sldId id="717" r:id="rId446"/>
    <p:sldId id="718" r:id="rId447"/>
    <p:sldId id="719" r:id="rId448"/>
    <p:sldId id="720" r:id="rId449"/>
    <p:sldId id="721" r:id="rId450"/>
    <p:sldId id="722" r:id="rId451"/>
    <p:sldId id="723" r:id="rId452"/>
    <p:sldId id="724" r:id="rId453"/>
    <p:sldId id="725" r:id="rId454"/>
    <p:sldId id="726" r:id="rId455"/>
    <p:sldId id="727" r:id="rId456"/>
    <p:sldId id="728" r:id="rId457"/>
    <p:sldId id="729" r:id="rId458"/>
    <p:sldId id="730" r:id="rId459"/>
    <p:sldId id="731" r:id="rId460"/>
    <p:sldId id="732" r:id="rId461"/>
    <p:sldId id="733" r:id="rId462"/>
    <p:sldId id="734" r:id="rId463"/>
    <p:sldId id="735" r:id="rId464"/>
    <p:sldId id="736" r:id="rId465"/>
    <p:sldId id="737" r:id="rId466"/>
    <p:sldId id="738" r:id="rId467"/>
    <p:sldId id="739" r:id="rId468"/>
    <p:sldId id="740" r:id="rId469"/>
    <p:sldId id="741" r:id="rId470"/>
    <p:sldId id="742" r:id="rId471"/>
    <p:sldId id="743" r:id="rId472"/>
    <p:sldId id="744" r:id="rId473"/>
    <p:sldId id="745" r:id="rId474"/>
    <p:sldId id="746" r:id="rId475"/>
    <p:sldId id="747" r:id="rId476"/>
    <p:sldId id="748" r:id="rId477"/>
    <p:sldId id="749" r:id="rId478"/>
    <p:sldId id="351" r:id="rId479"/>
    <p:sldId id="750" r:id="rId480"/>
    <p:sldId id="751" r:id="rId481"/>
    <p:sldId id="752" r:id="rId482"/>
    <p:sldId id="753" r:id="rId483"/>
    <p:sldId id="754" r:id="rId484"/>
    <p:sldId id="755" r:id="rId485"/>
    <p:sldId id="756" r:id="rId486"/>
    <p:sldId id="757" r:id="rId487"/>
    <p:sldId id="413" r:id="rId488"/>
    <p:sldId id="414" r:id="rId489"/>
    <p:sldId id="415" r:id="rId490"/>
    <p:sldId id="459" r:id="rId491"/>
    <p:sldId id="460" r:id="rId49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c++" id="{3EE24B8E-C035-4EC2-B5C5-D89F54C31ABE}">
          <p14:sldIdLst>
            <p14:sldId id="758"/>
            <p14:sldId id="759"/>
            <p14:sldId id="328"/>
            <p14:sldId id="760"/>
            <p14:sldId id="761"/>
            <p14:sldId id="762"/>
            <p14:sldId id="763"/>
            <p14:sldId id="764"/>
            <p14:sldId id="765"/>
            <p14:sldId id="258"/>
            <p14:sldId id="261"/>
            <p14:sldId id="339"/>
            <p14:sldId id="260"/>
            <p14:sldId id="257"/>
            <p14:sldId id="262"/>
            <p14:sldId id="263"/>
            <p14:sldId id="340"/>
            <p14:sldId id="265"/>
            <p14:sldId id="267"/>
            <p14:sldId id="354"/>
            <p14:sldId id="268"/>
            <p14:sldId id="330"/>
            <p14:sldId id="269"/>
            <p14:sldId id="355"/>
            <p14:sldId id="270"/>
            <p14:sldId id="271"/>
            <p14:sldId id="272"/>
            <p14:sldId id="273"/>
            <p14:sldId id="356"/>
            <p14:sldId id="357"/>
            <p14:sldId id="358"/>
            <p14:sldId id="279"/>
            <p14:sldId id="296"/>
            <p14:sldId id="331"/>
            <p14:sldId id="297"/>
            <p14:sldId id="281"/>
            <p14:sldId id="349"/>
            <p14:sldId id="348"/>
            <p14:sldId id="332"/>
            <p14:sldId id="299"/>
            <p14:sldId id="350"/>
            <p14:sldId id="359"/>
            <p14:sldId id="333"/>
            <p14:sldId id="352"/>
            <p14:sldId id="360"/>
            <p14:sldId id="295"/>
            <p14:sldId id="282"/>
            <p14:sldId id="283"/>
            <p14:sldId id="361"/>
            <p14:sldId id="362"/>
            <p14:sldId id="284"/>
            <p14:sldId id="363"/>
            <p14:sldId id="364"/>
            <p14:sldId id="302"/>
            <p14:sldId id="304"/>
            <p14:sldId id="305"/>
            <p14:sldId id="306"/>
            <p14:sldId id="334"/>
            <p14:sldId id="365"/>
            <p14:sldId id="336"/>
            <p14:sldId id="338"/>
            <p14:sldId id="345"/>
            <p14:sldId id="343"/>
            <p14:sldId id="335"/>
            <p14:sldId id="310"/>
            <p14:sldId id="312"/>
            <p14:sldId id="315"/>
            <p14:sldId id="313"/>
            <p14:sldId id="366"/>
            <p14:sldId id="367"/>
            <p14:sldId id="337"/>
            <p14:sldId id="314"/>
            <p14:sldId id="316"/>
            <p14:sldId id="317"/>
            <p14:sldId id="318"/>
            <p14:sldId id="320"/>
            <p14:sldId id="321"/>
            <p14:sldId id="322"/>
            <p14:sldId id="323"/>
            <p14:sldId id="368"/>
            <p14:sldId id="369"/>
            <p14:sldId id="346"/>
            <p14:sldId id="347"/>
            <p14:sldId id="370"/>
            <p14:sldId id="371"/>
            <p14:sldId id="329"/>
          </p14:sldIdLst>
        </p14:section>
        <p14:section name="Control Structures" id="{1C8009BA-3F20-40A9-BBA3-D6C2990C16BD}">
          <p14:sldIdLst>
            <p14:sldId id="372"/>
            <p14:sldId id="373"/>
            <p14:sldId id="374"/>
            <p14:sldId id="375"/>
            <p14:sldId id="376"/>
            <p14:sldId id="264"/>
            <p14:sldId id="377"/>
            <p14:sldId id="266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07"/>
            <p14:sldId id="389"/>
            <p14:sldId id="390"/>
            <p14:sldId id="391"/>
            <p14:sldId id="392"/>
            <p14:sldId id="393"/>
            <p14:sldId id="394"/>
            <p14:sldId id="341"/>
            <p14:sldId id="342"/>
            <p14:sldId id="308"/>
            <p14:sldId id="396"/>
            <p14:sldId id="397"/>
            <p14:sldId id="398"/>
            <p14:sldId id="399"/>
            <p14:sldId id="400"/>
            <p14:sldId id="401"/>
            <p14:sldId id="402"/>
            <p14:sldId id="280"/>
            <p14:sldId id="403"/>
            <p14:sldId id="404"/>
            <p14:sldId id="405"/>
            <p14:sldId id="406"/>
            <p14:sldId id="407"/>
            <p14:sldId id="408"/>
            <p14:sldId id="344"/>
            <p14:sldId id="311"/>
            <p14:sldId id="409"/>
            <p14:sldId id="411"/>
            <p14:sldId id="412"/>
            <p14:sldId id="416"/>
            <p14:sldId id="289"/>
            <p14:sldId id="290"/>
            <p14:sldId id="291"/>
            <p14:sldId id="292"/>
            <p14:sldId id="293"/>
            <p14:sldId id="294"/>
            <p14:sldId id="417"/>
            <p14:sldId id="418"/>
            <p14:sldId id="419"/>
            <p14:sldId id="420"/>
            <p14:sldId id="300"/>
            <p14:sldId id="421"/>
            <p14:sldId id="422"/>
            <p14:sldId id="301"/>
            <p14:sldId id="423"/>
            <p14:sldId id="303"/>
            <p14:sldId id="256"/>
            <p14:sldId id="424"/>
            <p14:sldId id="425"/>
            <p14:sldId id="259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Loop" id="{934D1DA1-6AF5-4563-B58B-4A7F0D0B1B15}">
          <p14:sldIdLst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298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</p14:sldIdLst>
        </p14:section>
        <p14:section name="User Defined Functions" id="{2ED72CF1-7580-4295-94A7-39088294D83E}">
          <p14:sldIdLst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  <p14:sldId id="553"/>
            <p14:sldId id="554"/>
            <p14:sldId id="555"/>
            <p14:sldId id="556"/>
            <p14:sldId id="557"/>
            <p14:sldId id="558"/>
            <p14:sldId id="559"/>
            <p14:sldId id="560"/>
            <p14:sldId id="561"/>
            <p14:sldId id="562"/>
            <p14:sldId id="563"/>
            <p14:sldId id="564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578"/>
            <p14:sldId id="579"/>
            <p14:sldId id="580"/>
            <p14:sldId id="581"/>
            <p14:sldId id="582"/>
            <p14:sldId id="583"/>
            <p14:sldId id="584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602"/>
            <p14:sldId id="603"/>
            <p14:sldId id="604"/>
            <p14:sldId id="605"/>
            <p14:sldId id="606"/>
            <p14:sldId id="607"/>
            <p14:sldId id="608"/>
            <p14:sldId id="609"/>
            <p14:sldId id="610"/>
            <p14:sldId id="611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</p14:sldIdLst>
        </p14:section>
        <p14:section name="Array" id="{FA101236-DA21-4E36-9572-A78DCC5D7BCE}">
          <p14:sldIdLst>
            <p14:sldId id="630"/>
            <p14:sldId id="631"/>
            <p14:sldId id="632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711"/>
            <p14:sldId id="712"/>
            <p14:sldId id="713"/>
            <p14:sldId id="714"/>
            <p14:sldId id="715"/>
            <p14:sldId id="716"/>
            <p14:sldId id="717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0"/>
            <p14:sldId id="731"/>
            <p14:sldId id="732"/>
            <p14:sldId id="733"/>
            <p14:sldId id="734"/>
            <p14:sldId id="735"/>
            <p14:sldId id="736"/>
            <p14:sldId id="737"/>
            <p14:sldId id="738"/>
            <p14:sldId id="739"/>
            <p14:sldId id="740"/>
            <p14:sldId id="741"/>
            <p14:sldId id="742"/>
            <p14:sldId id="743"/>
            <p14:sldId id="744"/>
            <p14:sldId id="745"/>
            <p14:sldId id="746"/>
            <p14:sldId id="747"/>
            <p14:sldId id="748"/>
            <p14:sldId id="749"/>
            <p14:sldId id="351"/>
            <p14:sldId id="750"/>
            <p14:sldId id="751"/>
            <p14:sldId id="752"/>
            <p14:sldId id="753"/>
            <p14:sldId id="754"/>
            <p14:sldId id="755"/>
            <p14:sldId id="756"/>
            <p14:sldId id="757"/>
          </p14:sldIdLst>
        </p14:section>
        <p14:section name="Assert" id="{A29C96F6-6E59-4896-906E-568EB065980A}">
          <p14:sldIdLst>
            <p14:sldId id="413"/>
            <p14:sldId id="414"/>
            <p14:sldId id="415"/>
            <p14:sldId id="459"/>
            <p14:sldId id="4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6699"/>
    <a:srgbClr val="000066"/>
    <a:srgbClr val="990000"/>
    <a:srgbClr val="800000"/>
    <a:srgbClr val="FFCC00"/>
    <a:srgbClr val="F8C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47" autoAdjust="0"/>
    <p:restoredTop sz="85170" autoAdjust="0"/>
  </p:normalViewPr>
  <p:slideViewPr>
    <p:cSldViewPr>
      <p:cViewPr varScale="1">
        <p:scale>
          <a:sx n="97" d="100"/>
          <a:sy n="97" d="100"/>
        </p:scale>
        <p:origin x="2130" y="90"/>
      </p:cViewPr>
      <p:guideLst>
        <p:guide orient="horz" pos="1152"/>
        <p:guide pos="7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366" Type="http://schemas.openxmlformats.org/officeDocument/2006/relationships/slide" Target="slides/slide365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377" Type="http://schemas.openxmlformats.org/officeDocument/2006/relationships/slide" Target="slides/slide376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44" Type="http://schemas.openxmlformats.org/officeDocument/2006/relationships/slide" Target="slides/slide443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46" Type="http://schemas.openxmlformats.org/officeDocument/2006/relationships/slide" Target="slides/slide345.xml"/><Relationship Id="rId388" Type="http://schemas.openxmlformats.org/officeDocument/2006/relationships/slide" Target="slides/slide387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497" Type="http://schemas.openxmlformats.org/officeDocument/2006/relationships/theme" Target="theme/theme1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24" Type="http://schemas.openxmlformats.org/officeDocument/2006/relationships/slide" Target="slides/slide423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477" Type="http://schemas.openxmlformats.org/officeDocument/2006/relationships/slide" Target="slides/slide476.xml"/><Relationship Id="rId281" Type="http://schemas.openxmlformats.org/officeDocument/2006/relationships/slide" Target="slides/slide280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446" Type="http://schemas.openxmlformats.org/officeDocument/2006/relationships/slide" Target="slides/slide445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152" Type="http://schemas.openxmlformats.org/officeDocument/2006/relationships/slide" Target="slides/slide151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457" Type="http://schemas.openxmlformats.org/officeDocument/2006/relationships/slide" Target="slides/slide456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56" Type="http://schemas.openxmlformats.org/officeDocument/2006/relationships/slide" Target="slides/slide55.xml"/><Relationship Id="rId317" Type="http://schemas.openxmlformats.org/officeDocument/2006/relationships/slide" Target="slides/slide316.xml"/><Relationship Id="rId359" Type="http://schemas.openxmlformats.org/officeDocument/2006/relationships/slide" Target="slides/slide358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63" Type="http://schemas.openxmlformats.org/officeDocument/2006/relationships/slide" Target="slides/slide162.xml"/><Relationship Id="rId219" Type="http://schemas.openxmlformats.org/officeDocument/2006/relationships/slide" Target="slides/slide218.xml"/><Relationship Id="rId370" Type="http://schemas.openxmlformats.org/officeDocument/2006/relationships/slide" Target="slides/slide369.xml"/><Relationship Id="rId426" Type="http://schemas.openxmlformats.org/officeDocument/2006/relationships/slide" Target="slides/slide425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328" Type="http://schemas.openxmlformats.org/officeDocument/2006/relationships/slide" Target="slides/slide327.xml"/><Relationship Id="rId132" Type="http://schemas.openxmlformats.org/officeDocument/2006/relationships/slide" Target="slides/slide131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241" Type="http://schemas.openxmlformats.org/officeDocument/2006/relationships/slide" Target="slides/slide240.xml"/><Relationship Id="rId437" Type="http://schemas.openxmlformats.org/officeDocument/2006/relationships/slide" Target="slides/slide436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283" Type="http://schemas.openxmlformats.org/officeDocument/2006/relationships/slide" Target="slides/slide282.xml"/><Relationship Id="rId339" Type="http://schemas.openxmlformats.org/officeDocument/2006/relationships/slide" Target="slides/slide338.xml"/><Relationship Id="rId490" Type="http://schemas.openxmlformats.org/officeDocument/2006/relationships/slide" Target="slides/slide489.xml"/><Relationship Id="rId78" Type="http://schemas.openxmlformats.org/officeDocument/2006/relationships/slide" Target="slides/slide77.xml"/><Relationship Id="rId101" Type="http://schemas.openxmlformats.org/officeDocument/2006/relationships/slide" Target="slides/slide100.xml"/><Relationship Id="rId143" Type="http://schemas.openxmlformats.org/officeDocument/2006/relationships/slide" Target="slides/slide142.xml"/><Relationship Id="rId185" Type="http://schemas.openxmlformats.org/officeDocument/2006/relationships/slide" Target="slides/slide184.xml"/><Relationship Id="rId350" Type="http://schemas.openxmlformats.org/officeDocument/2006/relationships/slide" Target="slides/slide349.xml"/><Relationship Id="rId406" Type="http://schemas.openxmlformats.org/officeDocument/2006/relationships/slide" Target="slides/slide405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392" Type="http://schemas.openxmlformats.org/officeDocument/2006/relationships/slide" Target="slides/slide391.xml"/><Relationship Id="rId448" Type="http://schemas.openxmlformats.org/officeDocument/2006/relationships/slide" Target="slides/slide447.xml"/><Relationship Id="rId252" Type="http://schemas.openxmlformats.org/officeDocument/2006/relationships/slide" Target="slides/slide251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63" Type="http://schemas.openxmlformats.org/officeDocument/2006/relationships/slide" Target="slides/slide262.xml"/><Relationship Id="rId319" Type="http://schemas.openxmlformats.org/officeDocument/2006/relationships/slide" Target="slides/slide318.xml"/><Relationship Id="rId470" Type="http://schemas.openxmlformats.org/officeDocument/2006/relationships/slide" Target="slides/slide469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handoutMaster" Target="handoutMasters/handoutMaster1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495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55" Type="http://schemas.openxmlformats.org/officeDocument/2006/relationships/slide" Target="slides/slide354.xml"/><Relationship Id="rId376" Type="http://schemas.openxmlformats.org/officeDocument/2006/relationships/slide" Target="slides/slide375.xml"/><Relationship Id="rId397" Type="http://schemas.openxmlformats.org/officeDocument/2006/relationships/slide" Target="slides/slide396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22" Type="http://schemas.openxmlformats.org/officeDocument/2006/relationships/slide" Target="slides/slide421.xml"/><Relationship Id="rId443" Type="http://schemas.openxmlformats.org/officeDocument/2006/relationships/slide" Target="slides/slide442.xml"/><Relationship Id="rId464" Type="http://schemas.openxmlformats.org/officeDocument/2006/relationships/slide" Target="slides/slide463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viewProps" Target="viewProps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tableStyles" Target="tableStyle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0CCF6739-2A70-2CB5-1415-2517A919F1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r>
              <a:rPr lang="en-US" altLang="en-US"/>
              <a:t>Malak Abdullah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8C685294-7A2F-861F-FE19-AA0A671ADDA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778F723-3998-47CB-A0C6-EFACEA21CCC7}" type="datetimeFigureOut">
              <a:rPr lang="en-US" altLang="en-US"/>
              <a:pPr>
                <a:defRPr/>
              </a:pPr>
              <a:t>1/23/2026</a:t>
            </a:fld>
            <a:endParaRPr lang="en-US" altLang="en-US" dirty="0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09CA0C88-2E83-9D6A-33D4-CA0C61895E1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8AA980EE-F121-2D9D-060C-3D2910FC732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A3F91CC-35CC-4B6B-AF2E-10A0618CD4D8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CDCE4171-5C51-A29B-8196-FB61C605854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r>
              <a:rPr lang="en-US" altLang="en-US"/>
              <a:t>Malak Abdullah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E19550E0-F014-14E7-F996-9A29FB98CCF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E78042-01EE-47B1-8A32-4649C1972F72}" type="datetimeFigureOut">
              <a:rPr lang="en-US" altLang="en-US"/>
              <a:pPr>
                <a:defRPr/>
              </a:pPr>
              <a:t>1/23/2026</a:t>
            </a:fld>
            <a:endParaRPr lang="en-US" alt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C1EE5C4-DD4E-468C-867A-0AEF1BDDE4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9925" name="Rectangle 5">
            <a:extLst>
              <a:ext uri="{FF2B5EF4-FFF2-40B4-BE49-F238E27FC236}">
                <a16:creationId xmlns:a16="http://schemas.microsoft.com/office/drawing/2014/main" id="{6CDE3E1A-85B9-449E-ECF0-1EF8D8BD86E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9926" name="Rectangle 6">
            <a:extLst>
              <a:ext uri="{FF2B5EF4-FFF2-40B4-BE49-F238E27FC236}">
                <a16:creationId xmlns:a16="http://schemas.microsoft.com/office/drawing/2014/main" id="{BAAA2755-5025-5D8F-82E0-7174F76AA0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9927" name="Rectangle 7">
            <a:extLst>
              <a:ext uri="{FF2B5EF4-FFF2-40B4-BE49-F238E27FC236}">
                <a16:creationId xmlns:a16="http://schemas.microsoft.com/office/drawing/2014/main" id="{3C7A0744-FBBC-6A4C-7E04-179E3209F0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DC61EDF-C34D-44C4-93E0-206D312075BF}" type="slidenum">
              <a:rPr lang="ar-SA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333</a:t>
            </a:r>
          </a:p>
          <a:p>
            <a:r>
              <a:rPr lang="en-US" dirty="0"/>
              <a:t>const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Malak Abdullah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61EDF-C34D-44C4-93E0-206D312075BF}" type="slidenum">
              <a:rPr lang="ar-SA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31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966E9-CD83-52FA-C712-5857AE42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728F0-9654-4A7B-962F-C899BC599B60}" type="datetimeFigureOut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E5139-FA87-8A4F-46BE-2AC5825FE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183A-C6B2-8079-AD52-981AC577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02D37-E766-43B3-982E-05A2064C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7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A79C5-9F0E-65B0-CF93-CA426B2E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79ACC-E250-4C06-928F-9AA83060373F}" type="datetimeFigureOut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735EC-671D-01A4-DA1B-35BD3B4A9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98B9C-A890-18EA-AB6B-272EE064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D043E-18EE-4329-B170-C1986EF3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61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BA8EBA-47E2-58ED-2BCE-E205CCA94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12E9-8A14-4588-8D18-B39E761947BD}" type="datetimeFigureOut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09A8F2-2F7B-A207-75D8-9325E50E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0DD8B3-9A3A-3EA6-3CB9-84C0DBCD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A1A2-3114-4D80-923D-6A404D0E2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4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D39711-CE49-858A-ACEE-D12BC1BA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C36A-850B-452D-92FF-4B8E885A7D58}" type="datetimeFigureOut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0B8E30-EC32-FE15-D5AD-959A7A07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4FA614-4E25-4ACD-1A99-DDFDA4A49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E0A34-56A6-4884-BDFF-0207C98BE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7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B11020-2DEB-E6C6-CD8A-BEFF2957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83008-AE36-4635-8BD2-726B7F225DA8}" type="datetimeFigureOut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749163-218E-F36E-2C47-049D7BC7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3EDD55D-8AAF-1B04-9CD5-76764959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87951-5425-4321-8C87-3F7C48A37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93B4E98-7D96-5D92-9E46-8F0278D74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F3112-C945-E8D8-C5D4-B98A59DB9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BDC14-7333-4FC7-CE1A-A90710F4F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C23269-5C5E-482B-95A4-23B5B97486A2}" type="datetimeFigureOut">
              <a:rPr lang="en-US"/>
              <a:pPr>
                <a:defRPr/>
              </a:pPr>
              <a:t>1/23/2026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F4361-30EB-1113-E527-35552071D5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EEC8A-60BD-4C31-61E2-78862FFEB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DC2CC1-FC0A-4872-89D2-E6EE8EB1E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E8D11-0F45-F199-DE05-370790022DD0}"/>
              </a:ext>
            </a:extLst>
          </p:cNvPr>
          <p:cNvSpPr/>
          <p:nvPr userDrawn="1"/>
        </p:nvSpPr>
        <p:spPr>
          <a:xfrm>
            <a:off x="0" y="-49213"/>
            <a:ext cx="9144000" cy="26352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05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Fall 2025</a:t>
            </a:r>
          </a:p>
        </p:txBody>
      </p:sp>
      <p:pic>
        <p:nvPicPr>
          <p:cNvPr id="1032" name="Picture 7">
            <a:extLst>
              <a:ext uri="{FF2B5EF4-FFF2-40B4-BE49-F238E27FC236}">
                <a16:creationId xmlns:a16="http://schemas.microsoft.com/office/drawing/2014/main" id="{5D7CA8EC-5FF0-3781-5717-3C5DF198CC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6508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w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umi.fnal.gov/offline_software/srt_public_context/WebDocs/Companion/cxx_crib/break.html" TargetMode="Externa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wmf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wmf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wmf"/></Relationships>
</file>

<file path=ppt/slides/_rels/slide2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wmf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wmf"/><Relationship Id="rId1" Type="http://schemas.openxmlformats.org/officeDocument/2006/relationships/slideLayout" Target="../slideLayouts/slideLayout2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9.wmf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wmf"/><Relationship Id="rId4" Type="http://schemas.openxmlformats.org/officeDocument/2006/relationships/image" Target="../media/image170.wmf"/></Relationships>
</file>

<file path=ppt/slides/_rels/slide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4.wmf"/></Relationships>
</file>

<file path=ppt/slides/_rels/slide3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wmf"/><Relationship Id="rId1" Type="http://schemas.openxmlformats.org/officeDocument/2006/relationships/slideLayout" Target="../slideLayouts/slideLayout2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wmf"/><Relationship Id="rId1" Type="http://schemas.openxmlformats.org/officeDocument/2006/relationships/slideLayout" Target="../slideLayouts/slideLayout2.xml"/></Relationships>
</file>

<file path=ppt/slides/_rels/slide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png"/></Relationships>
</file>

<file path=ppt/slides/_rels/slide3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5.wmf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/Relationships>
</file>

<file path=ppt/slides/_rels/slide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wmf"/><Relationship Id="rId2" Type="http://schemas.openxmlformats.org/officeDocument/2006/relationships/image" Target="../media/image18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9.wmf"/></Relationships>
</file>

<file path=ppt/slides/_rels/slide3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wmf"/><Relationship Id="rId5" Type="http://schemas.openxmlformats.org/officeDocument/2006/relationships/image" Target="../media/image201.wmf"/><Relationship Id="rId4" Type="http://schemas.openxmlformats.org/officeDocument/2006/relationships/image" Target="../media/image200.png"/></Relationships>
</file>

<file path=ppt/slides/_rels/slide3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3" Type="http://schemas.openxmlformats.org/officeDocument/2006/relationships/image" Target="../media/image204.wmf"/><Relationship Id="rId7" Type="http://schemas.openxmlformats.org/officeDocument/2006/relationships/image" Target="../media/image208.wmf"/><Relationship Id="rId2" Type="http://schemas.openxmlformats.org/officeDocument/2006/relationships/image" Target="../media/image20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7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slides/_rels/slide3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3" Type="http://schemas.openxmlformats.org/officeDocument/2006/relationships/image" Target="../media/image211.wmf"/><Relationship Id="rId7" Type="http://schemas.openxmlformats.org/officeDocument/2006/relationships/image" Target="../media/image215.w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wmf"/><Relationship Id="rId5" Type="http://schemas.openxmlformats.org/officeDocument/2006/relationships/image" Target="../media/image213.wmf"/><Relationship Id="rId4" Type="http://schemas.openxmlformats.org/officeDocument/2006/relationships/image" Target="../media/image212.wmf"/><Relationship Id="rId9" Type="http://schemas.openxmlformats.org/officeDocument/2006/relationships/image" Target="../media/image217.png"/></Relationships>
</file>

<file path=ppt/slides/_rels/slide3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3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/Relationships>
</file>

<file path=ppt/slides/_rels/slide3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wmf"/><Relationship Id="rId2" Type="http://schemas.openxmlformats.org/officeDocument/2006/relationships/image" Target="../media/image220.wmf"/><Relationship Id="rId1" Type="http://schemas.openxmlformats.org/officeDocument/2006/relationships/slideLayout" Target="../slideLayouts/slideLayout2.xml"/></Relationships>
</file>

<file path=ppt/slides/_rels/slide3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wmf"/><Relationship Id="rId2" Type="http://schemas.openxmlformats.org/officeDocument/2006/relationships/image" Target="../media/image222.wmf"/><Relationship Id="rId1" Type="http://schemas.openxmlformats.org/officeDocument/2006/relationships/slideLayout" Target="../slideLayouts/slideLayout2.xml"/></Relationships>
</file>

<file path=ppt/slides/_rels/slide3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6.wmf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wmf"/><Relationship Id="rId2" Type="http://schemas.openxmlformats.org/officeDocument/2006/relationships/image" Target="../media/image2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1.wmf"/><Relationship Id="rId4" Type="http://schemas.openxmlformats.org/officeDocument/2006/relationships/image" Target="../media/image230.png"/></Relationships>
</file>

<file path=ppt/slides/_rels/slide3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wmf"/><Relationship Id="rId1" Type="http://schemas.openxmlformats.org/officeDocument/2006/relationships/slideLayout" Target="../slideLayouts/slideLayout2.xml"/></Relationships>
</file>

<file path=ppt/slides/_rels/slide3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3.wmf"/><Relationship Id="rId1" Type="http://schemas.openxmlformats.org/officeDocument/2006/relationships/slideLayout" Target="../slideLayouts/slideLayout2.xml"/></Relationships>
</file>

<file path=ppt/slides/_rels/slide3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2.xml"/></Relationships>
</file>

<file path=ppt/slides/_rels/slide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7.wmf"/></Relationships>
</file>

<file path=ppt/slides/_rels/slide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wmf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wmf"/></Relationships>
</file>

<file path=ppt/slides/_rels/slide3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wmf"/><Relationship Id="rId2" Type="http://schemas.openxmlformats.org/officeDocument/2006/relationships/image" Target="../media/image24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3.png"/></Relationships>
</file>

<file path=ppt/slides/_rels/slide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wmf"/><Relationship Id="rId2" Type="http://schemas.openxmlformats.org/officeDocument/2006/relationships/image" Target="../media/image244.wmf"/><Relationship Id="rId1" Type="http://schemas.openxmlformats.org/officeDocument/2006/relationships/slideLayout" Target="../slideLayouts/slideLayout2.xml"/></Relationships>
</file>

<file path=ppt/slides/_rels/slide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wmf"/><Relationship Id="rId2" Type="http://schemas.openxmlformats.org/officeDocument/2006/relationships/image" Target="../media/image24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/Relationships>
</file>

<file path=ppt/slides/_rels/slide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wmf"/><Relationship Id="rId1" Type="http://schemas.openxmlformats.org/officeDocument/2006/relationships/slideLayout" Target="../slideLayouts/slideLayout2.xml"/></Relationships>
</file>

<file path=ppt/slides/_rels/slide3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wmf"/><Relationship Id="rId1" Type="http://schemas.openxmlformats.org/officeDocument/2006/relationships/slideLayout" Target="../slideLayouts/slideLayout2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wmf"/><Relationship Id="rId1" Type="http://schemas.openxmlformats.org/officeDocument/2006/relationships/slideLayout" Target="../slideLayouts/slideLayout2.xml"/></Relationships>
</file>

<file path=ppt/slides/_rels/slide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7.wmf"/></Relationships>
</file>

<file path=ppt/slides/_rels/slide3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8.wmf"/><Relationship Id="rId1" Type="http://schemas.openxmlformats.org/officeDocument/2006/relationships/slideLayout" Target="../slideLayouts/slideLayout2.xml"/></Relationships>
</file>

<file path=ppt/slides/_rels/slide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wmf"/><Relationship Id="rId2" Type="http://schemas.openxmlformats.org/officeDocument/2006/relationships/image" Target="../media/image25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2.wmf"/><Relationship Id="rId4" Type="http://schemas.openxmlformats.org/officeDocument/2006/relationships/image" Target="../media/image261.wmf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/Relationships>
</file>

<file path=ppt/slides/_rels/slide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image" Target="../media/image264.wmf"/><Relationship Id="rId1" Type="http://schemas.openxmlformats.org/officeDocument/2006/relationships/slideLayout" Target="../slideLayouts/slideLayout2.xml"/></Relationships>
</file>

<file path=ppt/slides/_rels/slide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wmf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2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8.wmf"/><Relationship Id="rId1" Type="http://schemas.openxmlformats.org/officeDocument/2006/relationships/slideLayout" Target="../slideLayouts/slideLayout2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wmf"/><Relationship Id="rId1" Type="http://schemas.openxmlformats.org/officeDocument/2006/relationships/slideLayout" Target="../slideLayouts/slideLayout2.xml"/></Relationships>
</file>

<file path=ppt/slides/_rels/slide3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wmf"/><Relationship Id="rId2" Type="http://schemas.openxmlformats.org/officeDocument/2006/relationships/image" Target="../media/image271.wmf"/><Relationship Id="rId1" Type="http://schemas.openxmlformats.org/officeDocument/2006/relationships/slideLayout" Target="../slideLayouts/slideLayout2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3.wmf"/><Relationship Id="rId1" Type="http://schemas.openxmlformats.org/officeDocument/2006/relationships/slideLayout" Target="../slideLayouts/slideLayout2.xml"/></Relationships>
</file>

<file path=ppt/slides/_rels/slide3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4.wmf"/><Relationship Id="rId1" Type="http://schemas.openxmlformats.org/officeDocument/2006/relationships/slideLayout" Target="../slideLayouts/slideLayout2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6.wmf"/><Relationship Id="rId1" Type="http://schemas.openxmlformats.org/officeDocument/2006/relationships/slideLayout" Target="../slideLayouts/slideLayout2.xml"/></Relationships>
</file>

<file path=ppt/slides/_rels/slide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8.wmf"/><Relationship Id="rId2" Type="http://schemas.openxmlformats.org/officeDocument/2006/relationships/image" Target="../media/image277.wmf"/><Relationship Id="rId1" Type="http://schemas.openxmlformats.org/officeDocument/2006/relationships/slideLayout" Target="../slideLayouts/slideLayout2.xml"/></Relationships>
</file>

<file path=ppt/slides/_rels/slide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wmf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2.xml"/></Relationships>
</file>

<file path=ppt/slides/_rels/slide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wmf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4.png"/><Relationship Id="rId2" Type="http://schemas.openxmlformats.org/officeDocument/2006/relationships/image" Target="../media/image283.wmf"/><Relationship Id="rId1" Type="http://schemas.openxmlformats.org/officeDocument/2006/relationships/slideLayout" Target="../slideLayouts/slideLayout2.xml"/></Relationships>
</file>

<file path=ppt/slides/_rels/slide4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wmf"/><Relationship Id="rId7" Type="http://schemas.openxmlformats.org/officeDocument/2006/relationships/image" Target="../media/image290.wmf"/><Relationship Id="rId12" Type="http://schemas.openxmlformats.org/officeDocument/2006/relationships/image" Target="../media/image295.wmf"/><Relationship Id="rId2" Type="http://schemas.openxmlformats.org/officeDocument/2006/relationships/image" Target="../media/image28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wmf"/><Relationship Id="rId11" Type="http://schemas.openxmlformats.org/officeDocument/2006/relationships/image" Target="../media/image294.wmf"/><Relationship Id="rId5" Type="http://schemas.openxmlformats.org/officeDocument/2006/relationships/image" Target="../media/image288.wmf"/><Relationship Id="rId10" Type="http://schemas.openxmlformats.org/officeDocument/2006/relationships/image" Target="../media/image293.wmf"/><Relationship Id="rId4" Type="http://schemas.openxmlformats.org/officeDocument/2006/relationships/image" Target="../media/image287.wmf"/><Relationship Id="rId9" Type="http://schemas.openxmlformats.org/officeDocument/2006/relationships/image" Target="../media/image292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image" Target="../media/image29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8.wmf"/></Relationships>
</file>

<file path=ppt/slides/_rels/slide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1.png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wmf"/><Relationship Id="rId1" Type="http://schemas.openxmlformats.org/officeDocument/2006/relationships/slideLayout" Target="../slideLayouts/slideLayout2.xml"/></Relationships>
</file>

<file path=ppt/slides/_rels/slide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4.wmf"/><Relationship Id="rId2" Type="http://schemas.openxmlformats.org/officeDocument/2006/relationships/image" Target="../media/image30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5.wmf"/></Relationships>
</file>

<file path=ppt/slides/_rels/slide4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4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8.wmf"/><Relationship Id="rId2" Type="http://schemas.openxmlformats.org/officeDocument/2006/relationships/image" Target="../media/image30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9.wmf"/></Relationships>
</file>

<file path=ppt/slides/_rels/slide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310.wmf"/><Relationship Id="rId1" Type="http://schemas.openxmlformats.org/officeDocument/2006/relationships/slideLayout" Target="../slideLayouts/slideLayout2.xml"/></Relationships>
</file>

<file path=ppt/slides/_rels/slide4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wmf"/><Relationship Id="rId1" Type="http://schemas.openxmlformats.org/officeDocument/2006/relationships/slideLayout" Target="../slideLayouts/slideLayout2.xml"/></Relationships>
</file>

<file path=ppt/slides/_rels/slide4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wmf"/><Relationship Id="rId1" Type="http://schemas.openxmlformats.org/officeDocument/2006/relationships/slideLayout" Target="../slideLayouts/slideLayout2.xml"/></Relationships>
</file>

<file path=ppt/slides/_rels/slide4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5.wmf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4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wmf"/><Relationship Id="rId1" Type="http://schemas.openxmlformats.org/officeDocument/2006/relationships/slideLayout" Target="../slideLayouts/slideLayout2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wmf"/><Relationship Id="rId2" Type="http://schemas.openxmlformats.org/officeDocument/2006/relationships/image" Target="../media/image321.wmf"/><Relationship Id="rId1" Type="http://schemas.openxmlformats.org/officeDocument/2006/relationships/slideLayout" Target="../slideLayouts/slideLayout2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6.wmf"/></Relationships>
</file>

<file path=ppt/slides/_rels/slide4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2.xml"/></Relationships>
</file>

<file path=ppt/slides/_rels/slide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9.wmf"/><Relationship Id="rId1" Type="http://schemas.openxmlformats.org/officeDocument/2006/relationships/slideLayout" Target="../slideLayouts/slideLayout2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1.wmf"/><Relationship Id="rId1" Type="http://schemas.openxmlformats.org/officeDocument/2006/relationships/slideLayout" Target="../slideLayouts/slideLayout2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2.wmf"/><Relationship Id="rId1" Type="http://schemas.openxmlformats.org/officeDocument/2006/relationships/slideLayout" Target="../slideLayouts/slideLayout2.xml"/></Relationships>
</file>

<file path=ppt/slides/_rels/slide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2" Type="http://schemas.openxmlformats.org/officeDocument/2006/relationships/image" Target="../media/image333.wmf"/><Relationship Id="rId1" Type="http://schemas.openxmlformats.org/officeDocument/2006/relationships/slideLayout" Target="../slideLayouts/slideLayout2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5.wmf"/><Relationship Id="rId1" Type="http://schemas.openxmlformats.org/officeDocument/2006/relationships/slideLayout" Target="../slideLayouts/slideLayout2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6.wmf"/><Relationship Id="rId1" Type="http://schemas.openxmlformats.org/officeDocument/2006/relationships/slideLayout" Target="../slideLayouts/slideLayout2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7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8.wmf"/><Relationship Id="rId1" Type="http://schemas.openxmlformats.org/officeDocument/2006/relationships/slideLayout" Target="../slideLayouts/slideLayout2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2.xml"/></Relationships>
</file>

<file path=ppt/slides/_rels/slide4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wmf"/><Relationship Id="rId2" Type="http://schemas.openxmlformats.org/officeDocument/2006/relationships/image" Target="../media/image34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3.png"/><Relationship Id="rId4" Type="http://schemas.openxmlformats.org/officeDocument/2006/relationships/image" Target="../media/image342.wmf"/></Relationships>
</file>

<file path=ppt/slides/_rels/slide4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wmf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/Relationships>
</file>

<file path=ppt/slides/_rels/slide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7.wmf"/><Relationship Id="rId2" Type="http://schemas.openxmlformats.org/officeDocument/2006/relationships/image" Target="../media/image346.wmf"/><Relationship Id="rId1" Type="http://schemas.openxmlformats.org/officeDocument/2006/relationships/slideLayout" Target="../slideLayouts/slideLayout2.xml"/></Relationships>
</file>

<file path=ppt/slides/_rels/slide4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2.xml"/></Relationships>
</file>

<file path=ppt/slides/_rels/slide4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wmf"/><Relationship Id="rId1" Type="http://schemas.openxmlformats.org/officeDocument/2006/relationships/slideLayout" Target="../slideLayouts/slideLayout2.xml"/></Relationships>
</file>

<file path=ppt/slides/_rels/slide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wmf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4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4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4.wmf"/><Relationship Id="rId2" Type="http://schemas.openxmlformats.org/officeDocument/2006/relationships/image" Target="../media/image353.wmf"/><Relationship Id="rId1" Type="http://schemas.openxmlformats.org/officeDocument/2006/relationships/slideLayout" Target="../slideLayouts/slideLayout2.xml"/></Relationships>
</file>

<file path=ppt/slides/_rels/slide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4298BD-559E-8721-DD0E-A66675E35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C++ Basics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48D15C3-B7C6-A8AD-7764-C6425F748F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8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64B63-FCAD-4871-1794-ECDB47F778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b="1" dirty="0"/>
              <a:t>Basic Elements of C++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D51E0-2C6B-D1C3-7BA4-939AB0DEDA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>
            <a:extLst>
              <a:ext uri="{FF2B5EF4-FFF2-40B4-BE49-F238E27FC236}">
                <a16:creationId xmlns:a16="http://schemas.microsoft.com/office/drawing/2014/main" id="{5C390085-43E2-6723-BAD5-068D832A7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Logical (Boolean) Operators and Logical Expressions</a:t>
            </a:r>
          </a:p>
        </p:txBody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FA6641F5-1925-6665-18AF-F467B5CC0E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Logical (Boolean) operators enable you to combine logical expressions</a:t>
            </a:r>
          </a:p>
        </p:txBody>
      </p:sp>
      <p:sp>
        <p:nvSpPr>
          <p:cNvPr id="113666" name="Slide Number Placeholder 5">
            <a:extLst>
              <a:ext uri="{FF2B5EF4-FFF2-40B4-BE49-F238E27FC236}">
                <a16:creationId xmlns:a16="http://schemas.microsoft.com/office/drawing/2014/main" id="{FCA1D4F9-3460-8DCD-6631-A4B0F477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BCC85F-147B-4B98-A8FA-A5628125321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113669" name="Group 12">
            <a:extLst>
              <a:ext uri="{FF2B5EF4-FFF2-40B4-BE49-F238E27FC236}">
                <a16:creationId xmlns:a16="http://schemas.microsoft.com/office/drawing/2014/main" id="{89DE7A33-8600-3083-D2FE-4C9D0EC5FA8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148013"/>
            <a:ext cx="7046912" cy="2033587"/>
            <a:chOff x="841" y="1791"/>
            <a:chExt cx="4439" cy="1281"/>
          </a:xfrm>
        </p:grpSpPr>
        <p:sp>
          <p:nvSpPr>
            <p:cNvPr id="113670" name="Picture 4">
              <a:extLst>
                <a:ext uri="{FF2B5EF4-FFF2-40B4-BE49-F238E27FC236}">
                  <a16:creationId xmlns:a16="http://schemas.microsoft.com/office/drawing/2014/main" id="{18A319B8-8962-B858-EFEF-276FEB140B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1" y="1791"/>
              <a:ext cx="4439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3671" name="Line 6">
              <a:extLst>
                <a:ext uri="{FF2B5EF4-FFF2-40B4-BE49-F238E27FC236}">
                  <a16:creationId xmlns:a16="http://schemas.microsoft.com/office/drawing/2014/main" id="{98BA24E0-7918-9949-96B4-2A0C94F96B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425"/>
              <a:ext cx="43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672" name="Text Box 7">
              <a:extLst>
                <a:ext uri="{FF2B5EF4-FFF2-40B4-BE49-F238E27FC236}">
                  <a16:creationId xmlns:a16="http://schemas.microsoft.com/office/drawing/2014/main" id="{3FF3A68A-4B1F-D88E-5F8A-8C0033F5D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2304"/>
              <a:ext cx="4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3333FF"/>
                  </a:solidFill>
                  <a:latin typeface="Arial" panose="020B0604020202020204" pitchFamily="34" charset="0"/>
                </a:rPr>
                <a:t>unary</a:t>
              </a:r>
            </a:p>
          </p:txBody>
        </p:sp>
        <p:sp>
          <p:nvSpPr>
            <p:cNvPr id="113673" name="Line 8">
              <a:extLst>
                <a:ext uri="{FF2B5EF4-FFF2-40B4-BE49-F238E27FC236}">
                  <a16:creationId xmlns:a16="http://schemas.microsoft.com/office/drawing/2014/main" id="{8E97E861-B2EF-0991-0FBC-73C75F488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674"/>
              <a:ext cx="43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674" name="Text Box 9">
              <a:extLst>
                <a:ext uri="{FF2B5EF4-FFF2-40B4-BE49-F238E27FC236}">
                  <a16:creationId xmlns:a16="http://schemas.microsoft.com/office/drawing/2014/main" id="{B72031F2-9A2F-22D3-0D8D-33CFA0DBB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2553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3333FF"/>
                  </a:solidFill>
                  <a:latin typeface="Arial" panose="020B0604020202020204" pitchFamily="34" charset="0"/>
                </a:rPr>
                <a:t>binary</a:t>
              </a:r>
            </a:p>
          </p:txBody>
        </p:sp>
        <p:sp>
          <p:nvSpPr>
            <p:cNvPr id="113675" name="Line 10">
              <a:extLst>
                <a:ext uri="{FF2B5EF4-FFF2-40B4-BE49-F238E27FC236}">
                  <a16:creationId xmlns:a16="http://schemas.microsoft.com/office/drawing/2014/main" id="{E846EF5F-83DF-1684-CD04-44E541C38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4" y="2946"/>
              <a:ext cx="432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3676" name="Text Box 11">
              <a:extLst>
                <a:ext uri="{FF2B5EF4-FFF2-40B4-BE49-F238E27FC236}">
                  <a16:creationId xmlns:a16="http://schemas.microsoft.com/office/drawing/2014/main" id="{DE76083D-CB5C-ED2C-C2A1-9E0E77F75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2825"/>
              <a:ext cx="5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3333FF"/>
                  </a:solidFill>
                  <a:latin typeface="Arial" panose="020B0604020202020204" pitchFamily="34" charset="0"/>
                </a:rPr>
                <a:t>binary</a:t>
              </a:r>
            </a:p>
          </p:txBody>
        </p:sp>
      </p:grp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17">
            <a:extLst>
              <a:ext uri="{FF2B5EF4-FFF2-40B4-BE49-F238E27FC236}">
                <a16:creationId xmlns:a16="http://schemas.microsoft.com/office/drawing/2014/main" id="{2F1BA8DB-DDF7-8E8F-1474-752A9C2445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Logical (Boolean) Operators and Logical Expressions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698183-E9DF-EDBD-CDC3-DE9204FB1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4690" name="Slide Number Placeholder 4">
            <a:extLst>
              <a:ext uri="{FF2B5EF4-FFF2-40B4-BE49-F238E27FC236}">
                <a16:creationId xmlns:a16="http://schemas.microsoft.com/office/drawing/2014/main" id="{CF5F514D-CD85-7928-8695-AAB09831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D272104-E132-4826-9693-C3B590DCFD2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14692" name="Picture 18">
            <a:extLst>
              <a:ext uri="{FF2B5EF4-FFF2-40B4-BE49-F238E27FC236}">
                <a16:creationId xmlns:a16="http://schemas.microsoft.com/office/drawing/2014/main" id="{2C6FC197-F151-8D67-59A7-CE815AF3F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2195513"/>
            <a:ext cx="7046912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1">
            <a:extLst>
              <a:ext uri="{FF2B5EF4-FFF2-40B4-BE49-F238E27FC236}">
                <a16:creationId xmlns:a16="http://schemas.microsoft.com/office/drawing/2014/main" id="{A38A38FF-3D9F-9D58-E672-8A9C8574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609600"/>
            <a:ext cx="70119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5" name="Picture 12">
            <a:extLst>
              <a:ext uri="{FF2B5EF4-FFF2-40B4-BE49-F238E27FC236}">
                <a16:creationId xmlns:a16="http://schemas.microsoft.com/office/drawing/2014/main" id="{BE36A6B4-244A-6A69-4B5D-CAF3C82F6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40113"/>
            <a:ext cx="70104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8423AC-8A9E-A7F4-AA26-EC83F10C5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CFFA-DEFC-151A-6902-DB3866D2C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14">
            <a:extLst>
              <a:ext uri="{FF2B5EF4-FFF2-40B4-BE49-F238E27FC236}">
                <a16:creationId xmlns:a16="http://schemas.microsoft.com/office/drawing/2014/main" id="{B60BEE5C-5F26-F5A5-6B2D-7AC045EF4C80}"/>
              </a:ext>
            </a:extLst>
          </p:cNvPr>
          <p:cNvGrpSpPr>
            <a:grpSpLocks/>
          </p:cNvGrpSpPr>
          <p:nvPr/>
        </p:nvGrpSpPr>
        <p:grpSpPr bwMode="auto">
          <a:xfrm>
            <a:off x="1130300" y="400050"/>
            <a:ext cx="7023100" cy="6288088"/>
            <a:chOff x="712" y="252"/>
            <a:chExt cx="4424" cy="3961"/>
          </a:xfrm>
        </p:grpSpPr>
        <p:pic>
          <p:nvPicPr>
            <p:cNvPr id="116739" name="Picture 11">
              <a:extLst>
                <a:ext uri="{FF2B5EF4-FFF2-40B4-BE49-F238E27FC236}">
                  <a16:creationId xmlns:a16="http://schemas.microsoft.com/office/drawing/2014/main" id="{6A0E4261-4C2B-D7AB-60ED-DAB030544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252"/>
              <a:ext cx="4417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0" name="Picture 12">
              <a:extLst>
                <a:ext uri="{FF2B5EF4-FFF2-40B4-BE49-F238E27FC236}">
                  <a16:creationId xmlns:a16="http://schemas.microsoft.com/office/drawing/2014/main" id="{5F7598C1-A312-3052-3393-05FE443065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" y="1237"/>
              <a:ext cx="4416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741" name="Picture 13">
              <a:extLst>
                <a:ext uri="{FF2B5EF4-FFF2-40B4-BE49-F238E27FC236}">
                  <a16:creationId xmlns:a16="http://schemas.microsoft.com/office/drawing/2014/main" id="{6091F909-3084-1FFD-9B9B-FCD58E7E9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1968"/>
              <a:ext cx="4417" cy="2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AC311C-0269-0F68-2552-D1EFD96D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20CEA-867A-8527-83CC-F51F6F5B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5">
            <a:extLst>
              <a:ext uri="{FF2B5EF4-FFF2-40B4-BE49-F238E27FC236}">
                <a16:creationId xmlns:a16="http://schemas.microsoft.com/office/drawing/2014/main" id="{E551BD8F-8C36-931C-75AD-C86A1DF4C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 of Precedence</a:t>
            </a:r>
          </a:p>
        </p:txBody>
      </p:sp>
      <p:sp>
        <p:nvSpPr>
          <p:cNvPr id="117764" name="Rectangle 6">
            <a:extLst>
              <a:ext uri="{FF2B5EF4-FFF2-40B4-BE49-F238E27FC236}">
                <a16:creationId xmlns:a16="http://schemas.microsoft.com/office/drawing/2014/main" id="{55FEB689-54E7-B2D1-E7A8-D823029EB0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Relational and logical operators are evaluated from left to right</a:t>
            </a:r>
          </a:p>
          <a:p>
            <a:r>
              <a:rPr lang="en-US" altLang="en-US"/>
              <a:t>The associativity is left to right</a:t>
            </a:r>
          </a:p>
          <a:p>
            <a:r>
              <a:rPr lang="en-US" altLang="en-US"/>
              <a:t>Parentheses can override precedence</a:t>
            </a:r>
          </a:p>
        </p:txBody>
      </p:sp>
      <p:sp>
        <p:nvSpPr>
          <p:cNvPr id="117762" name="Slide Number Placeholder 5">
            <a:extLst>
              <a:ext uri="{FF2B5EF4-FFF2-40B4-BE49-F238E27FC236}">
                <a16:creationId xmlns:a16="http://schemas.microsoft.com/office/drawing/2014/main" id="{80ADFEC5-49EA-15FD-743D-A4ABD2A98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DC7670A-9A1D-4DB4-A78A-8DB03A301E5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6">
            <a:extLst>
              <a:ext uri="{FF2B5EF4-FFF2-40B4-BE49-F238E27FC236}">
                <a16:creationId xmlns:a16="http://schemas.microsoft.com/office/drawing/2014/main" id="{6E55ED83-9568-5352-B9D2-126CE8937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 of Precedence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3631CF-2100-805F-D092-BC7D6B57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8786" name="Slide Number Placeholder 4">
            <a:extLst>
              <a:ext uri="{FF2B5EF4-FFF2-40B4-BE49-F238E27FC236}">
                <a16:creationId xmlns:a16="http://schemas.microsoft.com/office/drawing/2014/main" id="{A475A361-65D5-4A49-5E59-D6F8D818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EEE6DF-C74C-4094-809D-84941890101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18787" name="Picture 5">
            <a:extLst>
              <a:ext uri="{FF2B5EF4-FFF2-40B4-BE49-F238E27FC236}">
                <a16:creationId xmlns:a16="http://schemas.microsoft.com/office/drawing/2014/main" id="{AE831E2D-D178-3648-4E24-9EA44631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010400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6">
            <a:extLst>
              <a:ext uri="{FF2B5EF4-FFF2-40B4-BE49-F238E27FC236}">
                <a16:creationId xmlns:a16="http://schemas.microsoft.com/office/drawing/2014/main" id="{F5535C75-8E66-AA8B-F1CC-69007AFBED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 of Precedence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8AF65-E879-8DE6-A179-C94B3798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0834" name="Slide Number Placeholder 4">
            <a:extLst>
              <a:ext uri="{FF2B5EF4-FFF2-40B4-BE49-F238E27FC236}">
                <a16:creationId xmlns:a16="http://schemas.microsoft.com/office/drawing/2014/main" id="{64B410D4-2B1A-63F1-A144-B58F3629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068FE4E-B8F4-463C-8BDF-F41C446BCF2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20835" name="Picture 5">
            <a:extLst>
              <a:ext uri="{FF2B5EF4-FFF2-40B4-BE49-F238E27FC236}">
                <a16:creationId xmlns:a16="http://schemas.microsoft.com/office/drawing/2014/main" id="{F6A1EB46-403E-89D0-C4BB-3FAAA8113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981200"/>
            <a:ext cx="697547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BC9065C-A387-50A9-5A49-D3252524E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15" r="67434"/>
          <a:stretch/>
        </p:blipFill>
        <p:spPr bwMode="auto">
          <a:xfrm>
            <a:off x="6629400" y="432593"/>
            <a:ext cx="20383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00F5E4-4A0E-3787-E107-087261CA7B0A}"/>
              </a:ext>
            </a:extLst>
          </p:cNvPr>
          <p:cNvSpPr/>
          <p:nvPr/>
        </p:nvSpPr>
        <p:spPr>
          <a:xfrm>
            <a:off x="3505200" y="1935162"/>
            <a:ext cx="5010150" cy="42418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2">
            <a:extLst>
              <a:ext uri="{FF2B5EF4-FFF2-40B4-BE49-F238E27FC236}">
                <a16:creationId xmlns:a16="http://schemas.microsoft.com/office/drawing/2014/main" id="{3380639A-CBE7-D4CA-93E7-BA038E350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 of Precedence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BC24EE-FC3C-9DF0-3509-0F956C25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1858" name="Slide Number Placeholder 4">
            <a:extLst>
              <a:ext uri="{FF2B5EF4-FFF2-40B4-BE49-F238E27FC236}">
                <a16:creationId xmlns:a16="http://schemas.microsoft.com/office/drawing/2014/main" id="{9B076CB6-7D13-A906-132E-AA16B4988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A90BCA4-00E2-497C-A63B-401745B3EA1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121860" name="Group 6">
            <a:extLst>
              <a:ext uri="{FF2B5EF4-FFF2-40B4-BE49-F238E27FC236}">
                <a16:creationId xmlns:a16="http://schemas.microsoft.com/office/drawing/2014/main" id="{FA7E836D-86FB-AE95-998C-5EC7547D761F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1905000"/>
            <a:ext cx="7010400" cy="4441825"/>
            <a:chOff x="816" y="1200"/>
            <a:chExt cx="4416" cy="2798"/>
          </a:xfrm>
        </p:grpSpPr>
        <p:pic>
          <p:nvPicPr>
            <p:cNvPr id="121861" name="Picture 4">
              <a:extLst>
                <a:ext uri="{FF2B5EF4-FFF2-40B4-BE49-F238E27FC236}">
                  <a16:creationId xmlns:a16="http://schemas.microsoft.com/office/drawing/2014/main" id="{72C64AC1-7671-DAC8-C84A-4FA9EB4A4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200"/>
              <a:ext cx="278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862" name="Picture 5">
              <a:extLst>
                <a:ext uri="{FF2B5EF4-FFF2-40B4-BE49-F238E27FC236}">
                  <a16:creationId xmlns:a16="http://schemas.microsoft.com/office/drawing/2014/main" id="{3BCC2AAA-9E38-1288-0866-DCBAA7B51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384"/>
              <a:ext cx="4416" cy="2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6BFB5226-E4EB-9EA3-0CE6-7E064B0D4D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115" r="67434"/>
          <a:stretch/>
        </p:blipFill>
        <p:spPr bwMode="auto">
          <a:xfrm>
            <a:off x="6629400" y="432593"/>
            <a:ext cx="20383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BBEA81-DBE0-5EAA-8721-FCA27EA95A59}"/>
              </a:ext>
            </a:extLst>
          </p:cNvPr>
          <p:cNvSpPr/>
          <p:nvPr/>
        </p:nvSpPr>
        <p:spPr>
          <a:xfrm>
            <a:off x="3657600" y="1935162"/>
            <a:ext cx="4857750" cy="42418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2">
            <a:extLst>
              <a:ext uri="{FF2B5EF4-FFF2-40B4-BE49-F238E27FC236}">
                <a16:creationId xmlns:a16="http://schemas.microsoft.com/office/drawing/2014/main" id="{82A0123F-73AC-6FC4-3A7F-E78299EBE5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Short-Circuit Evaluation</a:t>
            </a:r>
          </a:p>
        </p:txBody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DE38F828-E909-515C-ADAB-0B28648446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Short-circuit evaluation</a:t>
            </a:r>
            <a:r>
              <a:rPr lang="en-US" altLang="en-US"/>
              <a:t>: evaluation of a logical expression stops as soon as the value of the expression is known</a:t>
            </a:r>
          </a:p>
          <a:p>
            <a:r>
              <a:rPr lang="en-US" altLang="en-US"/>
              <a:t>Example: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(age &gt;= 21) || ( x == 5)	</a:t>
            </a:r>
            <a:r>
              <a:rPr lang="en-US" altLang="en-US" sz="2400">
                <a:solidFill>
                  <a:srgbClr val="33CC33"/>
                </a:solidFill>
                <a:latin typeface="Courier New" panose="02070309020205020404" pitchFamily="49" charset="0"/>
              </a:rPr>
              <a:t>//Line 1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(grade == 'A') &amp;&amp; (x &gt;= 7)	</a:t>
            </a:r>
            <a:r>
              <a:rPr lang="en-US" altLang="en-US" sz="2400">
                <a:solidFill>
                  <a:srgbClr val="33CC33"/>
                </a:solidFill>
                <a:latin typeface="Courier New" panose="02070309020205020404" pitchFamily="49" charset="0"/>
              </a:rPr>
              <a:t>//Line 2</a:t>
            </a:r>
          </a:p>
        </p:txBody>
      </p:sp>
      <p:sp>
        <p:nvSpPr>
          <p:cNvPr id="122882" name="Slide Number Placeholder 5">
            <a:extLst>
              <a:ext uri="{FF2B5EF4-FFF2-40B4-BE49-F238E27FC236}">
                <a16:creationId xmlns:a16="http://schemas.microsoft.com/office/drawing/2014/main" id="{57B65F54-2A53-D8E0-FE5B-B05E37C1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82A185-27D3-4159-AA2D-38F894E31F1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>
            <a:extLst>
              <a:ext uri="{FF2B5EF4-FFF2-40B4-BE49-F238E27FC236}">
                <a16:creationId xmlns:a16="http://schemas.microsoft.com/office/drawing/2014/main" id="{FF9D7D64-C19A-832A-0A51-EBB8C2E92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int</a:t>
            </a:r>
            <a:r>
              <a:rPr lang="en-US" altLang="en-US"/>
              <a:t> Data Type and Logical (Boolean) Expressions</a:t>
            </a:r>
          </a:p>
        </p:txBody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65E2AD1F-D21E-FB5C-E90C-0386BD018E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Earlier versions of C++ did not provide built-in data types that had Boolean values</a:t>
            </a:r>
          </a:p>
          <a:p>
            <a:r>
              <a:rPr lang="en-US" altLang="en-US"/>
              <a:t>Logical expressions evaluate to either 1 or 0</a:t>
            </a:r>
          </a:p>
          <a:p>
            <a:pPr lvl="1"/>
            <a:r>
              <a:rPr lang="en-US" altLang="en-US"/>
              <a:t>The value of a logical expression was stored in a variable of the data type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</a:p>
          <a:p>
            <a:r>
              <a:rPr lang="en-US" altLang="en-US"/>
              <a:t>You can use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/>
              <a:t> data type to manipulate logical (Boolean) expressions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123906" name="Slide Number Placeholder 5">
            <a:extLst>
              <a:ext uri="{FF2B5EF4-FFF2-40B4-BE49-F238E27FC236}">
                <a16:creationId xmlns:a16="http://schemas.microsoft.com/office/drawing/2014/main" id="{29B059B8-C041-7E8C-528E-29F64212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BFEF124-F0A2-4611-BDB5-44D5113E8F2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EA2D6CF-2AC5-FDFD-501C-3F1BEA973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CE41D0F-91F2-74B0-6CDA-EF1D38417A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80000"/>
              </a:spcBef>
              <a:buFontTx/>
              <a:buNone/>
            </a:pPr>
            <a:r>
              <a:rPr lang="en-US" altLang="en-US"/>
              <a:t>In this chapter, you will:</a:t>
            </a:r>
          </a:p>
          <a:p>
            <a:r>
              <a:rPr lang="en-US" altLang="en-US"/>
              <a:t>Become familiar with the basic components of a C++ program, including functions, special symbols, and identifiers</a:t>
            </a:r>
          </a:p>
          <a:p>
            <a:r>
              <a:rPr lang="en-US" altLang="en-US"/>
              <a:t>Explore simple data types</a:t>
            </a:r>
          </a:p>
          <a:p>
            <a:r>
              <a:rPr lang="en-US" altLang="en-US"/>
              <a:t>Discover how to use arithmetic operators </a:t>
            </a:r>
          </a:p>
          <a:p>
            <a:r>
              <a:rPr lang="en-US" altLang="en-US"/>
              <a:t>Examine how a program evaluates arithmetic expressions</a:t>
            </a:r>
          </a:p>
        </p:txBody>
      </p:sp>
      <p:sp>
        <p:nvSpPr>
          <p:cNvPr id="21508" name="Slide Number Placeholder 5">
            <a:extLst>
              <a:ext uri="{FF2B5EF4-FFF2-40B4-BE49-F238E27FC236}">
                <a16:creationId xmlns:a16="http://schemas.microsoft.com/office/drawing/2014/main" id="{027C9F67-0B17-80E6-9FA5-3204AAEBC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3F82C94-6356-4F8E-A22C-B1CDD974854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2">
            <a:extLst>
              <a:ext uri="{FF2B5EF4-FFF2-40B4-BE49-F238E27FC236}">
                <a16:creationId xmlns:a16="http://schemas.microsoft.com/office/drawing/2014/main" id="{B934DAF6-DAF4-8280-14A9-809B69C7E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bool</a:t>
            </a:r>
            <a:r>
              <a:rPr lang="en-US" altLang="en-US"/>
              <a:t> Data Type and Logical (Boolean) Expressions</a:t>
            </a:r>
          </a:p>
        </p:txBody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87D44856-09A6-8D06-0C71-D7B9ECA216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data type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/>
              <a:t> has logical (Boolean) values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 are reserved words</a:t>
            </a:r>
          </a:p>
          <a:p>
            <a:r>
              <a:rPr lang="en-US" altLang="en-US"/>
              <a:t>The identifier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has the value </a:t>
            </a:r>
            <a:r>
              <a:rPr lang="en-US" altLang="en-US">
                <a:latin typeface="Courier New" panose="02070309020205020404" pitchFamily="49" charset="0"/>
              </a:rPr>
              <a:t>1</a:t>
            </a:r>
            <a:r>
              <a:rPr lang="en-US" altLang="en-US"/>
              <a:t> </a:t>
            </a:r>
          </a:p>
          <a:p>
            <a:r>
              <a:rPr lang="en-US" altLang="en-US"/>
              <a:t>The identifier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 has the value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</a:p>
          <a:p>
            <a:endParaRPr lang="en-US" altLang="en-US" sz="2600">
              <a:latin typeface="Courier New" panose="02070309020205020404" pitchFamily="49" charset="0"/>
            </a:endParaRPr>
          </a:p>
        </p:txBody>
      </p:sp>
      <p:sp>
        <p:nvSpPr>
          <p:cNvPr id="124930" name="Slide Number Placeholder 5">
            <a:extLst>
              <a:ext uri="{FF2B5EF4-FFF2-40B4-BE49-F238E27FC236}">
                <a16:creationId xmlns:a16="http://schemas.microsoft.com/office/drawing/2014/main" id="{6D6B6E4E-02E3-7464-1CF7-3ACEB14FB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B22E0E3-58F3-4507-BEEC-02FD0221725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2">
            <a:extLst>
              <a:ext uri="{FF2B5EF4-FFF2-40B4-BE49-F238E27FC236}">
                <a16:creationId xmlns:a16="http://schemas.microsoft.com/office/drawing/2014/main" id="{CC4DD326-663A-E0F3-23A2-181694C5B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Logical (Boolean) Expressions</a:t>
            </a:r>
          </a:p>
        </p:txBody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ED6AEB13-9715-A321-EBB0-C85D97FADF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Logical expressions can be unpredictable</a:t>
            </a:r>
          </a:p>
          <a:p>
            <a:r>
              <a:rPr lang="en-US" altLang="en-US"/>
              <a:t>The following expression appears to represent a comparison of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10</a:t>
            </a:r>
            <a:r>
              <a:rPr lang="en-US" altLang="en-US"/>
              <a:t>: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>
                <a:latin typeface="Courier New" panose="02070309020205020404" pitchFamily="49" charset="0"/>
              </a:rPr>
              <a:t>0 &lt;= num &lt;= 10</a:t>
            </a:r>
          </a:p>
          <a:p>
            <a:r>
              <a:rPr lang="en-US" altLang="en-US"/>
              <a:t>It always 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because </a:t>
            </a:r>
            <a:r>
              <a:rPr lang="en-US" altLang="en-US">
                <a:latin typeface="Courier New" panose="02070309020205020404" pitchFamily="49" charset="0"/>
              </a:rPr>
              <a:t>0 &lt;= num</a:t>
            </a:r>
            <a:r>
              <a:rPr lang="en-US" altLang="en-US"/>
              <a:t> evaluates to either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1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0 &lt;= 10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1 &lt;= 10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</a:t>
            </a:r>
          </a:p>
          <a:p>
            <a:r>
              <a:rPr lang="en-US" altLang="en-US"/>
              <a:t>A correct way to write this expression is: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>
                <a:latin typeface="Courier New" panose="02070309020205020404" pitchFamily="49" charset="0"/>
              </a:rPr>
              <a:t>0 &lt;= num &amp;&amp; num &lt;= 10</a:t>
            </a:r>
          </a:p>
          <a:p>
            <a:endParaRPr lang="en-US" altLang="en-US"/>
          </a:p>
        </p:txBody>
      </p:sp>
      <p:sp>
        <p:nvSpPr>
          <p:cNvPr id="125954" name="Slide Number Placeholder 5">
            <a:extLst>
              <a:ext uri="{FF2B5EF4-FFF2-40B4-BE49-F238E27FC236}">
                <a16:creationId xmlns:a16="http://schemas.microsoft.com/office/drawing/2014/main" id="{B4C04B2D-C23E-F918-E97A-B3827019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11C9960-A1C3-4AE4-8ED1-19862FF0461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2">
            <a:extLst>
              <a:ext uri="{FF2B5EF4-FFF2-40B4-BE49-F238E27FC236}">
                <a16:creationId xmlns:a16="http://schemas.microsoft.com/office/drawing/2014/main" id="{72CE2A6D-DBC5-A7B4-2858-C98613B7DE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Selection: </a:t>
            </a:r>
            <a:r>
              <a:rPr lang="en-US" altLang="en-US">
                <a:latin typeface="Courier New" panose="02070309020205020404" pitchFamily="49" charset="0"/>
              </a:rPr>
              <a:t>if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if...else</a:t>
            </a:r>
          </a:p>
        </p:txBody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3FA5EF1-6A2E-8546-F1B1-3930EC6972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One-Way Selection</a:t>
            </a:r>
          </a:p>
          <a:p>
            <a:r>
              <a:rPr lang="en-US" altLang="en-US"/>
              <a:t>Two-Way Selection</a:t>
            </a:r>
          </a:p>
          <a:p>
            <a:r>
              <a:rPr lang="en-US" altLang="en-US"/>
              <a:t>Compound (Block of) Statements</a:t>
            </a:r>
          </a:p>
          <a:p>
            <a:r>
              <a:rPr lang="en-US" altLang="en-US"/>
              <a:t>Multiple Selections: Nested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</a:p>
          <a:p>
            <a:r>
              <a:rPr lang="en-US" altLang="en-US"/>
              <a:t>Comparing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if...else</a:t>
            </a:r>
            <a:r>
              <a:rPr lang="en-US" altLang="en-US"/>
              <a:t> Statements with a Series of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 Statements</a:t>
            </a:r>
          </a:p>
          <a:p>
            <a:endParaRPr lang="en-US" altLang="en-US"/>
          </a:p>
        </p:txBody>
      </p:sp>
      <p:sp>
        <p:nvSpPr>
          <p:cNvPr id="126978" name="Slide Number Placeholder 5">
            <a:extLst>
              <a:ext uri="{FF2B5EF4-FFF2-40B4-BE49-F238E27FC236}">
                <a16:creationId xmlns:a16="http://schemas.microsoft.com/office/drawing/2014/main" id="{60B524D2-9A44-A8F3-A3E1-1D9D5551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AF7580B-F499-40F5-91BC-3DD51148FE0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2">
            <a:extLst>
              <a:ext uri="{FF2B5EF4-FFF2-40B4-BE49-F238E27FC236}">
                <a16:creationId xmlns:a16="http://schemas.microsoft.com/office/drawing/2014/main" id="{FBF72B1B-28B4-8780-115B-2B65E27CC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Selection: </a:t>
            </a:r>
            <a:r>
              <a:rPr lang="en-US" altLang="en-US">
                <a:latin typeface="Courier New" panose="02070309020205020404" pitchFamily="49" charset="0"/>
              </a:rPr>
              <a:t>if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if...else</a:t>
            </a:r>
            <a:r>
              <a:rPr lang="en-US" altLang="en-US"/>
              <a:t> (continued)</a:t>
            </a:r>
          </a:p>
        </p:txBody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2EBAD6D2-2E8C-8429-9528-161D9F507B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Using Pseudocode to Develop, Test, and Debug a Program</a:t>
            </a:r>
          </a:p>
          <a:p>
            <a:r>
              <a:rPr lang="en-US" altLang="en-US"/>
              <a:t>Input Failure and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 Statement</a:t>
            </a:r>
          </a:p>
          <a:p>
            <a:r>
              <a:rPr lang="en-US" altLang="en-US"/>
              <a:t>Confusion Between the Equality Operator (==) and the Assignment Operator (=)</a:t>
            </a:r>
          </a:p>
          <a:p>
            <a:r>
              <a:rPr lang="en-US" altLang="en-US"/>
              <a:t>Conditional Operator (?:)</a:t>
            </a:r>
          </a:p>
        </p:txBody>
      </p:sp>
      <p:sp>
        <p:nvSpPr>
          <p:cNvPr id="128002" name="Slide Number Placeholder 5">
            <a:extLst>
              <a:ext uri="{FF2B5EF4-FFF2-40B4-BE49-F238E27FC236}">
                <a16:creationId xmlns:a16="http://schemas.microsoft.com/office/drawing/2014/main" id="{7DB753DE-7249-AB23-2361-4FA9DFCF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637983-8DEC-4434-9827-106D39DEEA7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>
            <a:extLst>
              <a:ext uri="{FF2B5EF4-FFF2-40B4-BE49-F238E27FC236}">
                <a16:creationId xmlns:a16="http://schemas.microsoft.com/office/drawing/2014/main" id="{C1E78D76-2DB7-F08D-99BD-219A7A36F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One-Way Selection</a:t>
            </a:r>
          </a:p>
        </p:txBody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B3C26AD6-767D-B449-2EC6-E2D9D7E27F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syntax of one-way selection is:</a:t>
            </a:r>
          </a:p>
          <a:p>
            <a:pPr>
              <a:buFontTx/>
              <a:buNone/>
            </a:pPr>
            <a:r>
              <a:rPr lang="en-US" altLang="en-US" sz="2400"/>
              <a:t>  </a:t>
            </a:r>
          </a:p>
          <a:p>
            <a:pPr>
              <a:lnSpc>
                <a:spcPct val="160000"/>
              </a:lnSpc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r>
              <a:rPr lang="en-US" altLang="en-US"/>
              <a:t>The statement is executed if the value of the expression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</a:p>
          <a:p>
            <a:r>
              <a:rPr lang="en-US" altLang="en-US"/>
              <a:t>The statement is bypassed if the value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; program goes to the next statement</a:t>
            </a:r>
          </a:p>
          <a:p>
            <a:pPr>
              <a:spcBef>
                <a:spcPct val="40000"/>
              </a:spcBef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 is a reserved word</a:t>
            </a:r>
          </a:p>
        </p:txBody>
      </p:sp>
      <p:sp>
        <p:nvSpPr>
          <p:cNvPr id="129026" name="Slide Number Placeholder 5">
            <a:extLst>
              <a:ext uri="{FF2B5EF4-FFF2-40B4-BE49-F238E27FC236}">
                <a16:creationId xmlns:a16="http://schemas.microsoft.com/office/drawing/2014/main" id="{D2359FB2-8019-9D05-BFA4-6F30664D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08E53B1-6CD9-4E79-9C1B-955A1A96B54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29029" name="Picture 4">
            <a:extLst>
              <a:ext uri="{FF2B5EF4-FFF2-40B4-BE49-F238E27FC236}">
                <a16:creationId xmlns:a16="http://schemas.microsoft.com/office/drawing/2014/main" id="{EAF9AEE8-70FC-FECF-21CD-4E7567122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350" y="2514600"/>
            <a:ext cx="25590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>
            <a:extLst>
              <a:ext uri="{FF2B5EF4-FFF2-40B4-BE49-F238E27FC236}">
                <a16:creationId xmlns:a16="http://schemas.microsoft.com/office/drawing/2014/main" id="{06F9D0C7-FC64-9DC4-1314-23441EC88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4" r="26359" b="14591"/>
          <a:stretch/>
        </p:blipFill>
        <p:spPr bwMode="auto">
          <a:xfrm>
            <a:off x="4587875" y="4086855"/>
            <a:ext cx="32575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5">
            <a:extLst>
              <a:ext uri="{FF2B5EF4-FFF2-40B4-BE49-F238E27FC236}">
                <a16:creationId xmlns:a16="http://schemas.microsoft.com/office/drawing/2014/main" id="{AB48EFD6-9BEF-3B83-F215-94AAA4C3C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One-Way Selection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B4F26D-27CA-9FD0-DC1C-CDFD85AA9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1074" name="Slide Number Placeholder 4">
            <a:extLst>
              <a:ext uri="{FF2B5EF4-FFF2-40B4-BE49-F238E27FC236}">
                <a16:creationId xmlns:a16="http://schemas.microsoft.com/office/drawing/2014/main" id="{DECCF6DE-C9F8-268D-E97B-464CAA0F5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BEAE5C-E9B8-4BB1-BB65-18A5848FE0E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31075" name="Picture 4">
            <a:extLst>
              <a:ext uri="{FF2B5EF4-FFF2-40B4-BE49-F238E27FC236}">
                <a16:creationId xmlns:a16="http://schemas.microsoft.com/office/drawing/2014/main" id="{E3AB4EDD-FDDF-9AD4-666F-BE939684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620963"/>
            <a:ext cx="701198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4">
            <a:extLst>
              <a:ext uri="{FF2B5EF4-FFF2-40B4-BE49-F238E27FC236}">
                <a16:creationId xmlns:a16="http://schemas.microsoft.com/office/drawing/2014/main" id="{1E9F6B18-653F-CBDA-7461-16EFF1F78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01040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B0BC36-057A-17CC-97AD-79B285BC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1055E-C5B9-447D-5D15-6F32DBB66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Rectangle 8">
            <a:extLst>
              <a:ext uri="{FF2B5EF4-FFF2-40B4-BE49-F238E27FC236}">
                <a16:creationId xmlns:a16="http://schemas.microsoft.com/office/drawing/2014/main" id="{223E09E7-AB7E-5F5F-38B2-44FC60A08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One-Way Selection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3F38F-1C1A-22C5-ADF1-8577CD293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22" name="Slide Number Placeholder 4">
            <a:extLst>
              <a:ext uri="{FF2B5EF4-FFF2-40B4-BE49-F238E27FC236}">
                <a16:creationId xmlns:a16="http://schemas.microsoft.com/office/drawing/2014/main" id="{1D268DBE-0F58-3EB7-F7FE-60499D21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E0B666-A772-4088-B094-C9B8C7670E8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33123" name="Picture 6">
            <a:extLst>
              <a:ext uri="{FF2B5EF4-FFF2-40B4-BE49-F238E27FC236}">
                <a16:creationId xmlns:a16="http://schemas.microsoft.com/office/drawing/2014/main" id="{748B92EF-3CA9-A920-26BB-AB2BA7E4E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663700"/>
            <a:ext cx="70469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4" name="Picture 7">
            <a:extLst>
              <a:ext uri="{FF2B5EF4-FFF2-40B4-BE49-F238E27FC236}">
                <a16:creationId xmlns:a16="http://schemas.microsoft.com/office/drawing/2014/main" id="{B9FAB290-1483-9D27-7CB8-CF0C7464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97300"/>
            <a:ext cx="7010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2">
            <a:extLst>
              <a:ext uri="{FF2B5EF4-FFF2-40B4-BE49-F238E27FC236}">
                <a16:creationId xmlns:a16="http://schemas.microsoft.com/office/drawing/2014/main" id="{5F9D9B94-5873-6BB6-2561-FE50243BC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Two-Way Selection</a:t>
            </a:r>
          </a:p>
        </p:txBody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A0927D1D-3E32-085E-2A6F-1FB9461C9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369219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Two-way selection takes the form: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3333FF"/>
                </a:solidFill>
                <a:latin typeface="Courier New" panose="02070309020205020404" pitchFamily="49" charset="0"/>
              </a:rPr>
              <a:t> </a:t>
            </a:r>
            <a:endParaRPr lang="en-US" altLang="en-US" sz="2400" dirty="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 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	</a:t>
            </a:r>
          </a:p>
          <a:p>
            <a:r>
              <a:rPr lang="en-US" altLang="en-US" dirty="0"/>
              <a:t>If expression is </a:t>
            </a:r>
            <a:r>
              <a:rPr lang="en-US" altLang="en-US" dirty="0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statement1</a:t>
            </a:r>
            <a:r>
              <a:rPr lang="en-US" altLang="en-US" dirty="0"/>
              <a:t> is executed; otherwise,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statement2</a:t>
            </a:r>
            <a:r>
              <a:rPr lang="en-US" altLang="en-US" dirty="0"/>
              <a:t> is executed</a:t>
            </a:r>
          </a:p>
          <a:p>
            <a:pPr lvl="1"/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statement1</a:t>
            </a:r>
            <a:r>
              <a:rPr lang="en-US" altLang="en-US" dirty="0"/>
              <a:t> and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statement2</a:t>
            </a:r>
            <a:r>
              <a:rPr lang="en-US" altLang="en-US" dirty="0"/>
              <a:t> are any C++ statements</a:t>
            </a:r>
          </a:p>
          <a:p>
            <a:r>
              <a:rPr lang="en-US" altLang="en-US" dirty="0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 dirty="0"/>
              <a:t> is a reserved word</a:t>
            </a:r>
          </a:p>
        </p:txBody>
      </p:sp>
      <p:sp>
        <p:nvSpPr>
          <p:cNvPr id="134146" name="Slide Number Placeholder 5">
            <a:extLst>
              <a:ext uri="{FF2B5EF4-FFF2-40B4-BE49-F238E27FC236}">
                <a16:creationId xmlns:a16="http://schemas.microsoft.com/office/drawing/2014/main" id="{AC2BFDA1-37C5-8904-0F4F-29B886A8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77B8B9-4F3A-476C-930B-24BD4BA1B81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34149" name="Picture 7">
            <a:extLst>
              <a:ext uri="{FF2B5EF4-FFF2-40B4-BE49-F238E27FC236}">
                <a16:creationId xmlns:a16="http://schemas.microsoft.com/office/drawing/2014/main" id="{CA915E04-06AA-6A17-1D60-6AF3EA935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02990"/>
            <a:ext cx="250507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5">
            <a:extLst>
              <a:ext uri="{FF2B5EF4-FFF2-40B4-BE49-F238E27FC236}">
                <a16:creationId xmlns:a16="http://schemas.microsoft.com/office/drawing/2014/main" id="{ADDE3D8F-A67D-8E41-5249-E57C80FF38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9" t="6772" r="20652" b="17637"/>
          <a:stretch/>
        </p:blipFill>
        <p:spPr bwMode="auto">
          <a:xfrm>
            <a:off x="4724400" y="4343400"/>
            <a:ext cx="4038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5">
            <a:extLst>
              <a:ext uri="{FF2B5EF4-FFF2-40B4-BE49-F238E27FC236}">
                <a16:creationId xmlns:a16="http://schemas.microsoft.com/office/drawing/2014/main" id="{3039CF5F-7FFF-27AF-2495-0467CE527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Two-Way Selection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8ACB262-F459-7A34-8503-F9A08BC8E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6194" name="Slide Number Placeholder 4">
            <a:extLst>
              <a:ext uri="{FF2B5EF4-FFF2-40B4-BE49-F238E27FC236}">
                <a16:creationId xmlns:a16="http://schemas.microsoft.com/office/drawing/2014/main" id="{FDA193CF-8BB5-6ACB-BB5E-9ED77A19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376E92-86F1-4ED7-9E53-4CF37BBC92F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36196" name="Picture 6">
            <a:extLst>
              <a:ext uri="{FF2B5EF4-FFF2-40B4-BE49-F238E27FC236}">
                <a16:creationId xmlns:a16="http://schemas.microsoft.com/office/drawing/2014/main" id="{B755C224-4151-0DD7-DDEE-AC6223ED6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90750"/>
            <a:ext cx="7010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07054908-B9DC-BE04-9071-01A85DC56B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 (continued)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70A54B7B-0280-14F9-8315-0AC8DEA6F8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Learn what an assignment statement is and what it does</a:t>
            </a:r>
          </a:p>
          <a:p>
            <a:r>
              <a:rPr lang="en-US" altLang="en-US"/>
              <a:t>Become familiar with the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data type</a:t>
            </a:r>
          </a:p>
          <a:p>
            <a:r>
              <a:rPr lang="en-US" altLang="en-US"/>
              <a:t>Discover how to input data into memory using input statements</a:t>
            </a:r>
          </a:p>
          <a:p>
            <a:r>
              <a:rPr lang="en-US" altLang="en-US"/>
              <a:t>Become familiar with the use of increment and decrement operators</a:t>
            </a:r>
          </a:p>
          <a:p>
            <a:r>
              <a:rPr lang="en-US" altLang="en-US"/>
              <a:t>Examine ways to output results using output statements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F9A8F46C-F6AC-7F7D-EB08-A4E13ADD4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5B065FA-EEE8-4A75-86E3-9D2FB082C00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4">
            <a:extLst>
              <a:ext uri="{FF2B5EF4-FFF2-40B4-BE49-F238E27FC236}">
                <a16:creationId xmlns:a16="http://schemas.microsoft.com/office/drawing/2014/main" id="{FF4E7A7B-D02E-6799-7AAA-09707AE3F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Two-Way Selection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DE3A57-DF8D-2A03-5BD3-0327F6793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7218" name="Slide Number Placeholder 4">
            <a:extLst>
              <a:ext uri="{FF2B5EF4-FFF2-40B4-BE49-F238E27FC236}">
                <a16:creationId xmlns:a16="http://schemas.microsoft.com/office/drawing/2014/main" id="{298F415E-64D2-5740-B6AA-67F33822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8F1C67-B4C3-4151-A33A-9DE0CF85692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37220" name="Picture 5">
            <a:extLst>
              <a:ext uri="{FF2B5EF4-FFF2-40B4-BE49-F238E27FC236}">
                <a16:creationId xmlns:a16="http://schemas.microsoft.com/office/drawing/2014/main" id="{22AC3EAB-DE95-D10C-EA59-E6A6B49F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89200"/>
            <a:ext cx="70104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>
            <a:extLst>
              <a:ext uri="{FF2B5EF4-FFF2-40B4-BE49-F238E27FC236}">
                <a16:creationId xmlns:a16="http://schemas.microsoft.com/office/drawing/2014/main" id="{38074A1A-0F59-183C-6F8D-8D8CEDD4F9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Compound (Block of) Statement</a:t>
            </a:r>
          </a:p>
        </p:txBody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7D5DB533-BC7E-52A8-D262-550825B598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Compound statement (block of statements):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</a:t>
            </a:r>
          </a:p>
          <a:p>
            <a:pPr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r>
              <a:rPr lang="en-US" altLang="en-US"/>
              <a:t>A compound statement is a single statement</a:t>
            </a:r>
          </a:p>
        </p:txBody>
      </p:sp>
      <p:sp>
        <p:nvSpPr>
          <p:cNvPr id="138242" name="Slide Number Placeholder 5">
            <a:extLst>
              <a:ext uri="{FF2B5EF4-FFF2-40B4-BE49-F238E27FC236}">
                <a16:creationId xmlns:a16="http://schemas.microsoft.com/office/drawing/2014/main" id="{04415543-D98D-56A3-6657-B9BDF17F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AF62D4-6B6E-4008-86BD-424CDFFB842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38245" name="Picture 4">
            <a:extLst>
              <a:ext uri="{FF2B5EF4-FFF2-40B4-BE49-F238E27FC236}">
                <a16:creationId xmlns:a16="http://schemas.microsoft.com/office/drawing/2014/main" id="{312FF288-09AD-164C-4AA0-D0433395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697163"/>
            <a:ext cx="2257425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>
            <a:extLst>
              <a:ext uri="{FF2B5EF4-FFF2-40B4-BE49-F238E27FC236}">
                <a16:creationId xmlns:a16="http://schemas.microsoft.com/office/drawing/2014/main" id="{0FC837D5-1B38-C2DD-FC0A-8ED0E1DFC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Compound (Block of) Statement (continued)</a:t>
            </a:r>
          </a:p>
        </p:txBody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8604964D-7713-E07E-1E96-E57A5E3B19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urier New" panose="02070309020205020404" pitchFamily="49" charset="0"/>
              </a:rPr>
              <a:t>if </a:t>
            </a:r>
            <a:r>
              <a:rPr lang="en-US" altLang="en-US" sz="2200">
                <a:latin typeface="Courier New" panose="02070309020205020404" pitchFamily="49" charset="0"/>
              </a:rPr>
              <a:t>(age &gt; 18)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	cout &lt;&lt; "Eligible to vote." &lt;&lt; endl;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	cout &lt;&lt; "No longer a minor." &lt;&lt; endl;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}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solidFill>
                  <a:srgbClr val="0000FF"/>
                </a:solidFill>
                <a:latin typeface="Courier New" panose="02070309020205020404" pitchFamily="49" charset="0"/>
              </a:rPr>
              <a:t>else</a:t>
            </a:r>
            <a:endParaRPr lang="en-US" altLang="en-US" sz="22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	cout &lt;&lt; "Not eligible to vote." &lt;&lt; endl;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	cout &lt;&lt; "Still a minor." &lt;&lt; endl;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200">
              <a:latin typeface="Courier New" panose="02070309020205020404" pitchFamily="49" charset="0"/>
            </a:endParaRPr>
          </a:p>
        </p:txBody>
      </p:sp>
      <p:sp>
        <p:nvSpPr>
          <p:cNvPr id="139266" name="Slide Number Placeholder 5">
            <a:extLst>
              <a:ext uri="{FF2B5EF4-FFF2-40B4-BE49-F238E27FC236}">
                <a16:creationId xmlns:a16="http://schemas.microsoft.com/office/drawing/2014/main" id="{91F92465-AB04-2BD1-1D78-C53605D9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04C38B-4FE8-45B8-ADAB-285D5AB5F9C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>
            <a:extLst>
              <a:ext uri="{FF2B5EF4-FFF2-40B4-BE49-F238E27FC236}">
                <a16:creationId xmlns:a16="http://schemas.microsoft.com/office/drawing/2014/main" id="{EBA40BD0-D8CE-E718-E3A5-EE02E13EE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Selections: Nested </a:t>
            </a:r>
            <a:r>
              <a:rPr lang="en-US" altLang="en-US">
                <a:latin typeface="Courier New" panose="02070309020205020404" pitchFamily="49" charset="0"/>
              </a:rPr>
              <a:t>if</a:t>
            </a:r>
          </a:p>
        </p:txBody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F4350161-1E96-8F23-4A5D-8E0106866C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635000" algn="l"/>
              </a:tabLst>
            </a:pPr>
            <a:r>
              <a:rPr lang="en-US" altLang="en-US" u="sng"/>
              <a:t>Nesting</a:t>
            </a:r>
            <a:r>
              <a:rPr lang="en-US" altLang="en-US"/>
              <a:t>: one control statement in another</a:t>
            </a:r>
          </a:p>
          <a:p>
            <a:pPr>
              <a:tabLst>
                <a:tab pos="635000" algn="l"/>
              </a:tabLst>
            </a:pPr>
            <a:r>
              <a:rPr lang="en-US" altLang="en-US"/>
              <a:t>An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/>
              <a:t> is associated with the most recent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 that has not been paired with an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</a:p>
        </p:txBody>
      </p:sp>
      <p:sp>
        <p:nvSpPr>
          <p:cNvPr id="140290" name="Slide Number Placeholder 5">
            <a:extLst>
              <a:ext uri="{FF2B5EF4-FFF2-40B4-BE49-F238E27FC236}">
                <a16:creationId xmlns:a16="http://schemas.microsoft.com/office/drawing/2014/main" id="{6A1017F5-7277-72D6-D47C-C13C60F1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62336AD-ED62-42E1-93AB-431BEB609B0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7">
            <a:extLst>
              <a:ext uri="{FF2B5EF4-FFF2-40B4-BE49-F238E27FC236}">
                <a16:creationId xmlns:a16="http://schemas.microsoft.com/office/drawing/2014/main" id="{E0A5A06C-0C07-8D56-BE9A-FB083CB73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8000"/>
            <a:ext cx="70104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5" name="Picture 9">
            <a:extLst>
              <a:ext uri="{FF2B5EF4-FFF2-40B4-BE49-F238E27FC236}">
                <a16:creationId xmlns:a16="http://schemas.microsoft.com/office/drawing/2014/main" id="{E0F6A803-B0B1-CB08-DF14-E05B6D27E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4089400"/>
            <a:ext cx="6938962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AEFCAE-96F0-A634-1BBC-F1A0BC1E9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3D16-06B0-E35D-89D3-9A06A211C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1" name="Rectangle 6">
            <a:extLst>
              <a:ext uri="{FF2B5EF4-FFF2-40B4-BE49-F238E27FC236}">
                <a16:creationId xmlns:a16="http://schemas.microsoft.com/office/drawing/2014/main" id="{07147BA9-7D74-2D26-D1D8-59F75A02F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Multiple Selections: Nested </a:t>
            </a:r>
            <a:r>
              <a:rPr lang="en-US" altLang="en-US">
                <a:latin typeface="Courier New" panose="02070309020205020404" pitchFamily="49" charset="0"/>
              </a:rPr>
              <a:t>if</a:t>
            </a:r>
            <a:r>
              <a:rPr lang="en-US" altLang="en-US"/>
              <a:t>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4C6144-D8D1-4B39-0C11-A1695481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2338" name="Footer Placeholder 3">
            <a:extLst>
              <a:ext uri="{FF2B5EF4-FFF2-40B4-BE49-F238E27FC236}">
                <a16:creationId xmlns:a16="http://schemas.microsoft.com/office/drawing/2014/main" id="{D15BEA60-BE7E-7701-1279-BF8B82393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C++ Programming: From Problem Analysis to Program Design, Fourth Edition</a:t>
            </a:r>
          </a:p>
        </p:txBody>
      </p:sp>
      <p:sp>
        <p:nvSpPr>
          <p:cNvPr id="142339" name="Slide Number Placeholder 4">
            <a:extLst>
              <a:ext uri="{FF2B5EF4-FFF2-40B4-BE49-F238E27FC236}">
                <a16:creationId xmlns:a16="http://schemas.microsoft.com/office/drawing/2014/main" id="{F0956FAD-F116-1C13-1485-00662615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755DB29-52C3-4E4F-A815-2B4DD4CF530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42340" name="Picture 5">
            <a:extLst>
              <a:ext uri="{FF2B5EF4-FFF2-40B4-BE49-F238E27FC236}">
                <a16:creationId xmlns:a16="http://schemas.microsoft.com/office/drawing/2014/main" id="{E4CB394B-D04C-685F-C15C-DEF2B124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398713"/>
            <a:ext cx="701040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6">
            <a:extLst>
              <a:ext uri="{FF2B5EF4-FFF2-40B4-BE49-F238E27FC236}">
                <a16:creationId xmlns:a16="http://schemas.microsoft.com/office/drawing/2014/main" id="{FBAB6669-9080-379F-EB79-25FD7BF97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</a:t>
            </a:r>
            <a:r>
              <a:rPr lang="en-US" altLang="en-US">
                <a:latin typeface="Courier New" panose="02070309020205020404" pitchFamily="49" charset="0"/>
              </a:rPr>
              <a:t>if…else</a:t>
            </a:r>
            <a:r>
              <a:rPr lang="en-US" altLang="en-US"/>
              <a:t> Statements with a Series of </a:t>
            </a:r>
            <a:r>
              <a:rPr lang="en-US" altLang="en-US">
                <a:latin typeface="Courier New" panose="02070309020205020404" pitchFamily="49" charset="0"/>
              </a:rPr>
              <a:t>if</a:t>
            </a:r>
            <a:r>
              <a:rPr lang="en-US" altLang="en-US"/>
              <a:t> Statements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27F88-4517-185F-BDFC-2E09813FB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62" name="Slide Number Placeholder 4">
            <a:extLst>
              <a:ext uri="{FF2B5EF4-FFF2-40B4-BE49-F238E27FC236}">
                <a16:creationId xmlns:a16="http://schemas.microsoft.com/office/drawing/2014/main" id="{34C8015B-72BB-289D-594F-C13C6551E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C06DD2-2A60-4898-B465-8D49285A225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43364" name="Picture 7">
            <a:extLst>
              <a:ext uri="{FF2B5EF4-FFF2-40B4-BE49-F238E27FC236}">
                <a16:creationId xmlns:a16="http://schemas.microsoft.com/office/drawing/2014/main" id="{2433CA4B-2BC0-BEEE-B6AE-5E20F37B2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3" y="1827213"/>
            <a:ext cx="546258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5" name="Picture 9">
            <a:extLst>
              <a:ext uri="{FF2B5EF4-FFF2-40B4-BE49-F238E27FC236}">
                <a16:creationId xmlns:a16="http://schemas.microsoft.com/office/drawing/2014/main" id="{5CFBC8F5-BEDA-0DCE-4F35-0BDFAD515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4084638"/>
            <a:ext cx="3554413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>
            <a:extLst>
              <a:ext uri="{FF2B5EF4-FFF2-40B4-BE49-F238E27FC236}">
                <a16:creationId xmlns:a16="http://schemas.microsoft.com/office/drawing/2014/main" id="{0CF0E74C-0F35-7630-4EB5-B49960B79B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Pseudocode to Develop, Test, and Debug a Program</a:t>
            </a:r>
          </a:p>
        </p:txBody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18E7E104-3515-1316-6A80-30AF4B25D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Pseudocode</a:t>
            </a:r>
            <a:r>
              <a:rPr lang="en-US" altLang="en-US"/>
              <a:t> (</a:t>
            </a:r>
            <a:r>
              <a:rPr lang="en-US" altLang="en-US" u="sng"/>
              <a:t>pseudo</a:t>
            </a:r>
            <a:r>
              <a:rPr lang="en-US" altLang="en-US"/>
              <a:t>): provides a useful means to outline and refine a program before putting it into formal C++ code</a:t>
            </a:r>
          </a:p>
          <a:p>
            <a:r>
              <a:rPr lang="en-US" altLang="en-US"/>
              <a:t>You must first develop a program using paper and pencil</a:t>
            </a:r>
          </a:p>
          <a:p>
            <a:r>
              <a:rPr lang="en-US" altLang="en-US"/>
              <a:t>On paper, it is easier to spot errors and improve the program</a:t>
            </a:r>
          </a:p>
          <a:p>
            <a:pPr lvl="1"/>
            <a:r>
              <a:rPr lang="en-US" altLang="en-US"/>
              <a:t>Especially with large programs</a:t>
            </a:r>
          </a:p>
          <a:p>
            <a:endParaRPr lang="en-US" altLang="en-US"/>
          </a:p>
        </p:txBody>
      </p:sp>
      <p:sp>
        <p:nvSpPr>
          <p:cNvPr id="144386" name="Slide Number Placeholder 5">
            <a:extLst>
              <a:ext uri="{FF2B5EF4-FFF2-40B4-BE49-F238E27FC236}">
                <a16:creationId xmlns:a16="http://schemas.microsoft.com/office/drawing/2014/main" id="{2C7A69BC-E9EC-DEEB-D967-FE7E28D9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C6065A-3EA0-472E-B3B5-28E083CD137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>
            <a:extLst>
              <a:ext uri="{FF2B5EF4-FFF2-40B4-BE49-F238E27FC236}">
                <a16:creationId xmlns:a16="http://schemas.microsoft.com/office/drawing/2014/main" id="{E20FB824-DDAD-7D3B-07A1-9D31F30926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 Failure and the </a:t>
            </a:r>
            <a:r>
              <a:rPr lang="en-US" altLang="en-US">
                <a:latin typeface="Courier New" panose="02070309020205020404" pitchFamily="49" charset="0"/>
              </a:rPr>
              <a:t>if</a:t>
            </a:r>
            <a:r>
              <a:rPr lang="en-US" altLang="en-US"/>
              <a:t> Statement</a:t>
            </a:r>
          </a:p>
        </p:txBody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BDCF0F81-A33F-5A8C-1A6C-7029A1534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635000" algn="l"/>
              </a:tabLst>
            </a:pPr>
            <a:r>
              <a:rPr lang="en-US" altLang="en-US"/>
              <a:t>If input stream enters a fail state</a:t>
            </a:r>
          </a:p>
          <a:p>
            <a:pPr lvl="1">
              <a:tabLst>
                <a:tab pos="635000" algn="l"/>
              </a:tabLst>
            </a:pPr>
            <a:r>
              <a:rPr lang="en-US" altLang="en-US"/>
              <a:t>All subsequent input statements associated with that stream are ignored</a:t>
            </a:r>
          </a:p>
          <a:p>
            <a:pPr lvl="1">
              <a:tabLst>
                <a:tab pos="635000" algn="l"/>
              </a:tabLst>
            </a:pPr>
            <a:r>
              <a:rPr lang="en-US" altLang="en-US"/>
              <a:t>Program continues to execute</a:t>
            </a:r>
          </a:p>
          <a:p>
            <a:pPr lvl="1">
              <a:tabLst>
                <a:tab pos="635000" algn="l"/>
              </a:tabLst>
            </a:pPr>
            <a:r>
              <a:rPr lang="en-US" altLang="en-US"/>
              <a:t>May produce erroneous results</a:t>
            </a:r>
          </a:p>
          <a:p>
            <a:pPr>
              <a:tabLst>
                <a:tab pos="635000" algn="l"/>
              </a:tabLst>
            </a:pPr>
            <a:r>
              <a:rPr lang="en-US" altLang="en-US"/>
              <a:t>Can use </a:t>
            </a:r>
            <a:r>
              <a:rPr lang="en-US" altLang="en-US">
                <a:latin typeface="Courier New" panose="02070309020205020404" pitchFamily="49" charset="0"/>
              </a:rPr>
              <a:t>if</a:t>
            </a:r>
            <a:r>
              <a:rPr lang="en-US" altLang="en-US"/>
              <a:t> statements to check status of input stream</a:t>
            </a:r>
          </a:p>
          <a:p>
            <a:pPr>
              <a:tabLst>
                <a:tab pos="635000" algn="l"/>
              </a:tabLst>
            </a:pPr>
            <a:r>
              <a:rPr lang="en-US" altLang="en-US"/>
              <a:t>If stream enters the fail state, include  instructions that stop program execution</a:t>
            </a:r>
          </a:p>
        </p:txBody>
      </p:sp>
      <p:sp>
        <p:nvSpPr>
          <p:cNvPr id="145410" name="Slide Number Placeholder 5">
            <a:extLst>
              <a:ext uri="{FF2B5EF4-FFF2-40B4-BE49-F238E27FC236}">
                <a16:creationId xmlns:a16="http://schemas.microsoft.com/office/drawing/2014/main" id="{EDF23203-8AF6-08C9-D406-1495D456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2FC8E0-06EB-458D-846B-8C7E6F874CB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2">
            <a:extLst>
              <a:ext uri="{FF2B5EF4-FFF2-40B4-BE49-F238E27FC236}">
                <a16:creationId xmlns:a16="http://schemas.microsoft.com/office/drawing/2014/main" id="{39587EBC-BA1B-F75D-2FEE-B0D67AC4B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Confusion Between == and =</a:t>
            </a:r>
          </a:p>
        </p:txBody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8CC137FC-8027-2E6E-F510-CDC7F20AC9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allows you to use any expression that can be evaluated to either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or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 as an expression in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 statement: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200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200">
                <a:latin typeface="Courier New" panose="02070309020205020404" pitchFamily="49" charset="0"/>
              </a:rPr>
              <a:t> (x = 5)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    cout &lt;&lt; "The value is five." &lt;&lt; endl;</a:t>
            </a:r>
          </a:p>
          <a:p>
            <a:r>
              <a:rPr lang="en-US" altLang="en-US"/>
              <a:t>The appearance of = in place of == resembles a </a:t>
            </a:r>
            <a:r>
              <a:rPr lang="en-US" altLang="en-US" i="1"/>
              <a:t>silent killer</a:t>
            </a:r>
          </a:p>
          <a:p>
            <a:pPr lvl="1"/>
            <a:r>
              <a:rPr lang="en-US" altLang="en-US"/>
              <a:t>It is not a syntax error</a:t>
            </a:r>
          </a:p>
          <a:p>
            <a:pPr lvl="1"/>
            <a:r>
              <a:rPr lang="en-US" altLang="en-US"/>
              <a:t>It is a logical error</a:t>
            </a:r>
          </a:p>
        </p:txBody>
      </p:sp>
      <p:sp>
        <p:nvSpPr>
          <p:cNvPr id="146434" name="Slide Number Placeholder 5">
            <a:extLst>
              <a:ext uri="{FF2B5EF4-FFF2-40B4-BE49-F238E27FC236}">
                <a16:creationId xmlns:a16="http://schemas.microsoft.com/office/drawing/2014/main" id="{A77B75AC-7F54-069C-B0A9-DE2C8BA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7D1DAA3-D494-4452-9CEB-C0B7CE6241A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DA95CEE-DBBB-485E-1EFB-F11E196C6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 (continued)</a:t>
            </a:r>
          </a:p>
        </p:txBody>
      </p:sp>
      <p:sp>
        <p:nvSpPr>
          <p:cNvPr id="23555" name="Rectangle 5">
            <a:extLst>
              <a:ext uri="{FF2B5EF4-FFF2-40B4-BE49-F238E27FC236}">
                <a16:creationId xmlns:a16="http://schemas.microsoft.com/office/drawing/2014/main" id="{794FA64F-6130-361E-6398-E63498F11A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Learn how to use preprocessor directives and why they are necessary</a:t>
            </a:r>
          </a:p>
          <a:p>
            <a:r>
              <a:rPr lang="en-US" altLang="en-US"/>
              <a:t>Explore how to properly structure a program, including using comments to document a program</a:t>
            </a:r>
          </a:p>
          <a:p>
            <a:r>
              <a:rPr lang="en-US" altLang="en-US"/>
              <a:t>Learn how to write a C++ program 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F66A37BC-AC37-9D9D-C048-F66416DB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E8BA66-10CE-4458-81AF-ED0A352F526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>
            <a:extLst>
              <a:ext uri="{FF2B5EF4-FFF2-40B4-BE49-F238E27FC236}">
                <a16:creationId xmlns:a16="http://schemas.microsoft.com/office/drawing/2014/main" id="{9CC07250-8A30-560B-B406-F55F0FB10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Operator (?:)</a:t>
            </a:r>
          </a:p>
        </p:txBody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C1D4F319-2B0C-2609-2A99-DA592D3D80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635000" algn="l"/>
              </a:tabLst>
            </a:pPr>
            <a:r>
              <a:rPr lang="en-US" altLang="en-US"/>
              <a:t>Conditional operator (</a:t>
            </a:r>
            <a:r>
              <a:rPr lang="en-US" altLang="en-US">
                <a:latin typeface="Courier New" panose="02070309020205020404" pitchFamily="49" charset="0"/>
              </a:rPr>
              <a:t>?:</a:t>
            </a:r>
            <a:r>
              <a:rPr lang="en-US" altLang="en-US"/>
              <a:t>) takes three arguments</a:t>
            </a:r>
          </a:p>
          <a:p>
            <a:pPr lvl="1">
              <a:tabLst>
                <a:tab pos="635000" algn="l"/>
              </a:tabLst>
            </a:pPr>
            <a:r>
              <a:rPr lang="en-US" altLang="en-US"/>
              <a:t>Ternary operator</a:t>
            </a:r>
          </a:p>
          <a:p>
            <a:pPr>
              <a:tabLst>
                <a:tab pos="635000" algn="l"/>
              </a:tabLst>
            </a:pPr>
            <a:r>
              <a:rPr lang="en-US" altLang="en-US"/>
              <a:t>Syntax for using the conditional operator:</a:t>
            </a:r>
          </a:p>
          <a:p>
            <a:pPr>
              <a:buFontTx/>
              <a:buNone/>
              <a:tabLst>
                <a:tab pos="635000" algn="l"/>
              </a:tabLst>
            </a:pPr>
            <a:r>
              <a:rPr lang="en-US" altLang="en-US" sz="2400">
                <a:latin typeface="Courier New" panose="02070309020205020404" pitchFamily="49" charset="0"/>
              </a:rPr>
              <a:t>	expression1 ? expression2 : expression3</a:t>
            </a:r>
          </a:p>
          <a:p>
            <a:pPr>
              <a:tabLst>
                <a:tab pos="635000" algn="l"/>
              </a:tabLst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expression1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, the result of the conditional expression is </a:t>
            </a:r>
            <a:r>
              <a:rPr lang="en-US" altLang="en-US">
                <a:latin typeface="Courier New" panose="02070309020205020404" pitchFamily="49" charset="0"/>
              </a:rPr>
              <a:t>expression2</a:t>
            </a:r>
            <a:endParaRPr lang="en-US" altLang="en-US"/>
          </a:p>
          <a:p>
            <a:pPr lvl="1">
              <a:tabLst>
                <a:tab pos="635000" algn="l"/>
              </a:tabLst>
            </a:pPr>
            <a:r>
              <a:rPr lang="en-US" altLang="en-US"/>
              <a:t>Otherwise, the result is </a:t>
            </a:r>
            <a:r>
              <a:rPr lang="en-US" altLang="en-US">
                <a:latin typeface="Courier New" panose="02070309020205020404" pitchFamily="49" charset="0"/>
              </a:rPr>
              <a:t>expression3</a:t>
            </a:r>
          </a:p>
        </p:txBody>
      </p:sp>
      <p:sp>
        <p:nvSpPr>
          <p:cNvPr id="147458" name="Slide Number Placeholder 5">
            <a:extLst>
              <a:ext uri="{FF2B5EF4-FFF2-40B4-BE49-F238E27FC236}">
                <a16:creationId xmlns:a16="http://schemas.microsoft.com/office/drawing/2014/main" id="{92B3C82A-FDC3-11B8-CD0C-255D17ACF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333BC17-F830-4A6A-A4C6-760A74B5D06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>
            <a:extLst>
              <a:ext uri="{FF2B5EF4-FFF2-40B4-BE49-F238E27FC236}">
                <a16:creationId xmlns:a16="http://schemas.microsoft.com/office/drawing/2014/main" id="{0F027C46-46FC-C9DF-F430-932234107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ourier New" panose="02070309020205020404" pitchFamily="49" charset="0"/>
              </a:rPr>
              <a:t>switch</a:t>
            </a:r>
            <a:r>
              <a:rPr lang="en-US" altLang="en-US" dirty="0"/>
              <a:t> Structures</a:t>
            </a:r>
          </a:p>
        </p:txBody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3842A071-F877-E7CC-73F2-E24FE879F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2899" y="1253331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 dirty="0">
                <a:latin typeface="Courier New" panose="02070309020205020404" pitchFamily="49" charset="0"/>
              </a:rPr>
              <a:t>switch</a:t>
            </a:r>
            <a:r>
              <a:rPr lang="en-US" altLang="en-US" u="sng" dirty="0"/>
              <a:t> structure</a:t>
            </a:r>
            <a:r>
              <a:rPr lang="en-US" altLang="en-US" dirty="0"/>
              <a:t>: alternate to if-else</a:t>
            </a:r>
          </a:p>
          <a:p>
            <a:r>
              <a:rPr lang="en-US" altLang="en-US" dirty="0">
                <a:latin typeface="Courier New" panose="02070309020205020404" pitchFamily="49" charset="0"/>
              </a:rPr>
              <a:t>switch</a:t>
            </a:r>
            <a:r>
              <a:rPr lang="en-US" altLang="en-US" dirty="0"/>
              <a:t> (integral) expression is evaluated first</a:t>
            </a:r>
          </a:p>
          <a:p>
            <a:r>
              <a:rPr lang="en-US" altLang="en-US" dirty="0"/>
              <a:t>Value of the expression determines which corresponding action is taken</a:t>
            </a:r>
          </a:p>
          <a:p>
            <a:r>
              <a:rPr lang="en-US" altLang="en-US" dirty="0"/>
              <a:t>Expression is sometimes called the selector</a:t>
            </a:r>
          </a:p>
        </p:txBody>
      </p:sp>
      <p:sp>
        <p:nvSpPr>
          <p:cNvPr id="148482" name="Slide Number Placeholder 5">
            <a:extLst>
              <a:ext uri="{FF2B5EF4-FFF2-40B4-BE49-F238E27FC236}">
                <a16:creationId xmlns:a16="http://schemas.microsoft.com/office/drawing/2014/main" id="{29AFE74C-AD72-3A9F-27B3-60D7E59A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67E2F1-9BD5-4AFB-86AF-B7BB6F7F615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48485" name="Picture 4">
            <a:extLst>
              <a:ext uri="{FF2B5EF4-FFF2-40B4-BE49-F238E27FC236}">
                <a16:creationId xmlns:a16="http://schemas.microsoft.com/office/drawing/2014/main" id="{05880E90-C70F-F64D-FDAA-03BDACA02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676400"/>
            <a:ext cx="316230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58CAB369-698D-A513-7EDD-73348D9FA7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4316" r="15404" b="8902"/>
          <a:stretch/>
        </p:blipFill>
        <p:spPr bwMode="auto">
          <a:xfrm>
            <a:off x="628649" y="3124200"/>
            <a:ext cx="5194899" cy="354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>
            <a:extLst>
              <a:ext uri="{FF2B5EF4-FFF2-40B4-BE49-F238E27FC236}">
                <a16:creationId xmlns:a16="http://schemas.microsoft.com/office/drawing/2014/main" id="{6410A028-E8A4-AC1F-C7B8-498DF5E5A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switch</a:t>
            </a:r>
            <a:r>
              <a:rPr lang="en-US" altLang="en-US"/>
              <a:t> Structures (continued)</a:t>
            </a:r>
          </a:p>
        </p:txBody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5A2A404D-0DD2-A689-E69C-C08C6D74A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One or more statements may follow a case label</a:t>
            </a:r>
          </a:p>
          <a:p>
            <a:r>
              <a:rPr lang="en-US" altLang="en-US"/>
              <a:t>Braces are not needed to turn multiple statements into a single compound statement</a:t>
            </a:r>
          </a:p>
          <a:p>
            <a:r>
              <a:rPr lang="en-US" altLang="en-US"/>
              <a:t>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statement may or may not appear after each statement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case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default</a:t>
            </a:r>
            <a:r>
              <a:rPr lang="en-US" altLang="en-US"/>
              <a:t> are reserved words</a:t>
            </a:r>
          </a:p>
        </p:txBody>
      </p:sp>
      <p:sp>
        <p:nvSpPr>
          <p:cNvPr id="150530" name="Slide Number Placeholder 5">
            <a:extLst>
              <a:ext uri="{FF2B5EF4-FFF2-40B4-BE49-F238E27FC236}">
                <a16:creationId xmlns:a16="http://schemas.microsoft.com/office/drawing/2014/main" id="{7DA105CC-4D56-FBFB-5F3E-A2A219E6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498754B-4CC8-4910-B30B-943D27DDDDE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4">
            <a:extLst>
              <a:ext uri="{FF2B5EF4-FFF2-40B4-BE49-F238E27FC236}">
                <a16:creationId xmlns:a16="http://schemas.microsoft.com/office/drawing/2014/main" id="{3F4ADADE-2C00-C90B-7302-313E5ED44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775"/>
            <a:ext cx="701040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540F1-EC03-2B6D-A6B3-E00BEDA77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E42C-6A48-0877-8FF7-69E53A9BD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4">
            <a:extLst>
              <a:ext uri="{FF2B5EF4-FFF2-40B4-BE49-F238E27FC236}">
                <a16:creationId xmlns:a16="http://schemas.microsoft.com/office/drawing/2014/main" id="{2013698D-D028-6891-00FF-D76F204854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Cable Company Billing</a:t>
            </a:r>
          </a:p>
        </p:txBody>
      </p:sp>
      <p:sp>
        <p:nvSpPr>
          <p:cNvPr id="155652" name="Rectangle 5">
            <a:extLst>
              <a:ext uri="{FF2B5EF4-FFF2-40B4-BE49-F238E27FC236}">
                <a16:creationId xmlns:a16="http://schemas.microsoft.com/office/drawing/2014/main" id="{EB520652-0838-2BCE-36E2-C2878F228C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This programming example calculates a customer’s bill for a local cable company </a:t>
            </a:r>
          </a:p>
          <a:p>
            <a:r>
              <a:rPr lang="en-US" altLang="en-US"/>
              <a:t>There are two types of customers: </a:t>
            </a:r>
          </a:p>
          <a:p>
            <a:pPr lvl="1"/>
            <a:r>
              <a:rPr lang="en-US" altLang="en-US"/>
              <a:t>Residential</a:t>
            </a:r>
          </a:p>
          <a:p>
            <a:pPr lvl="1"/>
            <a:r>
              <a:rPr lang="en-US" altLang="en-US"/>
              <a:t>Business</a:t>
            </a:r>
          </a:p>
          <a:p>
            <a:r>
              <a:rPr lang="en-US" altLang="en-US"/>
              <a:t>Two rates for calculating a cable bill: </a:t>
            </a:r>
          </a:p>
          <a:p>
            <a:pPr lvl="1"/>
            <a:r>
              <a:rPr lang="en-US" altLang="en-US"/>
              <a:t>One for residential customers</a:t>
            </a:r>
          </a:p>
          <a:p>
            <a:pPr lvl="1"/>
            <a:r>
              <a:rPr lang="en-US" altLang="en-US"/>
              <a:t>One for business customers</a:t>
            </a:r>
          </a:p>
        </p:txBody>
      </p:sp>
      <p:sp>
        <p:nvSpPr>
          <p:cNvPr id="155650" name="Slide Number Placeholder 5">
            <a:extLst>
              <a:ext uri="{FF2B5EF4-FFF2-40B4-BE49-F238E27FC236}">
                <a16:creationId xmlns:a16="http://schemas.microsoft.com/office/drawing/2014/main" id="{2AB13D54-7039-2545-E6B0-1302A068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30FE2D-2E77-471E-9737-4810C9D0B5F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4">
            <a:extLst>
              <a:ext uri="{FF2B5EF4-FFF2-40B4-BE49-F238E27FC236}">
                <a16:creationId xmlns:a16="http://schemas.microsoft.com/office/drawing/2014/main" id="{BB626E1F-0A37-411D-747E-5A3573129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Rates</a:t>
            </a:r>
          </a:p>
        </p:txBody>
      </p:sp>
      <p:sp>
        <p:nvSpPr>
          <p:cNvPr id="156676" name="Rectangle 5">
            <a:extLst>
              <a:ext uri="{FF2B5EF4-FFF2-40B4-BE49-F238E27FC236}">
                <a16:creationId xmlns:a16="http://schemas.microsoft.com/office/drawing/2014/main" id="{A4AA5538-9350-7851-C6D8-6293D1673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For residential customer: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Bill processing fee: $4.50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Basic service fee: $20.50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Premium channel: $7.50 per channel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For business customer: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Bill processing fee: $15.00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Basic service fee: $75.00 for first 10 connections and $5.00 for each additional connection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Premium channel cost: $50.00 per channel for any number of connections</a:t>
            </a:r>
          </a:p>
        </p:txBody>
      </p:sp>
      <p:sp>
        <p:nvSpPr>
          <p:cNvPr id="156674" name="Slide Number Placeholder 5">
            <a:extLst>
              <a:ext uri="{FF2B5EF4-FFF2-40B4-BE49-F238E27FC236}">
                <a16:creationId xmlns:a16="http://schemas.microsoft.com/office/drawing/2014/main" id="{BAEA32DE-3CEF-A265-E58E-F86246F12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0A06AF-2B3E-4FBC-9617-E749974BE58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2">
            <a:extLst>
              <a:ext uri="{FF2B5EF4-FFF2-40B4-BE49-F238E27FC236}">
                <a16:creationId xmlns:a16="http://schemas.microsoft.com/office/drawing/2014/main" id="{A13C47EA-BA0B-C6BB-9D51-08B1E37D8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Requirements</a:t>
            </a:r>
          </a:p>
        </p:txBody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90ABD84D-9F51-F6FB-2B48-7074AC003F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Ask user for account number and customer code</a:t>
            </a:r>
          </a:p>
          <a:p>
            <a:r>
              <a:rPr lang="en-US" altLang="en-US"/>
              <a:t>Assume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  <a:r>
              <a:rPr lang="en-US" altLang="en-US"/>
              <a:t> stands for residential customer and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 stands for business customer</a:t>
            </a:r>
          </a:p>
          <a:p>
            <a:endParaRPr lang="en-US" altLang="en-US"/>
          </a:p>
        </p:txBody>
      </p:sp>
      <p:sp>
        <p:nvSpPr>
          <p:cNvPr id="157698" name="Slide Number Placeholder 5">
            <a:extLst>
              <a:ext uri="{FF2B5EF4-FFF2-40B4-BE49-F238E27FC236}">
                <a16:creationId xmlns:a16="http://schemas.microsoft.com/office/drawing/2014/main" id="{D10753EA-78AD-3869-AAF4-08CA044A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652EDF-FD7E-43DC-8515-B159B69AC84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2">
            <a:extLst>
              <a:ext uri="{FF2B5EF4-FFF2-40B4-BE49-F238E27FC236}">
                <a16:creationId xmlns:a16="http://schemas.microsoft.com/office/drawing/2014/main" id="{BD844130-1204-23D1-8618-776419C5B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Input and Output</a:t>
            </a:r>
          </a:p>
        </p:txBody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4DF126C3-623F-5EBF-3FC2-840A55DB67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Input: </a:t>
            </a:r>
          </a:p>
          <a:p>
            <a:pPr lvl="1"/>
            <a:r>
              <a:rPr lang="en-US" altLang="en-US"/>
              <a:t>Customer account number</a:t>
            </a:r>
          </a:p>
          <a:p>
            <a:pPr lvl="1"/>
            <a:r>
              <a:rPr lang="en-US" altLang="en-US"/>
              <a:t>Customer code</a:t>
            </a:r>
          </a:p>
          <a:p>
            <a:pPr lvl="1"/>
            <a:r>
              <a:rPr lang="en-US" altLang="en-US"/>
              <a:t>Number of premium channels</a:t>
            </a:r>
          </a:p>
          <a:p>
            <a:pPr lvl="1"/>
            <a:r>
              <a:rPr lang="en-US" altLang="en-US"/>
              <a:t>For business customers, number of basic service connections</a:t>
            </a:r>
          </a:p>
          <a:p>
            <a:r>
              <a:rPr lang="en-US" altLang="en-US"/>
              <a:t>Output: </a:t>
            </a:r>
          </a:p>
          <a:p>
            <a:pPr lvl="1"/>
            <a:r>
              <a:rPr lang="en-US" altLang="en-US"/>
              <a:t>Customer’s account number</a:t>
            </a:r>
          </a:p>
          <a:p>
            <a:pPr lvl="1"/>
            <a:r>
              <a:rPr lang="en-US" altLang="en-US"/>
              <a:t>Billing amount</a:t>
            </a:r>
          </a:p>
        </p:txBody>
      </p:sp>
      <p:sp>
        <p:nvSpPr>
          <p:cNvPr id="158722" name="Slide Number Placeholder 5">
            <a:extLst>
              <a:ext uri="{FF2B5EF4-FFF2-40B4-BE49-F238E27FC236}">
                <a16:creationId xmlns:a16="http://schemas.microsoft.com/office/drawing/2014/main" id="{EBE6AAC2-6CE2-EA7F-03A6-23ED8CB6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EF5ADA-0131-473E-A19B-3D9A864AF9A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2">
            <a:extLst>
              <a:ext uri="{FF2B5EF4-FFF2-40B4-BE49-F238E27FC236}">
                <a16:creationId xmlns:a16="http://schemas.microsoft.com/office/drawing/2014/main" id="{6D2374B0-3D5E-8412-3428-F1056ECF6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Program Analysis</a:t>
            </a:r>
          </a:p>
        </p:txBody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E333EAAA-5C13-503F-DE39-F1D1859024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Purpose: calculate and print billing amount</a:t>
            </a:r>
          </a:p>
          <a:p>
            <a:r>
              <a:rPr lang="en-US" altLang="en-US"/>
              <a:t>Calculating billing amount requires:</a:t>
            </a:r>
          </a:p>
          <a:p>
            <a:pPr lvl="1"/>
            <a:r>
              <a:rPr lang="en-US" altLang="en-US"/>
              <a:t>Customer for whom the billing amount is calculated (residential or business)</a:t>
            </a:r>
          </a:p>
          <a:p>
            <a:pPr lvl="1"/>
            <a:r>
              <a:rPr lang="en-US" altLang="en-US"/>
              <a:t>Number of premium channels to which the customer subscribes</a:t>
            </a:r>
          </a:p>
          <a:p>
            <a:r>
              <a:rPr lang="en-US" altLang="en-US"/>
              <a:t>For a business customer, you need:</a:t>
            </a:r>
            <a:r>
              <a:rPr lang="en-US" altLang="en-US" sz="2400"/>
              <a:t> </a:t>
            </a:r>
          </a:p>
          <a:p>
            <a:pPr lvl="1"/>
            <a:r>
              <a:rPr lang="en-US" altLang="en-US"/>
              <a:t>Number of basic service connections</a:t>
            </a:r>
          </a:p>
          <a:p>
            <a:pPr lvl="1"/>
            <a:r>
              <a:rPr lang="en-US" altLang="en-US"/>
              <a:t>Number of premium channels</a:t>
            </a:r>
          </a:p>
        </p:txBody>
      </p:sp>
      <p:sp>
        <p:nvSpPr>
          <p:cNvPr id="159746" name="Slide Number Placeholder 5">
            <a:extLst>
              <a:ext uri="{FF2B5EF4-FFF2-40B4-BE49-F238E27FC236}">
                <a16:creationId xmlns:a16="http://schemas.microsoft.com/office/drawing/2014/main" id="{C48F015C-CD5D-D3CF-4165-34819925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33BDE0-6009-455A-BD2D-7D757689D8D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2">
            <a:extLst>
              <a:ext uri="{FF2B5EF4-FFF2-40B4-BE49-F238E27FC236}">
                <a16:creationId xmlns:a16="http://schemas.microsoft.com/office/drawing/2014/main" id="{1E5D6A77-B751-4A64-0429-A048667E3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Program Analysis (continued)</a:t>
            </a:r>
          </a:p>
        </p:txBody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71516C7C-E208-AEE7-B8BE-F37B2F3320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Data needed to calculate the bill, such as bill processing fees and the cost of a premium channel, are known quantities</a:t>
            </a:r>
          </a:p>
          <a:p>
            <a:r>
              <a:rPr lang="en-US" altLang="en-US"/>
              <a:t>The program should print the billing amount to two decimal places</a:t>
            </a:r>
          </a:p>
        </p:txBody>
      </p:sp>
      <p:sp>
        <p:nvSpPr>
          <p:cNvPr id="160770" name="Slide Number Placeholder 5">
            <a:extLst>
              <a:ext uri="{FF2B5EF4-FFF2-40B4-BE49-F238E27FC236}">
                <a16:creationId xmlns:a16="http://schemas.microsoft.com/office/drawing/2014/main" id="{03A5D16C-A59B-0BD1-0410-E07B0C47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7BF9D8-2198-40DB-9E56-DF4648992E9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6E3F950-463E-6A59-F8D6-2FFF1A9F2F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Basics of a C++ Program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711153A-033F-48F4-DB46-A245D63709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Function</a:t>
            </a:r>
            <a:r>
              <a:rPr lang="en-US" altLang="en-US"/>
              <a:t>: collection of statements; when executed, accomplishes something</a:t>
            </a:r>
          </a:p>
          <a:p>
            <a:pPr lvl="1">
              <a:spcBef>
                <a:spcPct val="50000"/>
              </a:spcBef>
            </a:pPr>
            <a:r>
              <a:rPr lang="en-US" altLang="en-US"/>
              <a:t>May be </a:t>
            </a:r>
            <a:r>
              <a:rPr lang="en-US" altLang="en-US" u="sng"/>
              <a:t>predefined</a:t>
            </a:r>
            <a:r>
              <a:rPr lang="en-US" altLang="en-US"/>
              <a:t> or </a:t>
            </a:r>
            <a:r>
              <a:rPr lang="en-US" altLang="en-US" u="sng"/>
              <a:t>standard</a:t>
            </a:r>
            <a:endParaRPr lang="en-US" altLang="en-US"/>
          </a:p>
          <a:p>
            <a:pPr>
              <a:spcBef>
                <a:spcPct val="50000"/>
              </a:spcBef>
            </a:pPr>
            <a:r>
              <a:rPr lang="en-US" altLang="en-US" u="sng"/>
              <a:t>Syntax</a:t>
            </a:r>
            <a:r>
              <a:rPr lang="en-US" altLang="en-US"/>
              <a:t>: rules that specify which statements (instructions) are legal</a:t>
            </a:r>
          </a:p>
          <a:p>
            <a:pPr>
              <a:spcBef>
                <a:spcPct val="50000"/>
              </a:spcBef>
            </a:pPr>
            <a:r>
              <a:rPr lang="en-US" altLang="en-US" u="sng"/>
              <a:t>Programming language</a:t>
            </a:r>
            <a:r>
              <a:rPr lang="en-US" altLang="en-US"/>
              <a:t>: a set of rules, symbols, and special words</a:t>
            </a:r>
          </a:p>
          <a:p>
            <a:pPr>
              <a:spcBef>
                <a:spcPct val="50000"/>
              </a:spcBef>
            </a:pPr>
            <a:r>
              <a:rPr lang="en-US" altLang="en-US" u="sng"/>
              <a:t>Semantic rule</a:t>
            </a:r>
            <a:r>
              <a:rPr lang="en-US" altLang="en-US"/>
              <a:t>: meaning of the instruction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482B2AA4-8BF4-2B12-BA68-F08E8CB82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B6B3B5-08E1-4639-B65F-4797E56EFBF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2">
            <a:extLst>
              <a:ext uri="{FF2B5EF4-FFF2-40B4-BE49-F238E27FC236}">
                <a16:creationId xmlns:a16="http://schemas.microsoft.com/office/drawing/2014/main" id="{962C2551-D8B2-F9C6-E445-2624A03DA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Algorithm Design</a:t>
            </a:r>
          </a:p>
        </p:txBody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054C176A-3733-6F24-7A05-D0D6CFFA69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Set precision to two decimal places</a:t>
            </a:r>
          </a:p>
          <a:p>
            <a:r>
              <a:rPr lang="en-US" altLang="en-US"/>
              <a:t>Prompt user for account number and customer type</a:t>
            </a:r>
          </a:p>
          <a:p>
            <a:r>
              <a:rPr lang="en-US" altLang="en-US"/>
              <a:t>If customer type is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</a:p>
          <a:p>
            <a:pPr lvl="1"/>
            <a:r>
              <a:rPr lang="en-US" altLang="en-US"/>
              <a:t>Prompt user for number of premium channels</a:t>
            </a:r>
          </a:p>
          <a:p>
            <a:pPr lvl="1"/>
            <a:r>
              <a:rPr lang="en-US" altLang="en-US"/>
              <a:t>Compute and print the bill</a:t>
            </a:r>
          </a:p>
          <a:p>
            <a:r>
              <a:rPr lang="en-US" altLang="en-US"/>
              <a:t>If customer type is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</a:p>
          <a:p>
            <a:pPr lvl="1"/>
            <a:r>
              <a:rPr lang="en-US" altLang="en-US"/>
              <a:t>Prompt user for number of basic service connections and number of premium channels</a:t>
            </a:r>
          </a:p>
          <a:p>
            <a:pPr lvl="1"/>
            <a:r>
              <a:rPr lang="en-US" altLang="en-US"/>
              <a:t>Compute and print the bill</a:t>
            </a:r>
          </a:p>
        </p:txBody>
      </p:sp>
      <p:sp>
        <p:nvSpPr>
          <p:cNvPr id="161794" name="Slide Number Placeholder 5">
            <a:extLst>
              <a:ext uri="{FF2B5EF4-FFF2-40B4-BE49-F238E27FC236}">
                <a16:creationId xmlns:a16="http://schemas.microsoft.com/office/drawing/2014/main" id="{AFA4F79B-21B3-8E09-DC84-92FFAD2B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21D22C-5FEF-459C-8A47-1C980113A90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2">
            <a:extLst>
              <a:ext uri="{FF2B5EF4-FFF2-40B4-BE49-F238E27FC236}">
                <a16:creationId xmlns:a16="http://schemas.microsoft.com/office/drawing/2014/main" id="{0152D255-AE5A-9A48-BC1C-99EA8FAE7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Variables and Named Constants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EE6A4-F72C-F4CC-B073-CA021792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2818" name="Slide Number Placeholder 5">
            <a:extLst>
              <a:ext uri="{FF2B5EF4-FFF2-40B4-BE49-F238E27FC236}">
                <a16:creationId xmlns:a16="http://schemas.microsoft.com/office/drawing/2014/main" id="{CF2A3505-ECF9-EF2A-6032-026CAC25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E88AF5D-A428-4359-82FE-1434290D1A3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62820" name="Picture 6">
            <a:extLst>
              <a:ext uri="{FF2B5EF4-FFF2-40B4-BE49-F238E27FC236}">
                <a16:creationId xmlns:a16="http://schemas.microsoft.com/office/drawing/2014/main" id="{F646885F-4BED-A23A-796D-042CCFCEE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981200"/>
            <a:ext cx="6146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21" name="Picture 7">
            <a:extLst>
              <a:ext uri="{FF2B5EF4-FFF2-40B4-BE49-F238E27FC236}">
                <a16:creationId xmlns:a16="http://schemas.microsoft.com/office/drawing/2014/main" id="{BFDD5F9A-F962-DA43-A988-2CB556BF0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713" y="4148138"/>
            <a:ext cx="4814887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>
            <a:extLst>
              <a:ext uri="{FF2B5EF4-FFF2-40B4-BE49-F238E27FC236}">
                <a16:creationId xmlns:a16="http://schemas.microsoft.com/office/drawing/2014/main" id="{D5BF8CB5-C006-8736-42B3-D60EEFEE4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Formulas</a:t>
            </a:r>
          </a:p>
        </p:txBody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2F699D8C-4FF6-D187-FF1D-35DEB86C82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u="sng"/>
              <a:t>Billing for residential customers</a:t>
            </a:r>
            <a:r>
              <a:rPr lang="en-US" altLang="en-US"/>
              <a:t>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amountDue = RES_BILL_PROC_FEES + 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            RES_BASIC_SERV_COST 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            + numOfPremChannels * 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            RES_COST_PREM_CHANNEL;</a:t>
            </a:r>
          </a:p>
        </p:txBody>
      </p:sp>
      <p:sp>
        <p:nvSpPr>
          <p:cNvPr id="163842" name="Slide Number Placeholder 5">
            <a:extLst>
              <a:ext uri="{FF2B5EF4-FFF2-40B4-BE49-F238E27FC236}">
                <a16:creationId xmlns:a16="http://schemas.microsoft.com/office/drawing/2014/main" id="{D5952B2F-F379-89FA-2564-01C4E710B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B8B28A-E734-4C85-9666-D9DE3721FB7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2">
            <a:extLst>
              <a:ext uri="{FF2B5EF4-FFF2-40B4-BE49-F238E27FC236}">
                <a16:creationId xmlns:a16="http://schemas.microsoft.com/office/drawing/2014/main" id="{541DD334-1EA5-5FF7-EEF1-2C6BE2FDC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Formulas (continued)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D4BC1C7-8040-6A75-46C1-824426501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u="sng"/>
              <a:t>Billing for business customers</a:t>
            </a:r>
            <a:r>
              <a:rPr lang="en-US" altLang="en-US"/>
              <a:t>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 sz="2000">
                <a:latin typeface="Courier New" panose="02070309020205020404" pitchFamily="49" charset="0"/>
              </a:rPr>
              <a:t> (numOfBasicServConn &lt;= 10)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amountDue = BUS_BILL_PROC_FEES +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 BUS_BASIC_SERV_COST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 + numOfPremChannels *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   BUS_COST_PREM_CHANNEL;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amountDue = BUS_BILL_PROC_FEES +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 BUS_BASIC_SERV_COST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 + (numOfBasicServConn - 10)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  * BUS_BASIC_CONN_COST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+ numOfPremChannels *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>
                <a:latin typeface="Courier New" panose="02070309020205020404" pitchFamily="49" charset="0"/>
              </a:rPr>
              <a:t>                 BUS_COST_PREM_CHANNEL;</a:t>
            </a:r>
          </a:p>
        </p:txBody>
      </p:sp>
      <p:sp>
        <p:nvSpPr>
          <p:cNvPr id="164866" name="Slide Number Placeholder 5">
            <a:extLst>
              <a:ext uri="{FF2B5EF4-FFF2-40B4-BE49-F238E27FC236}">
                <a16:creationId xmlns:a16="http://schemas.microsoft.com/office/drawing/2014/main" id="{6C408A0F-AE81-DDAA-2A9B-7F4B4B1F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B7E881-D494-49E3-952C-4F4A678BEDA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2">
            <a:extLst>
              <a:ext uri="{FF2B5EF4-FFF2-40B4-BE49-F238E27FC236}">
                <a16:creationId xmlns:a16="http://schemas.microsoft.com/office/drawing/2014/main" id="{DDC1038D-3964-103A-7F90-52ECCEE4F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</a:t>
            </a:r>
          </a:p>
        </p:txBody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1D5A3CF5-9ED2-31D1-E961-E66CD80D21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/>
              <a:t>Output floating-point numbers in fixed decimal with decimal point and trailing zeros</a:t>
            </a:r>
          </a:p>
          <a:p>
            <a:pPr marL="952500" lvl="1" indent="-325438">
              <a:buFontTx/>
              <a:buChar char="•"/>
            </a:pPr>
            <a:r>
              <a:rPr lang="en-US" altLang="en-US"/>
              <a:t>Output floating-point numbers with two decimal places and set the precision to two decimal places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Prompt user to enter account number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Get customer account number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Prompt user to enter customer code</a:t>
            </a:r>
          </a:p>
          <a:p>
            <a:pPr marL="533400" indent="-533400">
              <a:buFontTx/>
              <a:buAutoNum type="arabicPeriod"/>
            </a:pPr>
            <a:r>
              <a:rPr lang="en-US" altLang="en-US"/>
              <a:t>Get customer code</a:t>
            </a:r>
          </a:p>
        </p:txBody>
      </p:sp>
      <p:sp>
        <p:nvSpPr>
          <p:cNvPr id="165890" name="Slide Number Placeholder 5">
            <a:extLst>
              <a:ext uri="{FF2B5EF4-FFF2-40B4-BE49-F238E27FC236}">
                <a16:creationId xmlns:a16="http://schemas.microsoft.com/office/drawing/2014/main" id="{A84958DC-682C-17A2-E58B-828C6754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05CC0A-BFC1-498C-8CB8-ECBABDEDEEB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>
            <a:extLst>
              <a:ext uri="{FF2B5EF4-FFF2-40B4-BE49-F238E27FC236}">
                <a16:creationId xmlns:a16="http://schemas.microsoft.com/office/drawing/2014/main" id="{8499610F-3936-2BC2-A193-2AF69D3ABF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 (continued)</a:t>
            </a:r>
          </a:p>
        </p:txBody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CB8C21CB-7097-09EE-C781-6D8C3FDBE6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Tx/>
              <a:buAutoNum type="arabicPeriod" startAt="6"/>
            </a:pPr>
            <a:r>
              <a:rPr lang="en-US" altLang="en-US"/>
              <a:t>If the customer code is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  <a:r>
              <a:rPr lang="en-US" altLang="en-US"/>
              <a:t>,</a:t>
            </a:r>
          </a:p>
          <a:p>
            <a:pPr marL="952500" lvl="1" indent="-325438"/>
            <a:r>
              <a:rPr lang="en-US" altLang="en-US"/>
              <a:t>Prompt user to enter number of premium channels</a:t>
            </a:r>
          </a:p>
          <a:p>
            <a:pPr marL="952500" lvl="1" indent="-325438"/>
            <a:r>
              <a:rPr lang="en-US" altLang="en-US"/>
              <a:t>Get the number of premium channels</a:t>
            </a:r>
          </a:p>
          <a:p>
            <a:pPr marL="952500" lvl="1" indent="-325438"/>
            <a:r>
              <a:rPr lang="en-US" altLang="en-US"/>
              <a:t>Calculate the billing amount</a:t>
            </a:r>
          </a:p>
          <a:p>
            <a:pPr marL="952500" lvl="1" indent="-325438"/>
            <a:r>
              <a:rPr lang="en-US" altLang="en-US"/>
              <a:t>Print account number and billing amount</a:t>
            </a:r>
          </a:p>
          <a:p>
            <a:pPr marL="533400" indent="-533400"/>
            <a:endParaRPr lang="en-US" altLang="en-US" sz="2400"/>
          </a:p>
        </p:txBody>
      </p:sp>
      <p:sp>
        <p:nvSpPr>
          <p:cNvPr id="166914" name="Slide Number Placeholder 5">
            <a:extLst>
              <a:ext uri="{FF2B5EF4-FFF2-40B4-BE49-F238E27FC236}">
                <a16:creationId xmlns:a16="http://schemas.microsoft.com/office/drawing/2014/main" id="{A4B101AB-6738-89E6-C833-6AFDAB7A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7ED5C3-A564-44E4-B480-A2A9E4E8BE7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2">
            <a:extLst>
              <a:ext uri="{FF2B5EF4-FFF2-40B4-BE49-F238E27FC236}">
                <a16:creationId xmlns:a16="http://schemas.microsoft.com/office/drawing/2014/main" id="{11DEBECF-4A0A-0A0A-E2F0-3881EACF8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 (continued)</a:t>
            </a:r>
          </a:p>
        </p:txBody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71E7ABE2-5A78-B3D7-211A-EE2DEC436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Tx/>
              <a:buAutoNum type="arabicPeriod" startAt="7"/>
            </a:pPr>
            <a:r>
              <a:rPr lang="en-US" altLang="en-US"/>
              <a:t>If customer code is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,</a:t>
            </a:r>
          </a:p>
          <a:p>
            <a:pPr marL="952500" lvl="1" indent="-325438"/>
            <a:r>
              <a:rPr lang="en-US" altLang="en-US"/>
              <a:t>Prompt user to enter number of basic service connections</a:t>
            </a:r>
          </a:p>
          <a:p>
            <a:pPr marL="952500" lvl="1" indent="-325438"/>
            <a:r>
              <a:rPr lang="en-US" altLang="en-US"/>
              <a:t>Get number of basic service connections</a:t>
            </a:r>
          </a:p>
          <a:p>
            <a:pPr marL="952500" lvl="1" indent="-325438"/>
            <a:r>
              <a:rPr lang="en-US" altLang="en-US"/>
              <a:t>Prompt user to enter number of premium channels</a:t>
            </a:r>
          </a:p>
          <a:p>
            <a:pPr marL="952500" lvl="1" indent="-325438"/>
            <a:r>
              <a:rPr lang="en-US" altLang="en-US"/>
              <a:t>Get number of premium channels</a:t>
            </a:r>
          </a:p>
          <a:p>
            <a:pPr marL="952500" lvl="1" indent="-325438"/>
            <a:r>
              <a:rPr lang="en-US" altLang="en-US"/>
              <a:t>Calculate billing amount</a:t>
            </a:r>
          </a:p>
          <a:p>
            <a:pPr marL="952500" lvl="1" indent="-325438"/>
            <a:r>
              <a:rPr lang="en-US" altLang="en-US"/>
              <a:t>Print account number and billing amount</a:t>
            </a:r>
          </a:p>
          <a:p>
            <a:pPr marL="533400" indent="-533400"/>
            <a:endParaRPr lang="en-US" altLang="en-US"/>
          </a:p>
        </p:txBody>
      </p:sp>
      <p:sp>
        <p:nvSpPr>
          <p:cNvPr id="167938" name="Slide Number Placeholder 5">
            <a:extLst>
              <a:ext uri="{FF2B5EF4-FFF2-40B4-BE49-F238E27FC236}">
                <a16:creationId xmlns:a16="http://schemas.microsoft.com/office/drawing/2014/main" id="{D21B2B25-63D4-5FB1-34B9-64FA2B0ED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0CB709E-4534-4840-B57B-1D00F521044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2">
            <a:extLst>
              <a:ext uri="{FF2B5EF4-FFF2-40B4-BE49-F238E27FC236}">
                <a16:creationId xmlns:a16="http://schemas.microsoft.com/office/drawing/2014/main" id="{FBD2A888-E71F-19BB-5924-5DE8918F6F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 (continued)</a:t>
            </a:r>
          </a:p>
        </p:txBody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EA2267B6-F355-3107-B8EB-03F4BB685B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533400" indent="-533400">
              <a:buFontTx/>
              <a:buAutoNum type="arabicPeriod" startAt="8"/>
            </a:pPr>
            <a:r>
              <a:rPr lang="en-US" altLang="en-US"/>
              <a:t>If customer code is other than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R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, or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, output an error message</a:t>
            </a:r>
          </a:p>
          <a:p>
            <a:pPr marL="533400" indent="-533400"/>
            <a:endParaRPr lang="en-US" altLang="en-US"/>
          </a:p>
        </p:txBody>
      </p:sp>
      <p:sp>
        <p:nvSpPr>
          <p:cNvPr id="168962" name="Slide Number Placeholder 5">
            <a:extLst>
              <a:ext uri="{FF2B5EF4-FFF2-40B4-BE49-F238E27FC236}">
                <a16:creationId xmlns:a16="http://schemas.microsoft.com/office/drawing/2014/main" id="{2B2C54A0-373F-3687-1991-3F6AACF5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3B0FE5B-A100-4A42-B71A-2A79004A801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2">
            <a:extLst>
              <a:ext uri="{FF2B5EF4-FFF2-40B4-BE49-F238E27FC236}">
                <a16:creationId xmlns:a16="http://schemas.microsoft.com/office/drawing/2014/main" id="{DF825698-CBDE-DDD4-9D85-5728E7E23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3120AF7C-10B3-1D9A-C79D-ADA86AC026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Control structures alter normal control flow</a:t>
            </a:r>
          </a:p>
          <a:p>
            <a:r>
              <a:rPr lang="en-US" altLang="en-US"/>
              <a:t>Most common control structures are selection and repetition</a:t>
            </a:r>
          </a:p>
          <a:p>
            <a:r>
              <a:rPr lang="en-US" altLang="en-US"/>
              <a:t>Relational operators: </a:t>
            </a:r>
            <a:r>
              <a:rPr lang="en-US" altLang="en-US">
                <a:latin typeface="Courier New" panose="02070309020205020404" pitchFamily="49" charset="0"/>
              </a:rPr>
              <a:t>==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&lt;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&lt;=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&gt;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&gt;=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!=</a:t>
            </a:r>
          </a:p>
          <a:p>
            <a:r>
              <a:rPr lang="en-US" altLang="en-US"/>
              <a:t>Logical expressions evaluate to </a:t>
            </a:r>
            <a:r>
              <a:rPr lang="en-US" altLang="en-US">
                <a:latin typeface="Courier New" panose="02070309020205020404" pitchFamily="49" charset="0"/>
              </a:rPr>
              <a:t>1</a:t>
            </a:r>
            <a:r>
              <a:rPr lang="en-US" altLang="en-US"/>
              <a:t> (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) or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  <a:r>
              <a:rPr lang="en-US" altLang="en-US"/>
              <a:t> (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)</a:t>
            </a:r>
          </a:p>
          <a:p>
            <a:r>
              <a:rPr lang="en-US" altLang="en-US"/>
              <a:t>Logical operators: </a:t>
            </a:r>
            <a:r>
              <a:rPr lang="en-US" altLang="en-US">
                <a:latin typeface="Courier New" panose="02070309020205020404" pitchFamily="49" charset="0"/>
              </a:rPr>
              <a:t>!</a:t>
            </a:r>
            <a:r>
              <a:rPr lang="en-US" altLang="en-US"/>
              <a:t> (not), </a:t>
            </a:r>
            <a:r>
              <a:rPr lang="en-US" altLang="en-US">
                <a:latin typeface="Courier New" panose="02070309020205020404" pitchFamily="49" charset="0"/>
              </a:rPr>
              <a:t>&amp;&amp;</a:t>
            </a:r>
            <a:r>
              <a:rPr lang="en-US" altLang="en-US"/>
              <a:t> (and), </a:t>
            </a:r>
            <a:r>
              <a:rPr lang="en-US" altLang="en-US">
                <a:latin typeface="Courier New" panose="02070309020205020404" pitchFamily="49" charset="0"/>
              </a:rPr>
              <a:t>||</a:t>
            </a:r>
            <a:r>
              <a:rPr lang="en-US" altLang="en-US"/>
              <a:t> (or)</a:t>
            </a:r>
          </a:p>
        </p:txBody>
      </p:sp>
      <p:sp>
        <p:nvSpPr>
          <p:cNvPr id="169986" name="Slide Number Placeholder 5">
            <a:extLst>
              <a:ext uri="{FF2B5EF4-FFF2-40B4-BE49-F238E27FC236}">
                <a16:creationId xmlns:a16="http://schemas.microsoft.com/office/drawing/2014/main" id="{253B0D00-2C85-5CDD-BE8D-A6E9D551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C30CDD6-EF3E-4094-B012-0FC48DCD232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2">
            <a:extLst>
              <a:ext uri="{FF2B5EF4-FFF2-40B4-BE49-F238E27FC236}">
                <a16:creationId xmlns:a16="http://schemas.microsoft.com/office/drawing/2014/main" id="{A280C9E5-44DF-E892-7AA1-B915BE97D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04019FC5-CFE9-0D03-A887-BE8A79C243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Two selection structures: one-way selection and two-way selection</a:t>
            </a:r>
          </a:p>
          <a:p>
            <a:r>
              <a:rPr lang="en-US" altLang="en-US"/>
              <a:t>The expression in an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 or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...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/>
              <a:t> structure is usually a logical expression</a:t>
            </a:r>
          </a:p>
          <a:p>
            <a:r>
              <a:rPr lang="en-US" altLang="en-US"/>
              <a:t>No stand-alone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/>
              <a:t> statement in C++</a:t>
            </a:r>
          </a:p>
          <a:p>
            <a:pPr lvl="1"/>
            <a:r>
              <a:rPr lang="en-US" altLang="en-US"/>
              <a:t>Every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/>
              <a:t> has a related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</a:p>
          <a:p>
            <a:r>
              <a:rPr lang="en-US" altLang="en-US"/>
              <a:t>A sequence of statements enclosed between braces, </a:t>
            </a:r>
            <a:r>
              <a:rPr lang="en-US" altLang="en-US">
                <a:latin typeface="Courier New" panose="02070309020205020404" pitchFamily="49" charset="0"/>
              </a:rPr>
              <a:t>{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}</a:t>
            </a:r>
            <a:r>
              <a:rPr lang="en-US" altLang="en-US"/>
              <a:t>, is called a compound statement or block of statements</a:t>
            </a:r>
          </a:p>
        </p:txBody>
      </p:sp>
      <p:sp>
        <p:nvSpPr>
          <p:cNvPr id="171010" name="Slide Number Placeholder 5">
            <a:extLst>
              <a:ext uri="{FF2B5EF4-FFF2-40B4-BE49-F238E27FC236}">
                <a16:creationId xmlns:a16="http://schemas.microsoft.com/office/drawing/2014/main" id="{F26C6F31-3AE7-3359-81BF-3E7A5C6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8A116F-F83E-4770-A6A3-C8A18FA14C8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CA30BC1-8671-5C6A-AEFD-E042F7F80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Comments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7469E85-C577-086E-19E4-7229A6240A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Comments are for the reader, not the compiler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Two types:</a:t>
            </a:r>
          </a:p>
          <a:p>
            <a:pPr lvl="1">
              <a:spcBef>
                <a:spcPct val="50000"/>
              </a:spcBef>
            </a:pPr>
            <a:r>
              <a:rPr lang="en-US" altLang="en-US"/>
              <a:t>Single line</a:t>
            </a:r>
          </a:p>
          <a:p>
            <a:pPr lvl="2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// This is a C++ program. It prints the sentence:</a:t>
            </a:r>
          </a:p>
          <a:p>
            <a:pPr lvl="2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// Welcome to C++ Programming.</a:t>
            </a:r>
            <a:endParaRPr lang="en-US" altLang="en-US" sz="1800"/>
          </a:p>
          <a:p>
            <a:pPr lvl="1">
              <a:spcBef>
                <a:spcPct val="50000"/>
              </a:spcBef>
            </a:pPr>
            <a:r>
              <a:rPr lang="en-US" altLang="en-US"/>
              <a:t>Multiple line</a:t>
            </a:r>
          </a:p>
          <a:p>
            <a:pPr lvl="2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/*</a:t>
            </a:r>
          </a:p>
          <a:p>
            <a:pPr lvl="2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You can include comments that can</a:t>
            </a:r>
          </a:p>
          <a:p>
            <a:pPr lvl="2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   occupy several lines.</a:t>
            </a:r>
          </a:p>
          <a:p>
            <a:pPr lvl="2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*/</a:t>
            </a: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111DAF0C-790D-DC3D-4CA7-5ED0F769E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DD00D4-6A97-4A5F-AB10-9188DE10C5A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4">
            <a:extLst>
              <a:ext uri="{FF2B5EF4-FFF2-40B4-BE49-F238E27FC236}">
                <a16:creationId xmlns:a16="http://schemas.microsoft.com/office/drawing/2014/main" id="{56BA7FBB-BA8E-CD73-AFE1-463D43C00A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172036" name="Rectangle 5">
            <a:extLst>
              <a:ext uri="{FF2B5EF4-FFF2-40B4-BE49-F238E27FC236}">
                <a16:creationId xmlns:a16="http://schemas.microsoft.com/office/drawing/2014/main" id="{D92F106F-ED8B-D252-D21E-21BC6993CC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Using assignment in place of the equality operator creates a semantic error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>
                <a:solidFill>
                  <a:srgbClr val="3333FF"/>
                </a:solidFill>
              </a:rPr>
              <a:t> </a:t>
            </a:r>
            <a:r>
              <a:rPr lang="en-US" altLang="en-US"/>
              <a:t>structure handles multiway selection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statement ends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>
                <a:solidFill>
                  <a:srgbClr val="3333FF"/>
                </a:solidFill>
              </a:rPr>
              <a:t> </a:t>
            </a:r>
            <a:r>
              <a:rPr lang="en-US" altLang="en-US"/>
              <a:t>statement</a:t>
            </a:r>
          </a:p>
          <a:p>
            <a:r>
              <a:rPr lang="en-US" altLang="en-US"/>
              <a:t>Use </a:t>
            </a:r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 to terminate a program if certain conditions are not met</a:t>
            </a:r>
          </a:p>
        </p:txBody>
      </p:sp>
      <p:sp>
        <p:nvSpPr>
          <p:cNvPr id="172034" name="Slide Number Placeholder 5">
            <a:extLst>
              <a:ext uri="{FF2B5EF4-FFF2-40B4-BE49-F238E27FC236}">
                <a16:creationId xmlns:a16="http://schemas.microsoft.com/office/drawing/2014/main" id="{3B9B190B-4865-7104-9693-80C53A3F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4D3F1A-8239-4213-99AF-EBCF847BFFB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CCAE-0DB6-0325-0FE8-2116E0BDE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1C5E5-DBF5-630B-18FC-1D62985E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3060" name="Picture 4">
            <a:extLst>
              <a:ext uri="{FF2B5EF4-FFF2-40B4-BE49-F238E27FC236}">
                <a16:creationId xmlns:a16="http://schemas.microsoft.com/office/drawing/2014/main" id="{C3096FE8-B4D3-8E42-5CC8-A6806DD4F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514C-D7A2-69FA-EAB8-0FDD710C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083" name="Picture 3">
            <a:extLst>
              <a:ext uri="{FF2B5EF4-FFF2-40B4-BE49-F238E27FC236}">
                <a16:creationId xmlns:a16="http://schemas.microsoft.com/office/drawing/2014/main" id="{23A9F9F5-1FBC-A91B-8920-3489338895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9F16-B6C5-43E8-D416-78131647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5107" name="Picture 3">
            <a:extLst>
              <a:ext uri="{FF2B5EF4-FFF2-40B4-BE49-F238E27FC236}">
                <a16:creationId xmlns:a16="http://schemas.microsoft.com/office/drawing/2014/main" id="{0F794621-2694-75BF-F227-238DF1C3C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28764-88D5-BAF0-DF0F-91C6EF3E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6131" name="Picture 3">
            <a:extLst>
              <a:ext uri="{FF2B5EF4-FFF2-40B4-BE49-F238E27FC236}">
                <a16:creationId xmlns:a16="http://schemas.microsoft.com/office/drawing/2014/main" id="{BAC7CCCA-6A7D-FD6C-FBEC-0551D46B2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EF4D4-4D69-39F6-1B95-946213AC1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7155" name="Picture 3">
            <a:extLst>
              <a:ext uri="{FF2B5EF4-FFF2-40B4-BE49-F238E27FC236}">
                <a16:creationId xmlns:a16="http://schemas.microsoft.com/office/drawing/2014/main" id="{EABAE3AB-9067-AB93-7430-653819EEB5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CE69-A971-B1FD-F10C-7C8175F3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8179" name="Picture 3">
            <a:extLst>
              <a:ext uri="{FF2B5EF4-FFF2-40B4-BE49-F238E27FC236}">
                <a16:creationId xmlns:a16="http://schemas.microsoft.com/office/drawing/2014/main" id="{C095712D-00D5-9E2D-A79B-425A5847D0D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8C85-5192-6467-F54F-1E9E2919D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9203" name="Picture 3">
            <a:extLst>
              <a:ext uri="{FF2B5EF4-FFF2-40B4-BE49-F238E27FC236}">
                <a16:creationId xmlns:a16="http://schemas.microsoft.com/office/drawing/2014/main" id="{0266165E-B6E2-9042-444B-6EA4728467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BC6AF-5087-534B-86FB-8C088F71A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85A7-6F3B-8B4B-24A2-B88AB4431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0228" name="Picture 4">
            <a:extLst>
              <a:ext uri="{FF2B5EF4-FFF2-40B4-BE49-F238E27FC236}">
                <a16:creationId xmlns:a16="http://schemas.microsoft.com/office/drawing/2014/main" id="{9281E767-6C42-56F8-D634-EC381F5A9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4">
            <a:extLst>
              <a:ext uri="{FF2B5EF4-FFF2-40B4-BE49-F238E27FC236}">
                <a16:creationId xmlns:a16="http://schemas.microsoft.com/office/drawing/2014/main" id="{BEFAADCD-DEDD-5AD3-8A29-F0D4C08E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DA2F66-7ED4-1B6A-68CA-E7C6F727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D5176-24B1-37CF-0985-4105B3EC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42BCC2A-6B36-5DD4-032A-D24347F21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Special Symbols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44CF1AC-D884-384A-49BC-41C6B57F38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Special symbols </a:t>
            </a:r>
          </a:p>
          <a:p>
            <a:pPr lvl="2"/>
            <a:endParaRPr lang="en-US" altLang="en-US"/>
          </a:p>
          <a:p>
            <a:pPr lvl="2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+ </a:t>
            </a:r>
          </a:p>
          <a:p>
            <a:pPr lvl="2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-</a:t>
            </a:r>
          </a:p>
          <a:p>
            <a:pPr lvl="2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*</a:t>
            </a:r>
          </a:p>
          <a:p>
            <a:pPr lvl="2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/</a:t>
            </a:r>
          </a:p>
          <a:p>
            <a:pPr lvl="2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.</a:t>
            </a:r>
          </a:p>
          <a:p>
            <a:pPr lvl="2"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;</a:t>
            </a:r>
            <a:r>
              <a:rPr lang="en-US" altLang="en-US" sz="2400"/>
              <a:t>  </a:t>
            </a:r>
          </a:p>
          <a:p>
            <a:endParaRPr lang="en-US" altLang="en-US" sz="2400"/>
          </a:p>
        </p:txBody>
      </p:sp>
      <p:sp>
        <p:nvSpPr>
          <p:cNvPr id="26628" name="Slide Number Placeholder 5">
            <a:extLst>
              <a:ext uri="{FF2B5EF4-FFF2-40B4-BE49-F238E27FC236}">
                <a16:creationId xmlns:a16="http://schemas.microsoft.com/office/drawing/2014/main" id="{5B5EAEEB-D828-DBD8-BB6F-6C9C085D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D7ECCA-3D74-4EE6-9EDB-47E3C953B0D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26629" name="Rectangle 4">
            <a:extLst>
              <a:ext uri="{FF2B5EF4-FFF2-40B4-BE49-F238E27FC236}">
                <a16:creationId xmlns:a16="http://schemas.microsoft.com/office/drawing/2014/main" id="{0407D928-1687-AE17-918F-6F2D421CE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86000"/>
            <a:ext cx="2209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FontTx/>
              <a:buNone/>
            </a:pPr>
            <a:endParaRPr lang="en-US" altLang="en-US" sz="2800">
              <a:latin typeface="Arial" panose="020B0604020202020204" pitchFamily="34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?</a:t>
            </a:r>
          </a:p>
          <a:p>
            <a:pPr lvl="2" eaLnBrk="1" hangingPunct="1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,</a:t>
            </a:r>
          </a:p>
          <a:p>
            <a:pPr lvl="2" eaLnBrk="1" hangingPunct="1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&lt;=</a:t>
            </a:r>
          </a:p>
          <a:p>
            <a:pPr lvl="2" eaLnBrk="1" hangingPunct="1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!=</a:t>
            </a:r>
          </a:p>
          <a:p>
            <a:pPr lvl="2" eaLnBrk="1" hangingPunct="1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==</a:t>
            </a:r>
          </a:p>
          <a:p>
            <a:pPr lvl="2" eaLnBrk="1" hangingPunct="1">
              <a:lnSpc>
                <a:spcPct val="100000"/>
              </a:lnSpc>
              <a:spcBef>
                <a:spcPct val="20000"/>
              </a:spcBef>
              <a:buClr>
                <a:srgbClr val="000066"/>
              </a:buCl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&gt;=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4F4C6-26F7-BC91-F8F1-9DBB0637F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2275" name="Picture 3">
            <a:extLst>
              <a:ext uri="{FF2B5EF4-FFF2-40B4-BE49-F238E27FC236}">
                <a16:creationId xmlns:a16="http://schemas.microsoft.com/office/drawing/2014/main" id="{8A44182A-B362-BFEF-1272-0275B51CFB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E57B-F4A9-9047-E2A7-D9117DFD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3299" name="Picture 3">
            <a:extLst>
              <a:ext uri="{FF2B5EF4-FFF2-40B4-BE49-F238E27FC236}">
                <a16:creationId xmlns:a16="http://schemas.microsoft.com/office/drawing/2014/main" id="{F52A87E7-1209-C85C-4861-C3295E5D1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76A8-30E5-BA16-EFAE-0E9022D8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23" name="Picture 3">
            <a:extLst>
              <a:ext uri="{FF2B5EF4-FFF2-40B4-BE49-F238E27FC236}">
                <a16:creationId xmlns:a16="http://schemas.microsoft.com/office/drawing/2014/main" id="{F5046821-CFE4-1D22-908E-976E6E8968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BC599B3C-7A25-38EC-2144-66A860FDE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Operator (?:)</a:t>
            </a:r>
          </a:p>
        </p:txBody>
      </p:sp>
      <p:sp>
        <p:nvSpPr>
          <p:cNvPr id="185347" name="Rectangle 3">
            <a:extLst>
              <a:ext uri="{FF2B5EF4-FFF2-40B4-BE49-F238E27FC236}">
                <a16:creationId xmlns:a16="http://schemas.microsoft.com/office/drawing/2014/main" id="{1271EEB7-B467-CD1F-454E-79C6A8686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60000"/>
              </a:spcBef>
              <a:tabLst>
                <a:tab pos="635000" algn="l"/>
              </a:tabLst>
            </a:pPr>
            <a:r>
              <a:rPr lang="en-US" altLang="en-US"/>
              <a:t>Conditional operator (</a:t>
            </a:r>
            <a:r>
              <a:rPr lang="en-US" altLang="en-US">
                <a:latin typeface="Courier New" panose="02070309020205020404" pitchFamily="49" charset="0"/>
              </a:rPr>
              <a:t>?:</a:t>
            </a:r>
            <a:r>
              <a:rPr lang="en-US" altLang="en-US"/>
              <a:t>) takes three arguments (ternary)</a:t>
            </a:r>
          </a:p>
          <a:p>
            <a:pPr>
              <a:spcBef>
                <a:spcPct val="60000"/>
              </a:spcBef>
              <a:tabLst>
                <a:tab pos="635000" algn="l"/>
              </a:tabLst>
            </a:pPr>
            <a:r>
              <a:rPr lang="en-US" altLang="en-US"/>
              <a:t>Syntax for using the conditional operator:</a:t>
            </a:r>
          </a:p>
          <a:p>
            <a:pPr>
              <a:spcBef>
                <a:spcPct val="60000"/>
              </a:spcBef>
              <a:buFontTx/>
              <a:buNone/>
              <a:tabLst>
                <a:tab pos="635000" algn="l"/>
              </a:tabLst>
            </a:pPr>
            <a:r>
              <a:rPr lang="en-US" altLang="en-US" sz="2800">
                <a:latin typeface="Courier New" panose="02070309020205020404" pitchFamily="49" charset="0"/>
              </a:rPr>
              <a:t>	expression1 ? expression2 : expression3</a:t>
            </a:r>
          </a:p>
          <a:p>
            <a:pPr>
              <a:spcBef>
                <a:spcPct val="60000"/>
              </a:spcBef>
              <a:tabLst>
                <a:tab pos="635000" algn="l"/>
              </a:tabLst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expression1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, the result of the conditional expression is </a:t>
            </a:r>
            <a:r>
              <a:rPr lang="en-US" altLang="en-US">
                <a:latin typeface="Courier New" panose="02070309020205020404" pitchFamily="49" charset="0"/>
              </a:rPr>
              <a:t>expression2</a:t>
            </a:r>
            <a:r>
              <a:rPr lang="en-US" altLang="en-US"/>
              <a:t>. Otherwise, the result is </a:t>
            </a:r>
            <a:r>
              <a:rPr lang="en-US" altLang="en-US">
                <a:latin typeface="Courier New" panose="02070309020205020404" pitchFamily="49" charset="0"/>
              </a:rPr>
              <a:t>expression3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A116798D-81A5-8698-AB94-5A7BB2138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Conditional Operator (?:)</a:t>
            </a:r>
          </a:p>
        </p:txBody>
      </p:sp>
      <p:sp>
        <p:nvSpPr>
          <p:cNvPr id="186371" name="Rectangle 3">
            <a:extLst>
              <a:ext uri="{FF2B5EF4-FFF2-40B4-BE49-F238E27FC236}">
                <a16:creationId xmlns:a16="http://schemas.microsoft.com/office/drawing/2014/main" id="{F9842BEC-F605-22A8-6E8F-13D66455ECB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60000"/>
              </a:spcBef>
              <a:buFontTx/>
              <a:buNone/>
              <a:tabLst>
                <a:tab pos="635000" algn="l"/>
              </a:tabLst>
            </a:pPr>
            <a:r>
              <a:rPr lang="en-US" altLang="en-US" sz="2400">
                <a:latin typeface="Courier New" panose="02070309020205020404" pitchFamily="49" charset="0"/>
              </a:rPr>
              <a:t>if(a&gt;=b)</a:t>
            </a:r>
          </a:p>
          <a:p>
            <a:pPr>
              <a:spcBef>
                <a:spcPct val="60000"/>
              </a:spcBef>
              <a:buFontTx/>
              <a:buNone/>
              <a:tabLst>
                <a:tab pos="635000" algn="l"/>
              </a:tabLst>
            </a:pPr>
            <a:r>
              <a:rPr lang="en-US" altLang="en-US" sz="2400">
                <a:latin typeface="Courier New" panose="02070309020205020404" pitchFamily="49" charset="0"/>
              </a:rPr>
              <a:t>	Max=a;</a:t>
            </a:r>
          </a:p>
          <a:p>
            <a:pPr>
              <a:spcBef>
                <a:spcPct val="60000"/>
              </a:spcBef>
              <a:buFontTx/>
              <a:buNone/>
              <a:tabLst>
                <a:tab pos="635000" algn="l"/>
              </a:tabLst>
            </a:pPr>
            <a:r>
              <a:rPr lang="en-US" altLang="en-US" sz="2400">
                <a:latin typeface="Courier New" panose="02070309020205020404" pitchFamily="49" charset="0"/>
              </a:rPr>
              <a:t>else</a:t>
            </a:r>
          </a:p>
          <a:p>
            <a:pPr>
              <a:spcBef>
                <a:spcPct val="60000"/>
              </a:spcBef>
              <a:buFontTx/>
              <a:buNone/>
              <a:tabLst>
                <a:tab pos="635000" algn="l"/>
              </a:tabLst>
            </a:pPr>
            <a:r>
              <a:rPr lang="en-US" altLang="en-US" sz="2400">
                <a:latin typeface="Courier New" panose="02070309020205020404" pitchFamily="49" charset="0"/>
              </a:rPr>
              <a:t>	Max=b;</a:t>
            </a:r>
          </a:p>
          <a:p>
            <a:pPr>
              <a:spcBef>
                <a:spcPct val="60000"/>
              </a:spcBef>
              <a:buFontTx/>
              <a:buNone/>
              <a:tabLst>
                <a:tab pos="635000" algn="l"/>
              </a:tabLst>
            </a:pPr>
            <a:r>
              <a:rPr lang="en-US" altLang="en-US" sz="2400">
                <a:latin typeface="Courier New" panose="02070309020205020404" pitchFamily="49" charset="0"/>
              </a:rPr>
              <a:t>*******************</a:t>
            </a:r>
          </a:p>
          <a:p>
            <a:pPr>
              <a:spcBef>
                <a:spcPct val="60000"/>
              </a:spcBef>
              <a:buFontTx/>
              <a:buNone/>
              <a:tabLst>
                <a:tab pos="635000" algn="l"/>
              </a:tabLst>
            </a:pPr>
            <a:r>
              <a:rPr lang="en-US" altLang="en-US" sz="2400">
                <a:latin typeface="Courier New" panose="02070309020205020404" pitchFamily="49" charset="0"/>
              </a:rPr>
              <a:t>Max=(a&gt;=b)?a:b;</a:t>
            </a: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1283-CFE8-BB78-53BC-4AB69A4BA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2D00A3C0-D9DC-7649-0A05-9592F19BF8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switch ( test ) </a:t>
            </a:r>
          </a:p>
          <a:p>
            <a:pPr>
              <a:buFontTx/>
              <a:buNone/>
            </a:pPr>
            <a:r>
              <a:rPr lang="en-US" altLang="en-US"/>
              <a:t>{ </a:t>
            </a:r>
          </a:p>
          <a:p>
            <a:pPr>
              <a:buFontTx/>
              <a:buNone/>
            </a:pPr>
            <a:r>
              <a:rPr lang="en-US" altLang="en-US"/>
              <a:t>case 1 : // Process for test = 1 ...</a:t>
            </a:r>
          </a:p>
          <a:p>
            <a:pPr>
              <a:buFontTx/>
              <a:buNone/>
            </a:pPr>
            <a:r>
              <a:rPr lang="en-US" altLang="en-US"/>
              <a:t> break;</a:t>
            </a:r>
          </a:p>
          <a:p>
            <a:pPr>
              <a:buFontTx/>
              <a:buNone/>
            </a:pPr>
            <a:r>
              <a:rPr lang="en-US" altLang="en-US"/>
              <a:t>case 5 : // Process for test = 5 ...</a:t>
            </a:r>
          </a:p>
          <a:p>
            <a:pPr>
              <a:buFontTx/>
              <a:buNone/>
            </a:pPr>
            <a:r>
              <a:rPr lang="en-US" altLang="en-US"/>
              <a:t> break;</a:t>
            </a:r>
          </a:p>
          <a:p>
            <a:pPr>
              <a:buFontTx/>
              <a:buNone/>
            </a:pPr>
            <a:r>
              <a:rPr lang="en-US" altLang="en-US"/>
              <a:t> default : // Process for all other cases.</a:t>
            </a:r>
          </a:p>
          <a:p>
            <a:pPr>
              <a:buFontTx/>
              <a:buNone/>
            </a:pPr>
            <a:r>
              <a:rPr lang="en-US" altLang="en-US"/>
              <a:t>} 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132D-8A70-18C7-FAB3-B7C5DAC2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8419" name="Rectangle 3">
            <a:extLst>
              <a:ext uri="{FF2B5EF4-FFF2-40B4-BE49-F238E27FC236}">
                <a16:creationId xmlns:a16="http://schemas.microsoft.com/office/drawing/2014/main" id="{BB7488E6-755E-ED52-D503-AED75B97DF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switch works as follows:- </a:t>
            </a:r>
          </a:p>
          <a:p>
            <a:r>
              <a:rPr lang="en-US" altLang="en-US" sz="2800"/>
              <a:t>The expression, just test in this case, is evaluated. </a:t>
            </a:r>
          </a:p>
          <a:p>
            <a:r>
              <a:rPr lang="en-US" altLang="en-US" sz="2800"/>
              <a:t>The case labels are checked in turn for the one that matches the value. </a:t>
            </a:r>
          </a:p>
          <a:p>
            <a:r>
              <a:rPr lang="en-US" altLang="en-US" sz="2800"/>
              <a:t>If none matches, and the optional default label exists, it is selected, </a:t>
            </a:r>
          </a:p>
          <a:p>
            <a:r>
              <a:rPr lang="en-US" altLang="en-US" sz="2800"/>
              <a:t>the </a:t>
            </a:r>
            <a:r>
              <a:rPr lang="en-US" altLang="en-US" sz="2800">
                <a:hlinkClick r:id="rId2"/>
              </a:rPr>
              <a:t>break</a:t>
            </a:r>
            <a:r>
              <a:rPr lang="en-US" altLang="en-US" sz="2800"/>
              <a:t> statement is normally added before the next case label to transfer control out of the switch statement. 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222D2CD1-D4D9-D685-C16F-41655CEAF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839200" cy="693737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 noProof="1"/>
              <a:t>#include &lt;iostream&gt;</a:t>
            </a:r>
          </a:p>
          <a:p>
            <a:r>
              <a:rPr lang="en-US" altLang="en-US" sz="1600" b="1" noProof="1"/>
              <a:t> using namespace std;</a:t>
            </a:r>
          </a:p>
          <a:p>
            <a:r>
              <a:rPr lang="en-US" altLang="en-US" sz="1600" b="1" noProof="1"/>
              <a:t>int main()</a:t>
            </a:r>
          </a:p>
          <a:p>
            <a:r>
              <a:rPr lang="en-US" altLang="en-US" sz="1600" b="1" noProof="1"/>
              <a:t>{</a:t>
            </a:r>
          </a:p>
          <a:p>
            <a:r>
              <a:rPr lang="en-US" altLang="en-US" sz="1600" b="1" noProof="1"/>
              <a:t>char grade;</a:t>
            </a:r>
            <a:endParaRPr lang="en-US" altLang="en-US" sz="1600" b="1"/>
          </a:p>
          <a:p>
            <a:r>
              <a:rPr lang="en-US" altLang="en-US" sz="1600" b="1"/>
              <a:t> </a:t>
            </a:r>
            <a:r>
              <a:rPr lang="en-US" altLang="en-US" sz="1600" b="1" noProof="1"/>
              <a:t>cout &lt;&lt; "Enter your grade: ";</a:t>
            </a:r>
            <a:r>
              <a:rPr lang="en-US" altLang="en-US" sz="1600" b="1"/>
              <a:t> </a:t>
            </a:r>
          </a:p>
          <a:p>
            <a:r>
              <a:rPr lang="en-US" altLang="en-US" sz="1600" b="1" noProof="1"/>
              <a:t>cin &gt;&gt; grade;</a:t>
            </a:r>
            <a:r>
              <a:rPr lang="en-US" altLang="en-US" sz="1600" b="1"/>
              <a:t> </a:t>
            </a:r>
          </a:p>
          <a:p>
            <a:r>
              <a:rPr lang="en-US" altLang="en-US" sz="1600" b="1" noProof="1"/>
              <a:t>cout &lt;&lt; endl;</a:t>
            </a:r>
          </a:p>
          <a:p>
            <a:r>
              <a:rPr lang="en-US" altLang="en-US" sz="1600" b="1" noProof="1"/>
              <a:t>switch (grade)</a:t>
            </a:r>
          </a:p>
          <a:p>
            <a:r>
              <a:rPr lang="en-US" altLang="en-US" sz="1600" b="1"/>
              <a:t>	</a:t>
            </a:r>
            <a:r>
              <a:rPr lang="en-US" altLang="en-US" sz="1600" b="1" noProof="1"/>
              <a:t>{	</a:t>
            </a:r>
            <a:endParaRPr lang="en-US" altLang="en-US" sz="1600" b="1"/>
          </a:p>
          <a:p>
            <a:r>
              <a:rPr lang="en-US" altLang="en-US" sz="1600" b="1"/>
              <a:t>	</a:t>
            </a:r>
            <a:r>
              <a:rPr lang="en-US" altLang="en-US" sz="1600" b="1" noProof="1"/>
              <a:t>case 'A':</a:t>
            </a:r>
          </a:p>
          <a:p>
            <a:r>
              <a:rPr lang="en-US" altLang="en-US" sz="1600" b="1" noProof="1"/>
              <a:t>		cout &lt;&lt; "Your grade is A." &lt;&lt; endl;</a:t>
            </a:r>
          </a:p>
          <a:p>
            <a:r>
              <a:rPr lang="en-US" altLang="en-US" sz="1600" b="1" noProof="1"/>
              <a:t>		break;</a:t>
            </a:r>
          </a:p>
          <a:p>
            <a:r>
              <a:rPr lang="en-US" altLang="en-US" sz="1600" b="1" noProof="1"/>
              <a:t>	case 'B':</a:t>
            </a:r>
          </a:p>
          <a:p>
            <a:r>
              <a:rPr lang="en-US" altLang="en-US" sz="1600" b="1" noProof="1"/>
              <a:t>		cout &lt;&lt; "Your grade is B." &lt;&lt; endl;</a:t>
            </a:r>
          </a:p>
          <a:p>
            <a:r>
              <a:rPr lang="en-US" altLang="en-US" sz="1600" b="1" noProof="1"/>
              <a:t>		break;</a:t>
            </a:r>
          </a:p>
          <a:p>
            <a:r>
              <a:rPr lang="en-US" altLang="en-US" sz="1600" b="1" noProof="1"/>
              <a:t>	case 'C':</a:t>
            </a:r>
          </a:p>
          <a:p>
            <a:r>
              <a:rPr lang="en-US" altLang="en-US" sz="1600" b="1" noProof="1"/>
              <a:t>  		cout &lt;&lt; "Your grade is C." &lt;&lt; endl;</a:t>
            </a:r>
          </a:p>
          <a:p>
            <a:r>
              <a:rPr lang="en-US" altLang="en-US" sz="1600" b="1" noProof="1"/>
              <a:t>		break;</a:t>
            </a:r>
          </a:p>
          <a:p>
            <a:r>
              <a:rPr lang="en-US" altLang="en-US" sz="1600" b="1" noProof="1"/>
              <a:t>	case 'F':</a:t>
            </a:r>
            <a:r>
              <a:rPr lang="en-US" altLang="en-US" sz="1600" b="1"/>
              <a:t> </a:t>
            </a:r>
          </a:p>
          <a:p>
            <a:r>
              <a:rPr lang="en-US" altLang="en-US" sz="1600" b="1" noProof="1"/>
              <a:t>		cout &lt;&lt; "Your grade is </a:t>
            </a:r>
            <a:r>
              <a:rPr lang="en-US" altLang="en-US" sz="1600" b="1"/>
              <a:t>F</a:t>
            </a:r>
            <a:r>
              <a:rPr lang="en-US" altLang="en-US" sz="1600" b="1" noProof="1"/>
              <a:t>." &lt;&lt; endl;</a:t>
            </a:r>
          </a:p>
          <a:p>
            <a:r>
              <a:rPr lang="en-US" altLang="en-US" sz="1600" b="1" noProof="1"/>
              <a:t>		break;</a:t>
            </a:r>
          </a:p>
          <a:p>
            <a:r>
              <a:rPr lang="en-US" altLang="en-US" sz="1600" b="1" noProof="1"/>
              <a:t>	default:</a:t>
            </a:r>
          </a:p>
          <a:p>
            <a:r>
              <a:rPr lang="en-US" altLang="en-US" sz="1600" b="1" noProof="1"/>
              <a:t>		cout&lt;&lt;" The grade is invalid."&lt;&lt;endl;</a:t>
            </a:r>
          </a:p>
          <a:p>
            <a:r>
              <a:rPr lang="en-US" altLang="en-US" sz="1600" b="1"/>
              <a:t>	</a:t>
            </a:r>
            <a:r>
              <a:rPr lang="en-US" altLang="en-US" sz="1600" b="1" noProof="1"/>
              <a:t>}</a:t>
            </a:r>
          </a:p>
          <a:p>
            <a:r>
              <a:rPr lang="en-US" altLang="en-US" sz="1600" b="1" noProof="1"/>
              <a:t>return 0;</a:t>
            </a:r>
          </a:p>
          <a:p>
            <a:r>
              <a:rPr lang="en-US" altLang="en-US" sz="1600" b="1" noProof="1"/>
              <a:t>}</a:t>
            </a:r>
          </a:p>
          <a:p>
            <a:endParaRPr lang="en-US" altLang="en-US" sz="16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AFA1D-7978-F550-4F02-E55BE751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53599-F236-08A0-80C6-D6004BCD2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93EA34A8-7FB8-396A-FF79-55043EF63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switch with break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BE247E98-919B-8ABE-72AD-FBDB99DDC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 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Int place </a:t>
            </a:r>
            <a:r>
              <a:rPr lang="en-US" altLang="en-US" sz="1400" b="1" noProof="1"/>
              <a:t>;</a:t>
            </a:r>
            <a:endParaRPr lang="en-US" altLang="en-US" sz="1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</a:t>
            </a:r>
            <a:r>
              <a:rPr lang="en-US" altLang="en-US" sz="1400" b="1" noProof="1"/>
              <a:t>cout &lt;&lt; "Enter your </a:t>
            </a:r>
            <a:r>
              <a:rPr lang="en-US" altLang="en-US" sz="1400" b="1"/>
              <a:t>place</a:t>
            </a:r>
            <a:r>
              <a:rPr lang="en-US" altLang="en-US" sz="1400" b="1" noProof="1"/>
              <a:t> : ";</a:t>
            </a:r>
            <a:r>
              <a:rPr lang="en-US" altLang="en-US" sz="14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cin &gt;&gt; </a:t>
            </a:r>
            <a:r>
              <a:rPr lang="en-US" altLang="en-US" sz="1400" b="1"/>
              <a:t>place</a:t>
            </a:r>
            <a:r>
              <a:rPr lang="en-US" altLang="en-US" sz="1400" b="1" noProof="1"/>
              <a:t>;</a:t>
            </a:r>
            <a:r>
              <a:rPr lang="en-US" altLang="en-US" sz="14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cout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switch (place)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{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case 1: cout &lt;&lt; "we're first"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break;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case 2: cout &lt;&lt; "we're second" &lt;&lt; endl; break;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default: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cout &lt;&lt; "we're not first or second" &lt;&lt; endl;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}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 noProof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DF20727C-0EBB-CDC8-95EA-652B9DDDE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switch with break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EB8E1C7-8EE2-5F15-1E17-AE9854983F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int place 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cout &lt;&lt; "Enter your place : ";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cin &gt;&gt; place;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cout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switch (place)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{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case 1: cout &lt;&lt; "we're first"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 break;</a:t>
            </a:r>
            <a:r>
              <a:rPr lang="en-US" altLang="en-US" sz="16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case 2: cout &lt;&lt; "we're second" &lt;&lt; endl;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break;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default: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cout &lt;&lt; "we're not first or second" &lt;&lt; endl;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}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cout&lt;&lt;endl&lt;&lt;endl;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1C4705A1-52FB-4EFE-9C0A-E5C63DB24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Reserved Words (Keywords)</a:t>
            </a:r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4A9C654F-2D4A-3FEE-20B5-1EFAE8A66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Reserved words, keywords, or word symbols</a:t>
            </a:r>
          </a:p>
          <a:p>
            <a:pPr lvl="1"/>
            <a:r>
              <a:rPr lang="en-US" altLang="en-US"/>
              <a:t>Include: </a:t>
            </a:r>
          </a:p>
          <a:p>
            <a:pPr lvl="2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</a:p>
          <a:p>
            <a:pPr lvl="2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float</a:t>
            </a:r>
          </a:p>
          <a:p>
            <a:pPr lvl="2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</a:p>
          <a:p>
            <a:pPr lvl="2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</a:p>
          <a:p>
            <a:pPr lvl="2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const</a:t>
            </a:r>
          </a:p>
          <a:p>
            <a:pPr lvl="2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void</a:t>
            </a:r>
          </a:p>
          <a:p>
            <a:pPr lvl="2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</a:p>
        </p:txBody>
      </p:sp>
      <p:sp>
        <p:nvSpPr>
          <p:cNvPr id="27652" name="Slide Number Placeholder 5">
            <a:extLst>
              <a:ext uri="{FF2B5EF4-FFF2-40B4-BE49-F238E27FC236}">
                <a16:creationId xmlns:a16="http://schemas.microsoft.com/office/drawing/2014/main" id="{F2871F8E-B04C-5814-7B8D-006F9241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310B8A-7273-4869-918C-775953DED08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>
            <a:extLst>
              <a:ext uri="{FF2B5EF4-FFF2-40B4-BE49-F238E27FC236}">
                <a16:creationId xmlns:a16="http://schemas.microsoft.com/office/drawing/2014/main" id="{6EB41429-7AE9-E61B-01AA-14BA3ED1F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switch with break</a:t>
            </a:r>
          </a:p>
        </p:txBody>
      </p:sp>
      <p:pic>
        <p:nvPicPr>
          <p:cNvPr id="192515" name="Picture 3">
            <a:extLst>
              <a:ext uri="{FF2B5EF4-FFF2-40B4-BE49-F238E27FC236}">
                <a16:creationId xmlns:a16="http://schemas.microsoft.com/office/drawing/2014/main" id="{970A6AE5-9451-2B64-381F-EE1D352AFD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A6F03682-A61F-557C-A06D-3D792F7F6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/>
              <a:t>switch without break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99A70CE-71B8-BB35-794F-AB34D7707A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place 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cout &lt;&lt; "Enter your place : ";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cin &gt;&gt; place;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cout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switch (place)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{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case 1: cout &lt;&lt; "we're first"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case 2: cout &lt;&lt; "we're second" &lt;&lt; endl;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default: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cout &lt;&lt; "we're not first or second" &lt;&lt; endl;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cout&lt;&lt;endl&lt;&lt;endl;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61653-816F-10B8-32B8-851CE772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63" name="Picture 3">
            <a:extLst>
              <a:ext uri="{FF2B5EF4-FFF2-40B4-BE49-F238E27FC236}">
                <a16:creationId xmlns:a16="http://schemas.microsoft.com/office/drawing/2014/main" id="{F199A6A4-BF8F-08CB-B45A-208866CF50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C3BFF4B5-BA88-4700-4C1F-955129CAE2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>
                <a:solidFill>
                  <a:srgbClr val="CC3300"/>
                </a:solidFill>
              </a:rPr>
              <a:t>What is the output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3A2617F-65A7-273C-0DF9-9882F19153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place 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cout &lt;&lt; "Enter your place : ";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cin &gt;&gt; place;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cout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switch (place)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{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case 1: cout &lt;&lt; "we're first"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case 1: cout &lt;&lt; "we're second" &lt;&lt; endl;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default: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cout &lt;&lt; "we're not first or second" &lt;&lt; endl;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cout&lt;&lt;endl&lt;&lt;endl;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800" b="1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9686A-76D8-DF07-2CE4-843B6F40A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6611" name="Picture 3">
            <a:extLst>
              <a:ext uri="{FF2B5EF4-FFF2-40B4-BE49-F238E27FC236}">
                <a16:creationId xmlns:a16="http://schemas.microsoft.com/office/drawing/2014/main" id="{83B243FB-92F7-6031-14B1-21EE00861E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92EE1BFE-7B38-8C14-2E4D-A37842B3C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assert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71AF2A7E-8115-79DB-AF37-F902FE05CB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buFontTx/>
              <a:buNone/>
            </a:pPr>
            <a:r>
              <a:rPr lang="en-US" altLang="en-US"/>
              <a:t>q=n/d;</a:t>
            </a:r>
          </a:p>
          <a:p>
            <a:pPr>
              <a:buFontTx/>
              <a:buNone/>
            </a:pPr>
            <a:r>
              <a:rPr lang="en-US" altLang="en-US" sz="2400"/>
              <a:t>If d is 0,the program would terminate with error message stating that an illegal operation has occurred</a:t>
            </a:r>
          </a:p>
          <a:p>
            <a:pPr>
              <a:buFontTx/>
              <a:buNone/>
            </a:pPr>
            <a:r>
              <a:rPr lang="en-US" altLang="en-US" sz="2400" u="sng"/>
              <a:t>Solution:</a:t>
            </a:r>
          </a:p>
          <a:p>
            <a:pPr>
              <a:buFontTx/>
              <a:buNone/>
            </a:pPr>
            <a:r>
              <a:rPr lang="en-US" altLang="en-US" sz="2400"/>
              <a:t>assert(d);</a:t>
            </a:r>
          </a:p>
          <a:p>
            <a:pPr>
              <a:buFontTx/>
              <a:buNone/>
            </a:pPr>
            <a:r>
              <a:rPr lang="en-US" altLang="en-US" sz="2400"/>
              <a:t>q=n/d</a:t>
            </a:r>
          </a:p>
          <a:p>
            <a:pPr>
              <a:buFontTx/>
              <a:buNone/>
            </a:pPr>
            <a:endParaRPr lang="ar-SA" altLang="en-US" sz="2400"/>
          </a:p>
          <a:p>
            <a:r>
              <a:rPr lang="en-US" altLang="en-US" sz="2400"/>
              <a:t>You need preprocessor directive </a:t>
            </a:r>
            <a:r>
              <a:rPr lang="en-US" altLang="en-US" sz="2400" b="1" u="sng"/>
              <a:t>#include&lt;cassert&gt;</a:t>
            </a:r>
          </a:p>
          <a:p>
            <a:r>
              <a:rPr lang="en-US" altLang="en-US" sz="2400"/>
              <a:t>Assert statement identifies the expression </a:t>
            </a:r>
            <a:r>
              <a:rPr lang="en-US" altLang="en-US" sz="2400">
                <a:solidFill>
                  <a:srgbClr val="0033CC"/>
                </a:solidFill>
              </a:rPr>
              <a:t>where assertion failed</a:t>
            </a:r>
            <a:r>
              <a:rPr lang="en-US" altLang="en-US" sz="2400"/>
              <a:t> ,</a:t>
            </a:r>
            <a:r>
              <a:rPr lang="en-US" altLang="en-US" sz="2400">
                <a:solidFill>
                  <a:srgbClr val="CC3300"/>
                </a:solidFill>
              </a:rPr>
              <a:t>the name of file containing the source code</a:t>
            </a:r>
            <a:r>
              <a:rPr lang="en-US" altLang="en-US" sz="2400"/>
              <a:t> ,</a:t>
            </a:r>
            <a:r>
              <a:rPr lang="en-US" altLang="en-US" sz="2400">
                <a:solidFill>
                  <a:srgbClr val="003300"/>
                </a:solidFill>
              </a:rPr>
              <a:t>and the line number where the assertion failed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901A8-AC6F-573C-1B12-57E0439351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b="1" dirty="0"/>
              <a:t>Control Structures II </a:t>
            </a:r>
            <a:r>
              <a:rPr lang="en-US" altLang="en-US" sz="3600" b="1" i="1" dirty="0"/>
              <a:t>(Repetition)</a:t>
            </a:r>
            <a:br>
              <a:rPr lang="en-US" altLang="en-US" sz="3600" b="1" i="1" dirty="0"/>
            </a:b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AA37-F74D-54B1-28CB-2E74086CEF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3" name="Rectangle 2">
            <a:extLst>
              <a:ext uri="{FF2B5EF4-FFF2-40B4-BE49-F238E27FC236}">
                <a16:creationId xmlns:a16="http://schemas.microsoft.com/office/drawing/2014/main" id="{A6B06521-BA0A-17FF-FD69-12A8A670F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199684" name="Rectangle 3">
            <a:extLst>
              <a:ext uri="{FF2B5EF4-FFF2-40B4-BE49-F238E27FC236}">
                <a16:creationId xmlns:a16="http://schemas.microsoft.com/office/drawing/2014/main" id="{8CB82BC4-F06B-550B-2033-579591F69E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In this chapter, you will:</a:t>
            </a:r>
          </a:p>
          <a:p>
            <a:r>
              <a:rPr lang="en-US" altLang="en-US"/>
              <a:t>Learn about repetition (looping) control structures</a:t>
            </a:r>
          </a:p>
          <a:p>
            <a:r>
              <a:rPr lang="en-US" altLang="en-US"/>
              <a:t>Explore how to construct and use count-controlled, sentinel-controlled, flag-controlled, and EOF-controlled repetition structures</a:t>
            </a:r>
          </a:p>
          <a:p>
            <a:r>
              <a:rPr lang="en-US" altLang="en-US"/>
              <a:t>Examine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continue</a:t>
            </a:r>
            <a:r>
              <a:rPr lang="en-US" altLang="en-US"/>
              <a:t> statements</a:t>
            </a:r>
          </a:p>
          <a:p>
            <a:r>
              <a:rPr lang="en-US" altLang="en-US"/>
              <a:t>Discover how to form and use nested control structures</a:t>
            </a:r>
          </a:p>
        </p:txBody>
      </p:sp>
      <p:sp>
        <p:nvSpPr>
          <p:cNvPr id="199682" name="Slide Number Placeholder 5">
            <a:extLst>
              <a:ext uri="{FF2B5EF4-FFF2-40B4-BE49-F238E27FC236}">
                <a16:creationId xmlns:a16="http://schemas.microsoft.com/office/drawing/2014/main" id="{438ECD1A-74FF-5936-DE40-6025C31978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CDBC1F-D7B6-4DDC-8B72-31C4DBB614E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2">
            <a:extLst>
              <a:ext uri="{FF2B5EF4-FFF2-40B4-BE49-F238E27FC236}">
                <a16:creationId xmlns:a16="http://schemas.microsoft.com/office/drawing/2014/main" id="{145C875E-64E4-5CEE-E9DE-1D16FE745F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Is Repetition Needed?</a:t>
            </a:r>
          </a:p>
        </p:txBody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58E393FC-048B-0488-30BA-F195B5992F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Repetition allows you to efficiently use variables</a:t>
            </a:r>
          </a:p>
          <a:p>
            <a:r>
              <a:rPr lang="en-US" altLang="en-US"/>
              <a:t>Can input, add, and average multiple numbers using a limited number of variables</a:t>
            </a:r>
          </a:p>
          <a:p>
            <a:r>
              <a:rPr lang="en-US" altLang="en-US"/>
              <a:t>For example, to add five numbers:</a:t>
            </a:r>
          </a:p>
          <a:p>
            <a:pPr lvl="1"/>
            <a:r>
              <a:rPr lang="en-US" altLang="en-US" sz="2400"/>
              <a:t>Declare a variable for each number, input the numbers and add the variables together</a:t>
            </a:r>
          </a:p>
          <a:p>
            <a:pPr lvl="1"/>
            <a:r>
              <a:rPr lang="en-US" altLang="en-US" sz="2400"/>
              <a:t>Create a loop that reads a number into a variable and adds it to a variable that contains the sum of the numbers</a:t>
            </a:r>
          </a:p>
        </p:txBody>
      </p:sp>
      <p:sp>
        <p:nvSpPr>
          <p:cNvPr id="200706" name="Slide Number Placeholder 5">
            <a:extLst>
              <a:ext uri="{FF2B5EF4-FFF2-40B4-BE49-F238E27FC236}">
                <a16:creationId xmlns:a16="http://schemas.microsoft.com/office/drawing/2014/main" id="{C21568DA-7F98-A645-0F5F-80E9E2442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B502FC-7BA1-4F8A-94C0-5A533BA9BD0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2">
            <a:extLst>
              <a:ext uri="{FF2B5EF4-FFF2-40B4-BE49-F238E27FC236}">
                <a16:creationId xmlns:a16="http://schemas.microsoft.com/office/drawing/2014/main" id="{F0ECDEC2-E8B9-29A8-9D7C-C1EFEEF52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Looping (Repetition) Structure</a:t>
            </a:r>
          </a:p>
        </p:txBody>
      </p:sp>
      <p:sp>
        <p:nvSpPr>
          <p:cNvPr id="201732" name="Rectangle 3">
            <a:extLst>
              <a:ext uri="{FF2B5EF4-FFF2-40B4-BE49-F238E27FC236}">
                <a16:creationId xmlns:a16="http://schemas.microsoft.com/office/drawing/2014/main" id="{44A8EFF8-7159-815B-3953-35E2D53B8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general form of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statement is:</a:t>
            </a:r>
          </a:p>
          <a:p>
            <a:pPr>
              <a:buFontTx/>
              <a:buNone/>
            </a:pPr>
            <a:r>
              <a:rPr lang="en-US" altLang="en-US" sz="2400"/>
              <a:t>	 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   </a:t>
            </a: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     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is a reserved word</a:t>
            </a:r>
          </a:p>
          <a:p>
            <a:r>
              <a:rPr lang="en-US" altLang="en-US"/>
              <a:t>Statement can be simple or compound</a:t>
            </a:r>
          </a:p>
          <a:p>
            <a:r>
              <a:rPr lang="en-US" altLang="en-US"/>
              <a:t>Expression acts as a decision maker and is usually a logical expression </a:t>
            </a:r>
          </a:p>
          <a:p>
            <a:r>
              <a:rPr lang="en-US" altLang="en-US"/>
              <a:t>Statement is called the body of the loop </a:t>
            </a:r>
          </a:p>
          <a:p>
            <a:r>
              <a:rPr lang="en-US" altLang="en-US"/>
              <a:t>The parentheses are part of the syntax</a:t>
            </a:r>
          </a:p>
          <a:p>
            <a:endParaRPr lang="en-US" altLang="en-US"/>
          </a:p>
        </p:txBody>
      </p:sp>
      <p:sp>
        <p:nvSpPr>
          <p:cNvPr id="201730" name="Slide Number Placeholder 5">
            <a:extLst>
              <a:ext uri="{FF2B5EF4-FFF2-40B4-BE49-F238E27FC236}">
                <a16:creationId xmlns:a16="http://schemas.microsoft.com/office/drawing/2014/main" id="{E3893914-E215-8815-6626-523EDC5CE1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BF3C05-0047-4462-9BBE-4DF6A45AC84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01733" name="Picture 4">
            <a:extLst>
              <a:ext uri="{FF2B5EF4-FFF2-40B4-BE49-F238E27FC236}">
                <a16:creationId xmlns:a16="http://schemas.microsoft.com/office/drawing/2014/main" id="{2003B401-F641-7ED2-CD5D-DFE227F7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87600"/>
            <a:ext cx="30162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>
            <a:extLst>
              <a:ext uri="{FF2B5EF4-FFF2-40B4-BE49-F238E27FC236}">
                <a16:creationId xmlns:a16="http://schemas.microsoft.com/office/drawing/2014/main" id="{50B0B53D-CEDE-5567-60FE-755D512BE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Identifiers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93AB1A83-4498-CF07-3F2F-8632F55BC7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Consist of letters, digits, and the underscore character (_)</a:t>
            </a:r>
          </a:p>
          <a:p>
            <a:r>
              <a:rPr lang="en-US" altLang="en-US"/>
              <a:t>Must begin with a letter or underscore</a:t>
            </a:r>
          </a:p>
          <a:p>
            <a:r>
              <a:rPr lang="en-US" altLang="en-US"/>
              <a:t>C++ is case sensitive 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NUMBER</a:t>
            </a:r>
            <a:r>
              <a:rPr lang="en-US" altLang="en-US"/>
              <a:t> is not the same as </a:t>
            </a:r>
            <a:r>
              <a:rPr lang="en-US" altLang="en-US">
                <a:latin typeface="Courier New" panose="02070309020205020404" pitchFamily="49" charset="0"/>
              </a:rPr>
              <a:t>number</a:t>
            </a:r>
          </a:p>
          <a:p>
            <a:r>
              <a:rPr lang="en-US" altLang="en-US"/>
              <a:t>Two predefined identifiers are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cin</a:t>
            </a:r>
            <a:r>
              <a:rPr lang="en-US" altLang="en-US"/>
              <a:t> </a:t>
            </a:r>
          </a:p>
          <a:p>
            <a:r>
              <a:rPr lang="en-US" altLang="en-US"/>
              <a:t>Unlike reserved words, predefined identifiers may be redefined, but it is not a good idea</a:t>
            </a:r>
          </a:p>
        </p:txBody>
      </p:sp>
      <p:sp>
        <p:nvSpPr>
          <p:cNvPr id="28676" name="Slide Number Placeholder 5">
            <a:extLst>
              <a:ext uri="{FF2B5EF4-FFF2-40B4-BE49-F238E27FC236}">
                <a16:creationId xmlns:a16="http://schemas.microsoft.com/office/drawing/2014/main" id="{0A22198E-ED27-5C11-7223-1527E78C9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A67CDD-03E2-465A-8E00-DDE0CFF4AE9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7" name="Rectangle 6">
            <a:extLst>
              <a:ext uri="{FF2B5EF4-FFF2-40B4-BE49-F238E27FC236}">
                <a16:creationId xmlns:a16="http://schemas.microsoft.com/office/drawing/2014/main" id="{258D6936-CE3F-1990-FD96-F1614DE03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02758" name="Rectangle 7">
            <a:extLst>
              <a:ext uri="{FF2B5EF4-FFF2-40B4-BE49-F238E27FC236}">
                <a16:creationId xmlns:a16="http://schemas.microsoft.com/office/drawing/2014/main" id="{3706E945-C762-EBC4-53B5-78F5BA4D89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u="sng" dirty="0"/>
          </a:p>
          <a:p>
            <a:endParaRPr lang="en-US" altLang="en-US" u="sng" dirty="0"/>
          </a:p>
          <a:p>
            <a:endParaRPr lang="en-US" altLang="en-US" u="sng" dirty="0"/>
          </a:p>
          <a:p>
            <a:endParaRPr lang="en-US" altLang="en-US" u="sng" dirty="0"/>
          </a:p>
          <a:p>
            <a:pPr>
              <a:lnSpc>
                <a:spcPct val="180000"/>
              </a:lnSpc>
            </a:pPr>
            <a:endParaRPr lang="en-US" altLang="en-US" u="sng" dirty="0"/>
          </a:p>
          <a:p>
            <a:endParaRPr lang="en-US" altLang="en-US" u="sng" dirty="0"/>
          </a:p>
          <a:p>
            <a:endParaRPr lang="en-US" altLang="en-US" u="sng" dirty="0"/>
          </a:p>
          <a:p>
            <a:r>
              <a:rPr lang="en-US" altLang="en-US" u="sng" dirty="0"/>
              <a:t>Infinite loop</a:t>
            </a:r>
            <a:r>
              <a:rPr lang="en-US" altLang="en-US" dirty="0"/>
              <a:t>: continues to execute endlessly</a:t>
            </a:r>
          </a:p>
          <a:p>
            <a:pPr lvl="1"/>
            <a:r>
              <a:rPr lang="en-US" altLang="en-US" dirty="0"/>
              <a:t>Avoided by including statements in loop body that assure exit condition is eventually </a:t>
            </a:r>
            <a:r>
              <a:rPr lang="en-US" altLang="en-US" dirty="0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E4D1E0-C7A4-D778-4D8A-3C9BE752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2755" name="Slide Number Placeholder 5">
            <a:extLst>
              <a:ext uri="{FF2B5EF4-FFF2-40B4-BE49-F238E27FC236}">
                <a16:creationId xmlns:a16="http://schemas.microsoft.com/office/drawing/2014/main" id="{24A33B42-3B03-093F-1BB5-348D4F7A3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C6EC0D-371B-403C-A8A9-0298B754F3C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02756" name="Picture 5">
            <a:extLst>
              <a:ext uri="{FF2B5EF4-FFF2-40B4-BE49-F238E27FC236}">
                <a16:creationId xmlns:a16="http://schemas.microsoft.com/office/drawing/2014/main" id="{A85D10BB-EA0B-D060-723D-68500E987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1981200"/>
            <a:ext cx="697547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5">
            <a:extLst>
              <a:ext uri="{FF2B5EF4-FFF2-40B4-BE49-F238E27FC236}">
                <a16:creationId xmlns:a16="http://schemas.microsoft.com/office/drawing/2014/main" id="{DD59DB98-EC02-FBAF-4431-D7F5B8249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DA2A6D-715A-00CB-CFF3-2EB28C051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14635874-2228-FC78-24DB-768EAE01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3779" name="Slide Number Placeholder 4">
            <a:extLst>
              <a:ext uri="{FF2B5EF4-FFF2-40B4-BE49-F238E27FC236}">
                <a16:creationId xmlns:a16="http://schemas.microsoft.com/office/drawing/2014/main" id="{C068A1A8-C11F-30AA-82EA-CCD22DBD81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794361-0890-40B0-A131-B1B6BC7AFA2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03780" name="Picture 4">
            <a:extLst>
              <a:ext uri="{FF2B5EF4-FFF2-40B4-BE49-F238E27FC236}">
                <a16:creationId xmlns:a16="http://schemas.microsoft.com/office/drawing/2014/main" id="{A9987034-1AC7-E0B2-4B28-30738FDD1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28850"/>
            <a:ext cx="6975475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>
            <a:extLst>
              <a:ext uri="{FF2B5EF4-FFF2-40B4-BE49-F238E27FC236}">
                <a16:creationId xmlns:a16="http://schemas.microsoft.com/office/drawing/2014/main" id="{20B427EC-50B9-5F7C-5F09-9ACD53B71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Designing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 while</a:t>
            </a:r>
            <a:r>
              <a:rPr lang="en-US" altLang="en-US"/>
              <a:t> Loops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690161-ADE7-05B6-3B5E-B126415AB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AB4D2FC-8066-FCFB-8336-27E11028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4803" name="Slide Number Placeholder 4">
            <a:extLst>
              <a:ext uri="{FF2B5EF4-FFF2-40B4-BE49-F238E27FC236}">
                <a16:creationId xmlns:a16="http://schemas.microsoft.com/office/drawing/2014/main" id="{D385F42F-A685-5298-9D48-244351D91C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335EEF-169D-4863-B416-22DA9EDA8C5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04805" name="Picture 5">
            <a:extLst>
              <a:ext uri="{FF2B5EF4-FFF2-40B4-BE49-F238E27FC236}">
                <a16:creationId xmlns:a16="http://schemas.microsoft.com/office/drawing/2014/main" id="{B4812E36-7A9B-6BA6-5719-E195DE51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71713"/>
            <a:ext cx="70104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2">
            <a:extLst>
              <a:ext uri="{FF2B5EF4-FFF2-40B4-BE49-F238E27FC236}">
                <a16:creationId xmlns:a16="http://schemas.microsoft.com/office/drawing/2014/main" id="{F0051098-1224-6D2E-D7A8-10D38389D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1: Counter-Controlled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Loops</a:t>
            </a:r>
          </a:p>
        </p:txBody>
      </p:sp>
      <p:sp>
        <p:nvSpPr>
          <p:cNvPr id="205829" name="Rectangle 3">
            <a:extLst>
              <a:ext uri="{FF2B5EF4-FFF2-40B4-BE49-F238E27FC236}">
                <a16:creationId xmlns:a16="http://schemas.microsoft.com/office/drawing/2014/main" id="{0E85630D-BA92-ACF5-4E64-84F832061E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you know exactly how many pieces of data need to be read,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 becomes a counter-controlled loop</a:t>
            </a:r>
            <a:endParaRPr lang="en-US" altLang="en-US" sz="2400"/>
          </a:p>
          <a:p>
            <a:endParaRPr lang="en-US" altLang="en-US" sz="20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7837BC-B530-DCCD-0E72-A0D60C086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5827" name="Slide Number Placeholder 5">
            <a:extLst>
              <a:ext uri="{FF2B5EF4-FFF2-40B4-BE49-F238E27FC236}">
                <a16:creationId xmlns:a16="http://schemas.microsoft.com/office/drawing/2014/main" id="{2ACC105E-0728-9D88-5280-670845FA14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0A49C5E-B99F-42D8-ABC7-5EC3EED4CCB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05830" name="Picture 5">
            <a:extLst>
              <a:ext uri="{FF2B5EF4-FFF2-40B4-BE49-F238E27FC236}">
                <a16:creationId xmlns:a16="http://schemas.microsoft.com/office/drawing/2014/main" id="{19325819-87C1-534F-F312-10BF18E7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467100"/>
            <a:ext cx="5895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2" name="Rectangle 2">
            <a:extLst>
              <a:ext uri="{FF2B5EF4-FFF2-40B4-BE49-F238E27FC236}">
                <a16:creationId xmlns:a16="http://schemas.microsoft.com/office/drawing/2014/main" id="{E0665B86-90FB-E6FA-C114-096E8356E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2: Sentinel-Controlled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Loops</a:t>
            </a:r>
          </a:p>
        </p:txBody>
      </p:sp>
      <p:sp>
        <p:nvSpPr>
          <p:cNvPr id="206853" name="Rectangle 3">
            <a:extLst>
              <a:ext uri="{FF2B5EF4-FFF2-40B4-BE49-F238E27FC236}">
                <a16:creationId xmlns:a16="http://schemas.microsoft.com/office/drawing/2014/main" id="{259A8E75-FA5E-B2D1-1E6A-DADE061989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Sentinel variable is tested in the condition and loop ends when sentinel is encountered</a:t>
            </a:r>
            <a:endParaRPr lang="en-US" altLang="en-US" sz="200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6DCC80-60AA-0B1E-7332-ED1CB5FF0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6851" name="Slide Number Placeholder 5">
            <a:extLst>
              <a:ext uri="{FF2B5EF4-FFF2-40B4-BE49-F238E27FC236}">
                <a16:creationId xmlns:a16="http://schemas.microsoft.com/office/drawing/2014/main" id="{1444B533-33BE-FC0F-2510-4574399D54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E44699-FDAF-4513-9352-1D3D3D69296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06854" name="Picture 5">
            <a:extLst>
              <a:ext uri="{FF2B5EF4-FFF2-40B4-BE49-F238E27FC236}">
                <a16:creationId xmlns:a16="http://schemas.microsoft.com/office/drawing/2014/main" id="{1D39D6A9-C531-440C-9A82-35387862B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151188"/>
            <a:ext cx="6688137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2">
            <a:extLst>
              <a:ext uri="{FF2B5EF4-FFF2-40B4-BE49-F238E27FC236}">
                <a16:creationId xmlns:a16="http://schemas.microsoft.com/office/drawing/2014/main" id="{F1FE28F3-7BDB-3D5A-5796-A25DDB14FC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Telephone Digits</a:t>
            </a:r>
          </a:p>
        </p:txBody>
      </p:sp>
      <p:sp>
        <p:nvSpPr>
          <p:cNvPr id="207877" name="Rectangle 3">
            <a:extLst>
              <a:ext uri="{FF2B5EF4-FFF2-40B4-BE49-F238E27FC236}">
                <a16:creationId xmlns:a16="http://schemas.microsoft.com/office/drawing/2014/main" id="{E8BD91DB-8294-DF62-A669-86CA4A7F64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 5-5 provides an example of a sentinel-controlled loop</a:t>
            </a:r>
          </a:p>
          <a:p>
            <a:r>
              <a:rPr lang="en-US" altLang="en-US"/>
              <a:t>The program converts uppercase letters to their corresponding telephone digit</a:t>
            </a:r>
          </a:p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CB71-B7DD-8211-8D6D-54392A56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7875" name="Slide Number Placeholder 5">
            <a:extLst>
              <a:ext uri="{FF2B5EF4-FFF2-40B4-BE49-F238E27FC236}">
                <a16:creationId xmlns:a16="http://schemas.microsoft.com/office/drawing/2014/main" id="{0873BFD0-5E6F-5F7D-797B-8199AADB3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E53FC21-901D-4239-8C96-089BC722DA1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6">
            <a:extLst>
              <a:ext uri="{FF2B5EF4-FFF2-40B4-BE49-F238E27FC236}">
                <a16:creationId xmlns:a16="http://schemas.microsoft.com/office/drawing/2014/main" id="{B6B86DBE-45A8-5274-DDC5-9F4F04F4E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3: Flag-Controlled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Loops</a:t>
            </a:r>
          </a:p>
        </p:txBody>
      </p:sp>
      <p:sp>
        <p:nvSpPr>
          <p:cNvPr id="208901" name="Rectangle 7">
            <a:extLst>
              <a:ext uri="{FF2B5EF4-FFF2-40B4-BE49-F238E27FC236}">
                <a16:creationId xmlns:a16="http://schemas.microsoft.com/office/drawing/2014/main" id="{4899A259-4856-44C1-F1FA-D082A6AD4B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flag-controlled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 uses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/>
              <a:t> variable to control the loop</a:t>
            </a:r>
          </a:p>
          <a:p>
            <a:r>
              <a:rPr lang="en-US" altLang="en-US"/>
              <a:t>The flag-controlled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 takes the form: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32C298-E50C-3984-DFAD-59853FB76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8899" name="Slide Number Placeholder 5">
            <a:extLst>
              <a:ext uri="{FF2B5EF4-FFF2-40B4-BE49-F238E27FC236}">
                <a16:creationId xmlns:a16="http://schemas.microsoft.com/office/drawing/2014/main" id="{E426013C-0F70-F072-21A4-F68924782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7212203-BABD-41A5-9A53-FAB443A4537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08902" name="Picture 5">
            <a:extLst>
              <a:ext uri="{FF2B5EF4-FFF2-40B4-BE49-F238E27FC236}">
                <a16:creationId xmlns:a16="http://schemas.microsoft.com/office/drawing/2014/main" id="{68BE6E07-BF96-E442-8F2D-D844E9B07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3783013"/>
            <a:ext cx="5894387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Rectangle 2">
            <a:extLst>
              <a:ext uri="{FF2B5EF4-FFF2-40B4-BE49-F238E27FC236}">
                <a16:creationId xmlns:a16="http://schemas.microsoft.com/office/drawing/2014/main" id="{20225B0A-B0BC-E4A4-C62C-800F2D3B3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Number Guessing Game</a:t>
            </a:r>
          </a:p>
        </p:txBody>
      </p:sp>
      <p:sp>
        <p:nvSpPr>
          <p:cNvPr id="209925" name="Rectangle 3">
            <a:extLst>
              <a:ext uri="{FF2B5EF4-FFF2-40B4-BE49-F238E27FC236}">
                <a16:creationId xmlns:a16="http://schemas.microsoft.com/office/drawing/2014/main" id="{A51F7878-4B7B-8B54-89D4-FE62BA2213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 5-6 implements a number guessing game using a flag-controlled </a:t>
            </a:r>
            <a:r>
              <a:rPr lang="en-US" altLang="en-US">
                <a:latin typeface="Courier New" panose="02070309020205020404" pitchFamily="49" charset="0"/>
              </a:rPr>
              <a:t>while</a:t>
            </a:r>
            <a:r>
              <a:rPr lang="en-US" altLang="en-US"/>
              <a:t> loop</a:t>
            </a:r>
          </a:p>
          <a:p>
            <a:r>
              <a:rPr lang="en-US" altLang="en-US"/>
              <a:t>The program uses the function </a:t>
            </a:r>
            <a:r>
              <a:rPr lang="en-US" altLang="en-US">
                <a:latin typeface="Courier New" panose="02070309020205020404" pitchFamily="49" charset="0"/>
              </a:rPr>
              <a:t>rand</a:t>
            </a:r>
            <a:r>
              <a:rPr lang="en-US" altLang="en-US"/>
              <a:t> of the header file </a:t>
            </a:r>
            <a:r>
              <a:rPr lang="en-US" altLang="en-US">
                <a:latin typeface="Courier New" panose="02070309020205020404" pitchFamily="49" charset="0"/>
              </a:rPr>
              <a:t>cstdlib</a:t>
            </a:r>
            <a:r>
              <a:rPr lang="en-US" altLang="en-US"/>
              <a:t> to generate a random number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rand()</a:t>
            </a:r>
            <a:r>
              <a:rPr lang="en-US" altLang="en-US"/>
              <a:t> returns an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/>
              <a:t> value between 0 and 32767</a:t>
            </a:r>
          </a:p>
          <a:p>
            <a:pPr lvl="1"/>
            <a:r>
              <a:rPr lang="en-US" altLang="en-US"/>
              <a:t>To convert it to an integer greater than or equal to 0 and less than 100: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</a:rPr>
              <a:t>rand() % 100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B01A-B03E-938F-E4C0-3F0D64711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09923" name="Slide Number Placeholder 5">
            <a:extLst>
              <a:ext uri="{FF2B5EF4-FFF2-40B4-BE49-F238E27FC236}">
                <a16:creationId xmlns:a16="http://schemas.microsoft.com/office/drawing/2014/main" id="{062B2FE0-75E6-453C-89D4-69FE421079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460FFF-186C-43BF-AD68-BC2A0AC2D06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6" name="Rectangle 2">
            <a:extLst>
              <a:ext uri="{FF2B5EF4-FFF2-40B4-BE49-F238E27FC236}">
                <a16:creationId xmlns:a16="http://schemas.microsoft.com/office/drawing/2014/main" id="{996C5477-41FD-DD1D-CF6A-EB6E72740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on Expressions in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 </a:t>
            </a:r>
            <a:r>
              <a:rPr lang="en-US" altLang="en-US"/>
              <a:t>Statements</a:t>
            </a:r>
          </a:p>
        </p:txBody>
      </p:sp>
      <p:sp>
        <p:nvSpPr>
          <p:cNvPr id="212997" name="Rectangle 3">
            <a:extLst>
              <a:ext uri="{FF2B5EF4-FFF2-40B4-BE49-F238E27FC236}">
                <a16:creationId xmlns:a16="http://schemas.microsoft.com/office/drawing/2014/main" id="{EFE6762E-DE5F-0AE9-8F61-064AC68489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expression in a </a:t>
            </a:r>
            <a:r>
              <a:rPr lang="en-US" altLang="en-US">
                <a:latin typeface="Courier New" panose="02070309020205020404" pitchFamily="49" charset="0"/>
              </a:rPr>
              <a:t>while</a:t>
            </a:r>
            <a:r>
              <a:rPr lang="en-US" altLang="en-US"/>
              <a:t> statement can be complex</a:t>
            </a:r>
          </a:p>
          <a:p>
            <a:pPr lvl="1"/>
            <a:r>
              <a:rPr lang="en-US" altLang="en-US"/>
              <a:t>For example:</a:t>
            </a:r>
          </a:p>
          <a:p>
            <a:pPr lvl="2">
              <a:buFontTx/>
              <a:buNone/>
            </a:pPr>
            <a:r>
              <a:rPr lang="en-US" altLang="en-US" sz="2100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 sz="2100">
                <a:latin typeface="Courier New" panose="02070309020205020404" pitchFamily="49" charset="0"/>
              </a:rPr>
              <a:t> ((noOfGuesses &lt; 5) &amp;&amp; (!isGuessed))</a:t>
            </a:r>
          </a:p>
          <a:p>
            <a:pPr lvl="2">
              <a:buFontTx/>
              <a:buNone/>
            </a:pPr>
            <a:r>
              <a:rPr lang="en-US" altLang="en-US" sz="2100">
                <a:latin typeface="Courier New" panose="02070309020205020404" pitchFamily="49" charset="0"/>
              </a:rPr>
              <a:t>{</a:t>
            </a:r>
          </a:p>
          <a:p>
            <a:pPr lvl="3"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…</a:t>
            </a:r>
          </a:p>
          <a:p>
            <a:pPr lvl="2">
              <a:buFontTx/>
              <a:buNone/>
            </a:pPr>
            <a:r>
              <a:rPr lang="en-US" altLang="en-US" sz="2100">
                <a:latin typeface="Courier New" panose="02070309020205020404" pitchFamily="49" charset="0"/>
              </a:rPr>
              <a:t>}</a:t>
            </a:r>
          </a:p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28143-6A38-4FF8-9C89-520CC9CF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2995" name="Slide Number Placeholder 5">
            <a:extLst>
              <a:ext uri="{FF2B5EF4-FFF2-40B4-BE49-F238E27FC236}">
                <a16:creationId xmlns:a16="http://schemas.microsoft.com/office/drawing/2014/main" id="{2D7005AD-7A5C-8467-3371-7016733F51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26DAFD-DDE9-40E2-8523-DCFF733D5F3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2">
            <a:extLst>
              <a:ext uri="{FF2B5EF4-FFF2-40B4-BE49-F238E27FC236}">
                <a16:creationId xmlns:a16="http://schemas.microsoft.com/office/drawing/2014/main" id="{6FCA8B95-0F41-D4B7-C8C0-FCFC580EF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Checking Account Balance</a:t>
            </a:r>
          </a:p>
        </p:txBody>
      </p:sp>
      <p:sp>
        <p:nvSpPr>
          <p:cNvPr id="214021" name="Rectangle 3">
            <a:extLst>
              <a:ext uri="{FF2B5EF4-FFF2-40B4-BE49-F238E27FC236}">
                <a16:creationId xmlns:a16="http://schemas.microsoft.com/office/drawing/2014/main" id="{12AB96F1-14AD-5BC1-571E-2CCA2A1761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</a:pPr>
            <a:r>
              <a:rPr lang="en-US" altLang="en-US"/>
              <a:t>A local bank in your town needs a program to calculate a customer’s checking account balance at the end of each month</a:t>
            </a:r>
          </a:p>
          <a:p>
            <a:pPr>
              <a:spcBef>
                <a:spcPct val="30000"/>
              </a:spcBef>
            </a:pPr>
            <a:r>
              <a:rPr lang="en-US" altLang="en-US"/>
              <a:t>Data are stored in a file in the following form: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400"/>
              <a:t>		</a:t>
            </a:r>
            <a:r>
              <a:rPr lang="en-US" altLang="en-US" sz="2000">
                <a:latin typeface="Courier New" panose="02070309020205020404" pitchFamily="49" charset="0"/>
              </a:rPr>
              <a:t>467343 23750.40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W 250.00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D 1200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W 75.00</a:t>
            </a:r>
          </a:p>
          <a:p>
            <a:pPr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I 120.74</a:t>
            </a:r>
            <a:endParaRPr lang="en-US" altLang="en-US" sz="2400">
              <a:latin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49672-A80F-7B42-2C43-68CA98379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4019" name="Slide Number Placeholder 5">
            <a:extLst>
              <a:ext uri="{FF2B5EF4-FFF2-40B4-BE49-F238E27FC236}">
                <a16:creationId xmlns:a16="http://schemas.microsoft.com/office/drawing/2014/main" id="{C23A51BC-8957-A5DF-E316-E0E28379D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C29C0D-8AED-40A5-9EBC-088D25AD627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B6A8CDA-7514-14FF-7D8E-3BFDFF6C5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Identifiers (continued)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C7D7DB60-6824-87E4-EFF9-0548B86B43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following are legal identifiers in C++:</a:t>
            </a:r>
          </a:p>
          <a:p>
            <a:pPr lvl="1"/>
            <a:r>
              <a:rPr lang="en-US" altLang="en-US" sz="2200">
                <a:latin typeface="Courier New" panose="02070309020205020404" pitchFamily="49" charset="0"/>
              </a:rPr>
              <a:t>first</a:t>
            </a:r>
          </a:p>
          <a:p>
            <a:pPr lvl="1"/>
            <a:r>
              <a:rPr lang="en-US" altLang="en-US" sz="2200">
                <a:latin typeface="Courier New" panose="02070309020205020404" pitchFamily="49" charset="0"/>
              </a:rPr>
              <a:t>conversion</a:t>
            </a:r>
          </a:p>
          <a:p>
            <a:pPr lvl="1"/>
            <a:r>
              <a:rPr lang="en-US" altLang="en-US" sz="2200">
                <a:latin typeface="Courier New" panose="02070309020205020404" pitchFamily="49" charset="0"/>
              </a:rPr>
              <a:t>payRate</a:t>
            </a:r>
          </a:p>
        </p:txBody>
      </p:sp>
      <p:sp>
        <p:nvSpPr>
          <p:cNvPr id="29700" name="Slide Number Placeholder 5">
            <a:extLst>
              <a:ext uri="{FF2B5EF4-FFF2-40B4-BE49-F238E27FC236}">
                <a16:creationId xmlns:a16="http://schemas.microsoft.com/office/drawing/2014/main" id="{3530750F-8AF5-622B-9F88-0520C721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35C226-A254-420F-8FF9-0E64D14B779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9701" name="Picture 7">
            <a:extLst>
              <a:ext uri="{FF2B5EF4-FFF2-40B4-BE49-F238E27FC236}">
                <a16:creationId xmlns:a16="http://schemas.microsoft.com/office/drawing/2014/main" id="{1304777D-494D-B504-CA1D-3BC2A30D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1"/>
          <a:stretch>
            <a:fillRect/>
          </a:stretch>
        </p:blipFill>
        <p:spPr bwMode="auto">
          <a:xfrm>
            <a:off x="1447800" y="3989388"/>
            <a:ext cx="70104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2">
            <a:extLst>
              <a:ext uri="{FF2B5EF4-FFF2-40B4-BE49-F238E27FC236}">
                <a16:creationId xmlns:a16="http://schemas.microsoft.com/office/drawing/2014/main" id="{7B1C1903-DFF1-5BE5-EDE3-743E2B89B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Checking Account Balance (continued)</a:t>
            </a:r>
          </a:p>
        </p:txBody>
      </p:sp>
      <p:sp>
        <p:nvSpPr>
          <p:cNvPr id="215045" name="Rectangle 3">
            <a:extLst>
              <a:ext uri="{FF2B5EF4-FFF2-40B4-BE49-F238E27FC236}">
                <a16:creationId xmlns:a16="http://schemas.microsoft.com/office/drawing/2014/main" id="{16FA6FFF-860D-BCAA-0701-0A5E5C3B8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first line of data shows the account number followed by the account balance at the beginning of the month</a:t>
            </a:r>
          </a:p>
          <a:p>
            <a:r>
              <a:rPr lang="en-US" altLang="en-US"/>
              <a:t>Thereafter each line has two entries: </a:t>
            </a:r>
          </a:p>
          <a:p>
            <a:pPr lvl="1"/>
            <a:r>
              <a:rPr lang="en-US" altLang="en-US"/>
              <a:t>Transaction code</a:t>
            </a:r>
          </a:p>
          <a:p>
            <a:pPr lvl="1"/>
            <a:r>
              <a:rPr lang="en-US" altLang="en-US"/>
              <a:t>Transaction amount</a:t>
            </a:r>
          </a:p>
          <a:p>
            <a:r>
              <a:rPr lang="en-US" altLang="en-US"/>
              <a:t>Transaction codes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W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w</a:t>
            </a:r>
            <a:r>
              <a:rPr lang="en-US" altLang="en-US"/>
              <a:t> means withdrawal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D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d</a:t>
            </a:r>
            <a:r>
              <a:rPr lang="en-US" altLang="en-US"/>
              <a:t> means deposit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I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i</a:t>
            </a:r>
            <a:r>
              <a:rPr lang="en-US" altLang="en-US"/>
              <a:t> means interest paid by the bank </a:t>
            </a:r>
          </a:p>
          <a:p>
            <a:endParaRPr lang="en-US" alt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F1D71-9E60-0608-9663-05683ADBD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5043" name="Slide Number Placeholder 5">
            <a:extLst>
              <a:ext uri="{FF2B5EF4-FFF2-40B4-BE49-F238E27FC236}">
                <a16:creationId xmlns:a16="http://schemas.microsoft.com/office/drawing/2014/main" id="{1011B2FA-B3F9-46E6-FD7E-E8EB7DDFBA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9F94A0-A56E-4930-8721-730F25CDBAE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68375D30-6A15-3685-888C-10824475A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Checking Account Balance (continued)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56E95F6D-51AB-EEB9-4290-6EE507304B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Program updates balance after each transaction</a:t>
            </a:r>
          </a:p>
          <a:p>
            <a:r>
              <a:rPr lang="en-US" altLang="en-US"/>
              <a:t>During the month, if at any time the balance goes below $1000.00, a $25.00 service fee is charged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76DF93-391A-0559-162C-95410230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6069" name="Slide Number Placeholder 5">
            <a:extLst>
              <a:ext uri="{FF2B5EF4-FFF2-40B4-BE49-F238E27FC236}">
                <a16:creationId xmlns:a16="http://schemas.microsoft.com/office/drawing/2014/main" id="{D18687D1-070B-D13A-6AB5-421264964E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9A97763-DDEB-4CF2-AE29-FFDD739C6C4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2" name="Rectangle 2">
            <a:extLst>
              <a:ext uri="{FF2B5EF4-FFF2-40B4-BE49-F238E27FC236}">
                <a16:creationId xmlns:a16="http://schemas.microsoft.com/office/drawing/2014/main" id="{7D91C17D-6FB9-00B2-535B-36E6A852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Checking Account Balance (continued)</a:t>
            </a:r>
          </a:p>
        </p:txBody>
      </p:sp>
      <p:sp>
        <p:nvSpPr>
          <p:cNvPr id="217093" name="Rectangle 3">
            <a:extLst>
              <a:ext uri="{FF2B5EF4-FFF2-40B4-BE49-F238E27FC236}">
                <a16:creationId xmlns:a16="http://schemas.microsoft.com/office/drawing/2014/main" id="{7A021DBC-6002-2BD6-1A76-2A46399ADF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Program prints the following information: </a:t>
            </a:r>
          </a:p>
          <a:p>
            <a:pPr lvl="1"/>
            <a:r>
              <a:rPr lang="en-US" altLang="en-US" sz="2400"/>
              <a:t>Account number</a:t>
            </a:r>
          </a:p>
          <a:p>
            <a:pPr lvl="1"/>
            <a:r>
              <a:rPr lang="en-US" altLang="en-US" sz="2400"/>
              <a:t>Balance at the beginning of the month</a:t>
            </a:r>
          </a:p>
          <a:p>
            <a:pPr lvl="1"/>
            <a:r>
              <a:rPr lang="en-US" altLang="en-US" sz="2400"/>
              <a:t>Balance at the end of the month</a:t>
            </a:r>
          </a:p>
          <a:p>
            <a:pPr lvl="1"/>
            <a:r>
              <a:rPr lang="en-US" altLang="en-US" sz="2400"/>
              <a:t>Interest paid by the bank</a:t>
            </a:r>
          </a:p>
          <a:p>
            <a:pPr lvl="1"/>
            <a:r>
              <a:rPr lang="en-US" altLang="en-US" sz="2400"/>
              <a:t>Total amount of deposit</a:t>
            </a:r>
          </a:p>
          <a:p>
            <a:pPr lvl="1"/>
            <a:r>
              <a:rPr lang="en-US" altLang="en-US" sz="2400"/>
              <a:t>Number of deposits</a:t>
            </a:r>
          </a:p>
          <a:p>
            <a:pPr lvl="1"/>
            <a:r>
              <a:rPr lang="en-US" altLang="en-US" sz="2400"/>
              <a:t>Total amount of withdrawal</a:t>
            </a:r>
          </a:p>
          <a:p>
            <a:pPr lvl="1"/>
            <a:r>
              <a:rPr lang="en-US" altLang="en-US" sz="2400"/>
              <a:t>Number of withdrawals</a:t>
            </a:r>
          </a:p>
          <a:p>
            <a:pPr lvl="1"/>
            <a:r>
              <a:rPr lang="en-US" altLang="en-US" sz="2400"/>
              <a:t>Service charge if any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73E34-59CC-1664-7E3C-64966B2D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7091" name="Slide Number Placeholder 5">
            <a:extLst>
              <a:ext uri="{FF2B5EF4-FFF2-40B4-BE49-F238E27FC236}">
                <a16:creationId xmlns:a16="http://schemas.microsoft.com/office/drawing/2014/main" id="{0A7C8D0F-031F-DC94-17A3-800786727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843833-EE9D-4391-9C2E-D345CE63F44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2">
            <a:extLst>
              <a:ext uri="{FF2B5EF4-FFF2-40B4-BE49-F238E27FC236}">
                <a16:creationId xmlns:a16="http://schemas.microsoft.com/office/drawing/2014/main" id="{0DD3CCAF-7738-7D73-81E3-06B9557D1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Input and Output</a:t>
            </a:r>
          </a:p>
        </p:txBody>
      </p:sp>
      <p:sp>
        <p:nvSpPr>
          <p:cNvPr id="218117" name="Rectangle 3">
            <a:extLst>
              <a:ext uri="{FF2B5EF4-FFF2-40B4-BE49-F238E27FC236}">
                <a16:creationId xmlns:a16="http://schemas.microsoft.com/office/drawing/2014/main" id="{086F86F7-6397-0EFF-A501-15217007D8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altLang="en-US" u="sng"/>
              <a:t>Input</a:t>
            </a:r>
            <a:r>
              <a:rPr lang="en-US" altLang="en-US"/>
              <a:t>: file consisting of data in the previous format</a:t>
            </a:r>
          </a:p>
          <a:p>
            <a:pPr>
              <a:lnSpc>
                <a:spcPct val="95000"/>
              </a:lnSpc>
            </a:pPr>
            <a:r>
              <a:rPr lang="en-US" altLang="en-US"/>
              <a:t>Output is of the following form: 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200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Account Number: 467343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Beginning Balance: $23750.40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Ending Balance: $24611.49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Interest Paid: $366.24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Amount Deposited: $2230.50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Number of Deposits: 3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Amount Withdrawn: $1735.65</a:t>
            </a:r>
          </a:p>
          <a:p>
            <a:pPr lvl="1">
              <a:lnSpc>
                <a:spcPct val="95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Number of Withdrawals: 6</a:t>
            </a:r>
            <a:endParaRPr lang="en-US" alt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5C636-4561-A786-069A-A159E490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8115" name="Slide Number Placeholder 5">
            <a:extLst>
              <a:ext uri="{FF2B5EF4-FFF2-40B4-BE49-F238E27FC236}">
                <a16:creationId xmlns:a16="http://schemas.microsoft.com/office/drawing/2014/main" id="{4388A20D-4768-C9C1-D429-DCACA578D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C4C1B9-D00A-468E-AB3F-6209E1AC89C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0" name="Rectangle 2">
            <a:extLst>
              <a:ext uri="{FF2B5EF4-FFF2-40B4-BE49-F238E27FC236}">
                <a16:creationId xmlns:a16="http://schemas.microsoft.com/office/drawing/2014/main" id="{2A96736E-B6E9-98C6-9BD6-896A225E6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Program Analysis</a:t>
            </a:r>
          </a:p>
        </p:txBody>
      </p:sp>
      <p:sp>
        <p:nvSpPr>
          <p:cNvPr id="219141" name="Rectangle 3">
            <a:extLst>
              <a:ext uri="{FF2B5EF4-FFF2-40B4-BE49-F238E27FC236}">
                <a16:creationId xmlns:a16="http://schemas.microsoft.com/office/drawing/2014/main" id="{855E90BE-6909-F175-BDB8-3D936AE7E2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first entry in the input file is the account number and the beginning balance</a:t>
            </a:r>
          </a:p>
          <a:p>
            <a:r>
              <a:rPr lang="en-US" altLang="en-US"/>
              <a:t>Program first reads account number and beginning balance </a:t>
            </a:r>
          </a:p>
          <a:p>
            <a:r>
              <a:rPr lang="en-US" altLang="en-US"/>
              <a:t>Thereafter, each entry in the file is of the following form: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200">
                <a:latin typeface="Courier New" panose="02070309020205020404" pitchFamily="49" charset="0"/>
              </a:rPr>
              <a:t>	</a:t>
            </a:r>
            <a:r>
              <a:rPr lang="en-US" altLang="en-US" sz="2400">
                <a:latin typeface="Courier New" panose="02070309020205020404" pitchFamily="49" charset="0"/>
              </a:rPr>
              <a:t>transactionCode transactionAmount</a:t>
            </a:r>
          </a:p>
          <a:p>
            <a:r>
              <a:rPr lang="en-US" altLang="en-US"/>
              <a:t>To determine account balance, process each entry that contains transaction code and transaction amount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14285-5293-C4CF-22FA-5C2254C4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9139" name="Slide Number Placeholder 5">
            <a:extLst>
              <a:ext uri="{FF2B5EF4-FFF2-40B4-BE49-F238E27FC236}">
                <a16:creationId xmlns:a16="http://schemas.microsoft.com/office/drawing/2014/main" id="{5FBA1DAA-785B-DB44-25A7-107103E8F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DB856DA-62A7-4DF6-A52D-AFADAC315F4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2">
            <a:extLst>
              <a:ext uri="{FF2B5EF4-FFF2-40B4-BE49-F238E27FC236}">
                <a16:creationId xmlns:a16="http://schemas.microsoft.com/office/drawing/2014/main" id="{725F7618-A7FC-D59A-D5E9-6D459083FE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Program Analysis (continued)</a:t>
            </a:r>
          </a:p>
        </p:txBody>
      </p:sp>
      <p:sp>
        <p:nvSpPr>
          <p:cNvPr id="220165" name="Rectangle 3">
            <a:extLst>
              <a:ext uri="{FF2B5EF4-FFF2-40B4-BE49-F238E27FC236}">
                <a16:creationId xmlns:a16="http://schemas.microsoft.com/office/drawing/2014/main" id="{C032DC69-9C79-4584-6C30-99FEDD87C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Begin with starting balance and then update  account balance after processing each entry</a:t>
            </a:r>
          </a:p>
          <a:p>
            <a:r>
              <a:rPr lang="en-US" altLang="en-US"/>
              <a:t>If transaction code is </a:t>
            </a:r>
            <a:r>
              <a:rPr lang="en-US" altLang="en-US">
                <a:latin typeface="Courier New" panose="02070309020205020404" pitchFamily="49" charset="0"/>
              </a:rPr>
              <a:t>D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d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I</a:t>
            </a:r>
            <a:r>
              <a:rPr lang="en-US" altLang="en-US"/>
              <a:t>, or </a:t>
            </a:r>
            <a:r>
              <a:rPr lang="en-US" altLang="en-US">
                <a:latin typeface="Courier New" panose="02070309020205020404" pitchFamily="49" charset="0"/>
              </a:rPr>
              <a:t>i</a:t>
            </a:r>
            <a:r>
              <a:rPr lang="en-US" altLang="en-US"/>
              <a:t>, transaction amount is added to the account balance</a:t>
            </a:r>
          </a:p>
          <a:p>
            <a:r>
              <a:rPr lang="en-US" altLang="en-US"/>
              <a:t>If the transaction code is </a:t>
            </a:r>
            <a:r>
              <a:rPr lang="en-US" altLang="en-US">
                <a:latin typeface="Courier New" panose="02070309020205020404" pitchFamily="49" charset="0"/>
              </a:rPr>
              <a:t>W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w</a:t>
            </a:r>
            <a:r>
              <a:rPr lang="en-US" altLang="en-US"/>
              <a:t>, transaction amount is subtracted from the balance </a:t>
            </a:r>
          </a:p>
          <a:p>
            <a:r>
              <a:rPr lang="en-US" altLang="en-US"/>
              <a:t>Keep separate counts of withdrawals and deposits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A34A2-7F2D-9913-D8AD-91587F56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0163" name="Slide Number Placeholder 5">
            <a:extLst>
              <a:ext uri="{FF2B5EF4-FFF2-40B4-BE49-F238E27FC236}">
                <a16:creationId xmlns:a16="http://schemas.microsoft.com/office/drawing/2014/main" id="{5C235F13-CC3F-0072-4FDE-3F832AB9A8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4CC580-8DCE-47E5-98FC-5A82507FB8F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8" name="Rectangle 4">
            <a:extLst>
              <a:ext uri="{FF2B5EF4-FFF2-40B4-BE49-F238E27FC236}">
                <a16:creationId xmlns:a16="http://schemas.microsoft.com/office/drawing/2014/main" id="{1E3051FF-2081-F1C8-64F3-F80B57386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Analysis Algorithm</a:t>
            </a:r>
          </a:p>
        </p:txBody>
      </p:sp>
      <p:sp>
        <p:nvSpPr>
          <p:cNvPr id="221189" name="Rectangle 5">
            <a:extLst>
              <a:ext uri="{FF2B5EF4-FFF2-40B4-BE49-F238E27FC236}">
                <a16:creationId xmlns:a16="http://schemas.microsoft.com/office/drawing/2014/main" id="{3C79E8F9-0463-A1D9-22B1-1A0CB49184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10000"/>
              </a:spcBef>
            </a:pPr>
            <a:r>
              <a:rPr lang="en-US" altLang="en-US"/>
              <a:t>Algorithm:</a:t>
            </a:r>
          </a:p>
          <a:p>
            <a:pPr lvl="1">
              <a:spcBef>
                <a:spcPct val="10000"/>
              </a:spcBef>
            </a:pPr>
            <a:r>
              <a:rPr lang="en-US" altLang="en-US"/>
              <a:t>Declare the variables</a:t>
            </a:r>
          </a:p>
          <a:p>
            <a:pPr lvl="1">
              <a:spcBef>
                <a:spcPct val="10000"/>
              </a:spcBef>
            </a:pPr>
            <a:r>
              <a:rPr lang="en-US" altLang="en-US"/>
              <a:t>Initialize the variables</a:t>
            </a:r>
          </a:p>
          <a:p>
            <a:pPr lvl="1">
              <a:spcBef>
                <a:spcPct val="10000"/>
              </a:spcBef>
            </a:pPr>
            <a:r>
              <a:rPr lang="en-US" altLang="en-US"/>
              <a:t>Get the account number and beginning balance</a:t>
            </a:r>
          </a:p>
          <a:p>
            <a:pPr lvl="1">
              <a:spcBef>
                <a:spcPct val="10000"/>
              </a:spcBef>
            </a:pPr>
            <a:r>
              <a:rPr lang="en-US" altLang="en-US"/>
              <a:t>Get transaction code and transaction amount</a:t>
            </a:r>
          </a:p>
          <a:p>
            <a:pPr lvl="1">
              <a:spcBef>
                <a:spcPct val="10000"/>
              </a:spcBef>
            </a:pPr>
            <a:r>
              <a:rPr lang="en-US" altLang="en-US"/>
              <a:t>Analyze transaction code and update the appropriate variables</a:t>
            </a:r>
          </a:p>
          <a:p>
            <a:pPr lvl="1">
              <a:spcBef>
                <a:spcPct val="10000"/>
              </a:spcBef>
            </a:pPr>
            <a:r>
              <a:rPr lang="en-US" altLang="en-US"/>
              <a:t>Repeat Steps 4 and 5 for all data</a:t>
            </a:r>
          </a:p>
          <a:p>
            <a:pPr lvl="1">
              <a:spcBef>
                <a:spcPct val="10000"/>
              </a:spcBef>
            </a:pPr>
            <a:r>
              <a:rPr lang="en-US" altLang="en-US"/>
              <a:t>Print the result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0F19A-F158-D8A2-5022-EB8545657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1187" name="Slide Number Placeholder 5">
            <a:extLst>
              <a:ext uri="{FF2B5EF4-FFF2-40B4-BE49-F238E27FC236}">
                <a16:creationId xmlns:a16="http://schemas.microsoft.com/office/drawing/2014/main" id="{5BE3949D-C3F1-4D86-7197-0C9A7EA51A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4EE13F-FA1F-4642-9B49-247A2862042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2">
            <a:extLst>
              <a:ext uri="{FF2B5EF4-FFF2-40B4-BE49-F238E27FC236}">
                <a16:creationId xmlns:a16="http://schemas.microsoft.com/office/drawing/2014/main" id="{08A82670-288F-9F4B-4F17-4751A1963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Variables and Constants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D57758-4DF3-13CE-8F53-132A6315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8B72D8-C4E3-E150-CB01-7A3C96DB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2211" name="Slide Number Placeholder 5">
            <a:extLst>
              <a:ext uri="{FF2B5EF4-FFF2-40B4-BE49-F238E27FC236}">
                <a16:creationId xmlns:a16="http://schemas.microsoft.com/office/drawing/2014/main" id="{1342D83A-8B39-A2C9-984B-AF382944F9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94F213-54BB-481E-9C36-451AB48D166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222213" name="Group 12">
            <a:extLst>
              <a:ext uri="{FF2B5EF4-FFF2-40B4-BE49-F238E27FC236}">
                <a16:creationId xmlns:a16="http://schemas.microsoft.com/office/drawing/2014/main" id="{AD9297BA-CC8A-ACB8-ACAE-E064A480262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981200"/>
            <a:ext cx="5791200" cy="3444875"/>
            <a:chOff x="1008" y="1286"/>
            <a:chExt cx="3648" cy="2170"/>
          </a:xfrm>
        </p:grpSpPr>
        <p:pic>
          <p:nvPicPr>
            <p:cNvPr id="222215" name="Picture 10">
              <a:extLst>
                <a:ext uri="{FF2B5EF4-FFF2-40B4-BE49-F238E27FC236}">
                  <a16:creationId xmlns:a16="http://schemas.microsoft.com/office/drawing/2014/main" id="{A7081EA7-85DF-4748-D5D8-06BEBB2526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18" r="18883"/>
            <a:stretch>
              <a:fillRect/>
            </a:stretch>
          </p:blipFill>
          <p:spPr bwMode="auto">
            <a:xfrm>
              <a:off x="1008" y="1286"/>
              <a:ext cx="3648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216" name="Picture 11">
              <a:extLst>
                <a:ext uri="{FF2B5EF4-FFF2-40B4-BE49-F238E27FC236}">
                  <a16:creationId xmlns:a16="http://schemas.microsoft.com/office/drawing/2014/main" id="{DC2EBDE7-B8BD-BF75-5AC5-02F601887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51" r="19781"/>
            <a:stretch>
              <a:fillRect/>
            </a:stretch>
          </p:blipFill>
          <p:spPr bwMode="auto">
            <a:xfrm>
              <a:off x="1008" y="2929"/>
              <a:ext cx="3648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2214" name="Picture 13">
            <a:extLst>
              <a:ext uri="{FF2B5EF4-FFF2-40B4-BE49-F238E27FC236}">
                <a16:creationId xmlns:a16="http://schemas.microsoft.com/office/drawing/2014/main" id="{29DB8D9C-FAF3-5245-3413-1BA281C6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r="19637"/>
          <a:stretch>
            <a:fillRect/>
          </a:stretch>
        </p:blipFill>
        <p:spPr bwMode="auto">
          <a:xfrm>
            <a:off x="1905000" y="5410200"/>
            <a:ext cx="5791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>
            <a:extLst>
              <a:ext uri="{FF2B5EF4-FFF2-40B4-BE49-F238E27FC236}">
                <a16:creationId xmlns:a16="http://schemas.microsoft.com/office/drawing/2014/main" id="{D1E32539-066C-CCD8-88B2-A59067CD3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Steps</a:t>
            </a:r>
          </a:p>
        </p:txBody>
      </p:sp>
      <p:sp>
        <p:nvSpPr>
          <p:cNvPr id="223237" name="Rectangle 5">
            <a:extLst>
              <a:ext uri="{FF2B5EF4-FFF2-40B4-BE49-F238E27FC236}">
                <a16:creationId xmlns:a16="http://schemas.microsoft.com/office/drawing/2014/main" id="{E88A2FCE-7E3D-178F-5538-99B5B9B284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Declare variables as discussed previously</a:t>
            </a:r>
          </a:p>
          <a:p>
            <a:r>
              <a:rPr lang="en-US" altLang="en-US"/>
              <a:t>Initialize variables 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isServiceCharged</a:t>
            </a:r>
            <a:r>
              <a:rPr lang="en-US" altLang="en-US"/>
              <a:t> is initialized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  <a:p>
            <a:pPr lvl="1"/>
            <a:r>
              <a:rPr lang="en-US" altLang="en-US"/>
              <a:t>Read the beginning balance in the variable </a:t>
            </a:r>
            <a:r>
              <a:rPr lang="en-US" altLang="en-US">
                <a:latin typeface="Courier New" panose="02070309020205020404" pitchFamily="49" charset="0"/>
              </a:rPr>
              <a:t>beginningBalance</a:t>
            </a:r>
            <a:r>
              <a:rPr lang="en-US" altLang="en-US"/>
              <a:t> from the file and initialize the variable </a:t>
            </a:r>
            <a:r>
              <a:rPr lang="en-US" altLang="en-US">
                <a:latin typeface="Courier New" panose="02070309020205020404" pitchFamily="49" charset="0"/>
              </a:rPr>
              <a:t>accountBalance</a:t>
            </a:r>
            <a:r>
              <a:rPr lang="en-US" altLang="en-US"/>
              <a:t> to the value of the variable </a:t>
            </a:r>
            <a:r>
              <a:rPr lang="en-US" altLang="en-US">
                <a:latin typeface="Courier New" panose="02070309020205020404" pitchFamily="49" charset="0"/>
              </a:rPr>
              <a:t>beginningBalance</a:t>
            </a:r>
          </a:p>
          <a:p>
            <a:pPr lvl="1"/>
            <a:r>
              <a:rPr lang="en-US" altLang="en-US"/>
              <a:t>Since the data will be read from a file, you need to open input file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9AE76-7AE9-8477-10E2-D768FA146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3235" name="Slide Number Placeholder 5">
            <a:extLst>
              <a:ext uri="{FF2B5EF4-FFF2-40B4-BE49-F238E27FC236}">
                <a16:creationId xmlns:a16="http://schemas.microsoft.com/office/drawing/2014/main" id="{63BAABCE-0881-BD0B-A985-C413BDF49D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8FCAF5-4554-4D48-AC93-C885C48D5D8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>
            <a:extLst>
              <a:ext uri="{FF2B5EF4-FFF2-40B4-BE49-F238E27FC236}">
                <a16:creationId xmlns:a16="http://schemas.microsoft.com/office/drawing/2014/main" id="{7007833D-F86E-49BD-54A8-F664BC876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Steps (continued)</a:t>
            </a:r>
          </a:p>
        </p:txBody>
      </p:sp>
      <p:sp>
        <p:nvSpPr>
          <p:cNvPr id="224261" name="Rectangle 5">
            <a:extLst>
              <a:ext uri="{FF2B5EF4-FFF2-40B4-BE49-F238E27FC236}">
                <a16:creationId xmlns:a16="http://schemas.microsoft.com/office/drawing/2014/main" id="{36653C51-C0F7-6876-C1D9-1AA550FF8E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Get account number and starting balance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 sz="2000">
                <a:latin typeface="Courier New" panose="02070309020205020404" pitchFamily="49" charset="0"/>
              </a:rPr>
              <a:t>infile &gt;&gt; acctNumber &gt;&gt; beginningBalance;</a:t>
            </a:r>
          </a:p>
          <a:p>
            <a:r>
              <a:rPr lang="en-US" altLang="en-US"/>
              <a:t>Get transaction code and transaction amount 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 sz="2000">
                <a:latin typeface="Courier New" panose="02070309020205020404" pitchFamily="49" charset="0"/>
              </a:rPr>
              <a:t>infile &gt;&gt; transactionCode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	 &gt;&gt; transactionAmount;</a:t>
            </a:r>
          </a:p>
          <a:p>
            <a:r>
              <a:rPr lang="en-US" altLang="en-US"/>
              <a:t>Analyze transaction code and update appropriate variables</a:t>
            </a:r>
          </a:p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31E01-6B13-2225-35EA-1F8242211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4259" name="Slide Number Placeholder 5">
            <a:extLst>
              <a:ext uri="{FF2B5EF4-FFF2-40B4-BE49-F238E27FC236}">
                <a16:creationId xmlns:a16="http://schemas.microsoft.com/office/drawing/2014/main" id="{E7C5E902-DBFD-7809-932D-74D840EBD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20F26A-B2D1-4FF9-AAB1-80D3727E1B5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3F207-4F60-FE6B-B3D3-404066E1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The Evolution of Programming Languages</a:t>
            </a: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0353E6-9197-9695-8450-BB27ABEFE6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15130"/>
            <a:ext cx="7886700" cy="3357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Machine Language (0’s &amp; 1’s – bits)</a:t>
            </a:r>
          </a:p>
          <a:p>
            <a:pPr lvl="1"/>
            <a:r>
              <a:rPr lang="en-US" altLang="en-US" dirty="0"/>
              <a:t>wages = rate * hours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Assembly language</a:t>
            </a:r>
          </a:p>
          <a:p>
            <a:pPr lvl="1"/>
            <a:r>
              <a:rPr lang="en-US" altLang="en-US" dirty="0"/>
              <a:t>Mnemonics</a:t>
            </a:r>
          </a:p>
          <a:p>
            <a:pPr lvl="2"/>
            <a:r>
              <a:rPr lang="en-US" altLang="en-US" dirty="0"/>
              <a:t>LOAD rate </a:t>
            </a:r>
          </a:p>
          <a:p>
            <a:pPr lvl="2"/>
            <a:r>
              <a:rPr lang="en-US" altLang="en-US" dirty="0"/>
              <a:t>MULT hours </a:t>
            </a:r>
          </a:p>
          <a:p>
            <a:pPr lvl="2"/>
            <a:r>
              <a:rPr lang="en-US" altLang="en-US" dirty="0"/>
              <a:t>STOR wages</a:t>
            </a:r>
          </a:p>
          <a:p>
            <a:r>
              <a:rPr lang="en-US" altLang="en-US" dirty="0"/>
              <a:t>Assembler</a:t>
            </a:r>
          </a:p>
          <a:p>
            <a:pPr lvl="1"/>
            <a:endParaRPr lang="en-US" altLang="en-US" dirty="0"/>
          </a:p>
        </p:txBody>
      </p:sp>
      <p:pic>
        <p:nvPicPr>
          <p:cNvPr id="6149" name="Picture 3">
            <a:extLst>
              <a:ext uri="{FF2B5EF4-FFF2-40B4-BE49-F238E27FC236}">
                <a16:creationId xmlns:a16="http://schemas.microsoft.com/office/drawing/2014/main" id="{09504EE8-A522-15CA-0B5F-BEF40F614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15623"/>
            <a:ext cx="553085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05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38D2DED5-2F2A-39D0-E135-49103ADA7A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Whitespaces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6DB25B6-7FDE-B298-6FA3-178D3D0522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Every C++ program contains whitespaces</a:t>
            </a:r>
          </a:p>
          <a:p>
            <a:pPr lvl="1"/>
            <a:r>
              <a:rPr lang="en-US" altLang="en-US"/>
              <a:t>Include blanks, tabs, and newline characters </a:t>
            </a:r>
          </a:p>
          <a:p>
            <a:r>
              <a:rPr lang="en-US" altLang="en-US"/>
              <a:t>Used to separate special symbols, reserved words, and identifiers</a:t>
            </a:r>
          </a:p>
          <a:p>
            <a:r>
              <a:rPr lang="en-US" altLang="en-US"/>
              <a:t>Proper utilization of whitespaces is important </a:t>
            </a:r>
          </a:p>
          <a:p>
            <a:pPr lvl="1"/>
            <a:r>
              <a:rPr lang="en-US" altLang="en-US"/>
              <a:t>Can be used to make the program readable</a:t>
            </a:r>
          </a:p>
        </p:txBody>
      </p:sp>
      <p:sp>
        <p:nvSpPr>
          <p:cNvPr id="30724" name="Slide Number Placeholder 5">
            <a:extLst>
              <a:ext uri="{FF2B5EF4-FFF2-40B4-BE49-F238E27FC236}">
                <a16:creationId xmlns:a16="http://schemas.microsoft.com/office/drawing/2014/main" id="{A46B9C14-2C03-41FC-63E7-34C0788C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D86512-ED0A-47B2-B5F7-F2DBC66006C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Rectangle 4">
            <a:extLst>
              <a:ext uri="{FF2B5EF4-FFF2-40B4-BE49-F238E27FC236}">
                <a16:creationId xmlns:a16="http://schemas.microsoft.com/office/drawing/2014/main" id="{2D33BA0B-9622-B451-916B-50BBE3B67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Steps (continued)</a:t>
            </a:r>
          </a:p>
        </p:txBody>
      </p:sp>
      <p:sp>
        <p:nvSpPr>
          <p:cNvPr id="225285" name="Rectangle 5">
            <a:extLst>
              <a:ext uri="{FF2B5EF4-FFF2-40B4-BE49-F238E27FC236}">
                <a16:creationId xmlns:a16="http://schemas.microsoft.com/office/drawing/2014/main" id="{EC374153-5725-B283-6413-7C95769D3E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Repeat Steps 4 and 5 until there is no more data</a:t>
            </a:r>
          </a:p>
          <a:p>
            <a:pPr lvl="1"/>
            <a:r>
              <a:rPr lang="en-US" altLang="en-US"/>
              <a:t>Since the number of entries in the input file is not known, use an EOF-controlled while loop</a:t>
            </a:r>
          </a:p>
          <a:p>
            <a:r>
              <a:rPr lang="en-US" altLang="en-US"/>
              <a:t>Print the result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84D3B-EEB6-57B4-96C3-65EFE7D0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5283" name="Slide Number Placeholder 5">
            <a:extLst>
              <a:ext uri="{FF2B5EF4-FFF2-40B4-BE49-F238E27FC236}">
                <a16:creationId xmlns:a16="http://schemas.microsoft.com/office/drawing/2014/main" id="{2C233019-E51F-C482-350D-AF37F094A0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25F89B-79E5-449E-AC90-184F84CFCB4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>
            <a:extLst>
              <a:ext uri="{FF2B5EF4-FFF2-40B4-BE49-F238E27FC236}">
                <a16:creationId xmlns:a16="http://schemas.microsoft.com/office/drawing/2014/main" id="{133A59EE-FD2B-25D7-1619-93E45DFC0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</a:t>
            </a:r>
          </a:p>
        </p:txBody>
      </p:sp>
      <p:sp>
        <p:nvSpPr>
          <p:cNvPr id="226309" name="Rectangle 5">
            <a:extLst>
              <a:ext uri="{FF2B5EF4-FFF2-40B4-BE49-F238E27FC236}">
                <a16:creationId xmlns:a16="http://schemas.microsoft.com/office/drawing/2014/main" id="{A99ECD8C-9448-4FD5-5D6B-B57C9FBB9C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Declare and initialize variables</a:t>
            </a:r>
          </a:p>
          <a:p>
            <a:r>
              <a:rPr lang="en-US" altLang="en-US"/>
              <a:t>Open input file</a:t>
            </a:r>
          </a:p>
          <a:p>
            <a:r>
              <a:rPr lang="en-US" altLang="en-US"/>
              <a:t>If input file does not exist, exit</a:t>
            </a:r>
          </a:p>
          <a:p>
            <a:r>
              <a:rPr lang="en-US" altLang="en-US"/>
              <a:t>Open output file</a:t>
            </a:r>
          </a:p>
          <a:p>
            <a:r>
              <a:rPr lang="en-US" altLang="en-US"/>
              <a:t>Output numbers in appropriate formats</a:t>
            </a:r>
          </a:p>
          <a:p>
            <a:r>
              <a:rPr lang="en-US" altLang="en-US"/>
              <a:t>Read </a:t>
            </a:r>
            <a:r>
              <a:rPr lang="en-US" altLang="en-US">
                <a:latin typeface="Courier New" panose="02070309020205020404" pitchFamily="49" charset="0"/>
              </a:rPr>
              <a:t>accountNumber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beginningBalance</a:t>
            </a:r>
          </a:p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EFFF3-4F39-E870-0B61-AC48462F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6307" name="Slide Number Placeholder 5">
            <a:extLst>
              <a:ext uri="{FF2B5EF4-FFF2-40B4-BE49-F238E27FC236}">
                <a16:creationId xmlns:a16="http://schemas.microsoft.com/office/drawing/2014/main" id="{42AFB9AA-2240-BDB3-61C1-ED019C84C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6FC758B-CFAC-4AF7-815A-826D6E72AF5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>
            <a:extLst>
              <a:ext uri="{FF2B5EF4-FFF2-40B4-BE49-F238E27FC236}">
                <a16:creationId xmlns:a16="http://schemas.microsoft.com/office/drawing/2014/main" id="{F10EA4D9-B8E1-BF7E-67B8-BDC81089A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 (continued)</a:t>
            </a:r>
          </a:p>
        </p:txBody>
      </p:sp>
      <p:sp>
        <p:nvSpPr>
          <p:cNvPr id="227333" name="Rectangle 5">
            <a:extLst>
              <a:ext uri="{FF2B5EF4-FFF2-40B4-BE49-F238E27FC236}">
                <a16:creationId xmlns:a16="http://schemas.microsoft.com/office/drawing/2014/main" id="{59BED4A2-1276-B524-7C42-CAD0311712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Set </a:t>
            </a:r>
            <a:r>
              <a:rPr lang="en-US" altLang="en-US">
                <a:latin typeface="Courier New" panose="02070309020205020404" pitchFamily="49" charset="0"/>
              </a:rPr>
              <a:t>accountBalance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beginningBalance</a:t>
            </a:r>
          </a:p>
          <a:p>
            <a:r>
              <a:rPr lang="en-US" altLang="en-US"/>
              <a:t>Read </a:t>
            </a:r>
            <a:r>
              <a:rPr lang="en-US" altLang="en-US">
                <a:latin typeface="Courier New" panose="02070309020205020404" pitchFamily="49" charset="0"/>
              </a:rPr>
              <a:t>transactionCode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transactionAmount</a:t>
            </a:r>
          </a:p>
          <a:p>
            <a:pPr>
              <a:buFontTx/>
              <a:buNone/>
            </a:pPr>
            <a:r>
              <a:rPr lang="en-US" altLang="en-US"/>
              <a:t>	while (not end of input file)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if </a:t>
            </a:r>
            <a:r>
              <a:rPr lang="en-US" altLang="en-US">
                <a:latin typeface="Courier New" panose="02070309020205020404" pitchFamily="49" charset="0"/>
              </a:rPr>
              <a:t>transactionCode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'D'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'd'</a:t>
            </a:r>
            <a:r>
              <a:rPr lang="en-US" altLang="en-US"/>
              <a:t> </a:t>
            </a:r>
          </a:p>
          <a:p>
            <a:pPr lvl="2">
              <a:buFontTx/>
              <a:buNone/>
            </a:pPr>
            <a:r>
              <a:rPr lang="en-US" altLang="en-US"/>
              <a:t>	Add </a:t>
            </a:r>
            <a:r>
              <a:rPr lang="en-US" altLang="en-US">
                <a:latin typeface="Courier New" panose="02070309020205020404" pitchFamily="49" charset="0"/>
              </a:rPr>
              <a:t>transactionAmount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accountBalance</a:t>
            </a:r>
          </a:p>
          <a:p>
            <a:pPr lvl="2">
              <a:buFontTx/>
              <a:buNone/>
            </a:pPr>
            <a:r>
              <a:rPr lang="en-US" altLang="en-US"/>
              <a:t>	Increment </a:t>
            </a:r>
            <a:r>
              <a:rPr lang="en-US" altLang="en-US">
                <a:latin typeface="Courier New" panose="02070309020205020404" pitchFamily="49" charset="0"/>
              </a:rPr>
              <a:t>numberOfDeposits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if </a:t>
            </a:r>
            <a:r>
              <a:rPr lang="en-US" altLang="en-US">
                <a:latin typeface="Courier New" panose="02070309020205020404" pitchFamily="49" charset="0"/>
              </a:rPr>
              <a:t>transactionCode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'I'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'i'</a:t>
            </a:r>
          </a:p>
          <a:p>
            <a:pPr lvl="2">
              <a:buFontTx/>
              <a:buNone/>
            </a:pPr>
            <a:r>
              <a:rPr lang="en-US" altLang="en-US"/>
              <a:t>	Add </a:t>
            </a:r>
            <a:r>
              <a:rPr lang="en-US" altLang="en-US">
                <a:latin typeface="Courier New" panose="02070309020205020404" pitchFamily="49" charset="0"/>
              </a:rPr>
              <a:t>transactionAmount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accountBalance</a:t>
            </a:r>
          </a:p>
          <a:p>
            <a:pPr lvl="2">
              <a:buFontTx/>
              <a:buNone/>
            </a:pPr>
            <a:r>
              <a:rPr lang="en-US" altLang="en-US"/>
              <a:t>	Add </a:t>
            </a:r>
            <a:r>
              <a:rPr lang="en-US" altLang="en-US">
                <a:latin typeface="Courier New" panose="02070309020205020404" pitchFamily="49" charset="0"/>
              </a:rPr>
              <a:t>transactionAmount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interestPaid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211DB-DBFA-48C4-98F2-1AC9D75FF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7331" name="Slide Number Placeholder 5">
            <a:extLst>
              <a:ext uri="{FF2B5EF4-FFF2-40B4-BE49-F238E27FC236}">
                <a16:creationId xmlns:a16="http://schemas.microsoft.com/office/drawing/2014/main" id="{C1C2DB96-27BF-D46F-6F50-6736B28CC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2BB22E-9E84-4763-AA56-83B93FC2859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6" name="Rectangle 4">
            <a:extLst>
              <a:ext uri="{FF2B5EF4-FFF2-40B4-BE49-F238E27FC236}">
                <a16:creationId xmlns:a16="http://schemas.microsoft.com/office/drawing/2014/main" id="{A4ED2626-D56A-CC1E-0162-0BCCB366A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 (continued)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C77706C2-90C9-DE1E-C86B-A873A31B96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transactionCode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'W'</a:t>
            </a:r>
            <a:r>
              <a:rPr lang="en-US" altLang="en-US"/>
              <a:t> or </a:t>
            </a:r>
            <a:r>
              <a:rPr lang="en-US" altLang="en-US">
                <a:latin typeface="Courier New" panose="02070309020205020404" pitchFamily="49" charset="0"/>
              </a:rPr>
              <a:t>'w'</a:t>
            </a:r>
            <a:r>
              <a:rPr lang="en-US" altLang="en-US"/>
              <a:t> </a:t>
            </a:r>
          </a:p>
          <a:p>
            <a:pPr marL="1371600" lvl="2" indent="-457200" fontAlgn="auto">
              <a:spcAft>
                <a:spcPts val="0"/>
              </a:spcAft>
              <a:buFontTx/>
              <a:buNone/>
              <a:defRPr/>
            </a:pPr>
            <a:r>
              <a:rPr lang="en-US" altLang="en-US"/>
              <a:t>Subtract </a:t>
            </a:r>
            <a:r>
              <a:rPr lang="en-US" altLang="en-US">
                <a:latin typeface="Courier New" panose="02070309020205020404" pitchFamily="49" charset="0"/>
              </a:rPr>
              <a:t>transactionAmount</a:t>
            </a:r>
            <a:r>
              <a:rPr lang="en-US" altLang="en-US"/>
              <a:t> from </a:t>
            </a:r>
            <a:r>
              <a:rPr lang="en-US" altLang="en-US">
                <a:latin typeface="Courier New" panose="02070309020205020404" pitchFamily="49" charset="0"/>
              </a:rPr>
              <a:t>accountBalance</a:t>
            </a:r>
          </a:p>
          <a:p>
            <a:pPr marL="1371600" lvl="2" indent="-457200" fontAlgn="auto">
              <a:spcAft>
                <a:spcPts val="0"/>
              </a:spcAft>
              <a:buFontTx/>
              <a:buNone/>
              <a:defRPr/>
            </a:pPr>
            <a:r>
              <a:rPr lang="en-US" altLang="en-US"/>
              <a:t>Increment </a:t>
            </a:r>
            <a:r>
              <a:rPr lang="en-US" altLang="en-US">
                <a:latin typeface="Courier New" panose="02070309020205020404" pitchFamily="49" charset="0"/>
              </a:rPr>
              <a:t>numberOfWithdrawals</a:t>
            </a:r>
          </a:p>
          <a:p>
            <a:pPr marL="1371600" lvl="2" indent="-457200" fontAlgn="auto">
              <a:spcAft>
                <a:spcPts val="0"/>
              </a:spcAft>
              <a:buFontTx/>
              <a:buNone/>
              <a:defRPr/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(accountBalance &lt; MINIMUM_BALANCE</a:t>
            </a:r>
          </a:p>
          <a:p>
            <a:pPr marL="1371600" lvl="2" indent="-457200" fontAlgn="auto">
              <a:spcAft>
                <a:spcPts val="0"/>
              </a:spcAft>
              <a:buFontTx/>
              <a:buNone/>
              <a:defRPr/>
            </a:pPr>
            <a:r>
              <a:rPr lang="en-US" altLang="en-US">
                <a:latin typeface="Courier New" panose="02070309020205020404" pitchFamily="49" charset="0"/>
              </a:rPr>
              <a:t>    &amp;&amp; !isServicedCharged)</a:t>
            </a:r>
          </a:p>
          <a:p>
            <a:pPr marL="1828800" lvl="3" indent="-45720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350"/>
              <a:t>Subtract </a:t>
            </a:r>
            <a:r>
              <a:rPr lang="en-US" altLang="en-US" sz="1350">
                <a:latin typeface="Courier New" panose="02070309020205020404" pitchFamily="49" charset="0"/>
              </a:rPr>
              <a:t>SERVICE_CHARGE </a:t>
            </a:r>
            <a:r>
              <a:rPr lang="en-US" altLang="en-US" sz="1350"/>
              <a:t> from </a:t>
            </a:r>
            <a:r>
              <a:rPr lang="en-US" altLang="en-US" sz="1350">
                <a:latin typeface="Courier New" panose="02070309020205020404" pitchFamily="49" charset="0"/>
              </a:rPr>
              <a:t>accountBalance</a:t>
            </a:r>
          </a:p>
          <a:p>
            <a:pPr marL="1828800" lvl="3" indent="-457200" fontAlgn="auto">
              <a:spcAft>
                <a:spcPts val="0"/>
              </a:spcAft>
              <a:buFontTx/>
              <a:buNone/>
              <a:defRPr/>
            </a:pPr>
            <a:r>
              <a:rPr lang="en-US" altLang="en-US" sz="1350"/>
              <a:t>Set </a:t>
            </a:r>
            <a:r>
              <a:rPr lang="en-US" altLang="en-US" sz="1350">
                <a:latin typeface="Courier New" panose="02070309020205020404" pitchFamily="49" charset="0"/>
              </a:rPr>
              <a:t>isServiceCharged</a:t>
            </a:r>
            <a:r>
              <a:rPr lang="en-US" altLang="en-US" sz="1350"/>
              <a:t> to </a:t>
            </a:r>
            <a:r>
              <a:rPr lang="en-US" altLang="en-US" sz="1350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</a:p>
          <a:p>
            <a:pPr marL="971550" lvl="1" indent="-51435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transactionCode</a:t>
            </a:r>
            <a:r>
              <a:rPr lang="en-US" altLang="en-US"/>
              <a:t> is other than </a:t>
            </a:r>
            <a:r>
              <a:rPr lang="en-US" altLang="en-US">
                <a:latin typeface="Courier New" panose="02070309020205020404" pitchFamily="49" charset="0"/>
              </a:rPr>
              <a:t>'D'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'd'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'I'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'i'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'W'</a:t>
            </a:r>
            <a:r>
              <a:rPr lang="en-US" altLang="en-US"/>
              <a:t>,  or </a:t>
            </a:r>
            <a:r>
              <a:rPr lang="en-US" altLang="en-US">
                <a:latin typeface="Courier New" panose="02070309020205020404" pitchFamily="49" charset="0"/>
              </a:rPr>
              <a:t>'w'</a:t>
            </a:r>
            <a:r>
              <a:rPr lang="en-US" altLang="en-US"/>
              <a:t>, output an error message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/>
              <a:t>Output the results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00D3D-9DD7-CADA-6527-A1529017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8355" name="Slide Number Placeholder 5">
            <a:extLst>
              <a:ext uri="{FF2B5EF4-FFF2-40B4-BE49-F238E27FC236}">
                <a16:creationId xmlns:a16="http://schemas.microsoft.com/office/drawing/2014/main" id="{0FFFCF6B-2136-3821-069E-5111468E16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6B84428-D3C5-4D80-9C7D-81758CB038F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80" name="Rectangle 2">
            <a:extLst>
              <a:ext uri="{FF2B5EF4-FFF2-40B4-BE49-F238E27FC236}">
                <a16:creationId xmlns:a16="http://schemas.microsoft.com/office/drawing/2014/main" id="{2A421DED-9EAF-2C47-AB57-8662B519D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Looping (Repetition) Structure</a:t>
            </a:r>
          </a:p>
        </p:txBody>
      </p:sp>
      <p:sp>
        <p:nvSpPr>
          <p:cNvPr id="229381" name="Rectangle 3">
            <a:extLst>
              <a:ext uri="{FF2B5EF4-FFF2-40B4-BE49-F238E27FC236}">
                <a16:creationId xmlns:a16="http://schemas.microsoft.com/office/drawing/2014/main" id="{C32CC1F1-F314-1618-3DFE-CD697CDED9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60000"/>
              </a:spcBef>
            </a:pPr>
            <a:r>
              <a:rPr lang="en-US" altLang="en-US"/>
              <a:t>The general form of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statement is:</a:t>
            </a:r>
          </a:p>
          <a:p>
            <a:pPr>
              <a:lnSpc>
                <a:spcPct val="0"/>
              </a:lnSpc>
              <a:spcBef>
                <a:spcPct val="60000"/>
              </a:spcBef>
              <a:buFontTx/>
              <a:buNone/>
            </a:pPr>
            <a:r>
              <a:rPr lang="en-US" altLang="en-US" sz="2400"/>
              <a:t>	  </a:t>
            </a:r>
            <a:endParaRPr lang="en-US" altLang="en-US" sz="2400">
              <a:latin typeface="Courier New" panose="02070309020205020404" pitchFamily="49" charset="0"/>
            </a:endParaRPr>
          </a:p>
          <a:p>
            <a:pPr>
              <a:spcBef>
                <a:spcPct val="600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 </a:t>
            </a:r>
          </a:p>
          <a:p>
            <a:pPr>
              <a:spcBef>
                <a:spcPct val="60000"/>
              </a:spcBef>
            </a:pPr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initial statement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loop condition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update statement</a:t>
            </a:r>
            <a:r>
              <a:rPr lang="en-US" altLang="en-US"/>
              <a:t> are called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 control statements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initial statement</a:t>
            </a:r>
            <a:r>
              <a:rPr lang="en-US" altLang="en-US"/>
              <a:t> usually initializes a variable (called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</a:t>
            </a:r>
            <a:r>
              <a:rPr lang="en-US" altLang="en-US" b="1"/>
              <a:t>loop control</a:t>
            </a:r>
            <a:r>
              <a:rPr lang="en-US" altLang="en-US"/>
              <a:t>, or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</a:t>
            </a:r>
            <a:r>
              <a:rPr lang="en-US" altLang="en-US" b="1"/>
              <a:t>indexed</a:t>
            </a:r>
            <a:r>
              <a:rPr lang="en-US" altLang="en-US"/>
              <a:t>, </a:t>
            </a:r>
            <a:r>
              <a:rPr lang="en-US" altLang="en-US" b="1"/>
              <a:t>variable</a:t>
            </a:r>
            <a:r>
              <a:rPr lang="en-US" altLang="en-US"/>
              <a:t>)</a:t>
            </a:r>
          </a:p>
          <a:p>
            <a:r>
              <a:rPr lang="en-US" altLang="en-US"/>
              <a:t>In C++,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is a reserved word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8AF03F-59E7-227F-FCD6-9076D26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29379" name="Slide Number Placeholder 5">
            <a:extLst>
              <a:ext uri="{FF2B5EF4-FFF2-40B4-BE49-F238E27FC236}">
                <a16:creationId xmlns:a16="http://schemas.microsoft.com/office/drawing/2014/main" id="{0B530EB3-699A-FD96-04DF-D167D7292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664EA8E-DF20-4E0C-9253-36DC1E4B055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29382" name="Picture 4">
            <a:extLst>
              <a:ext uri="{FF2B5EF4-FFF2-40B4-BE49-F238E27FC236}">
                <a16:creationId xmlns:a16="http://schemas.microsoft.com/office/drawing/2014/main" id="{06A602E6-899D-5139-BB12-6671C2FA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01888"/>
            <a:ext cx="727710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>
            <a:extLst>
              <a:ext uri="{FF2B5EF4-FFF2-40B4-BE49-F238E27FC236}">
                <a16:creationId xmlns:a16="http://schemas.microsoft.com/office/drawing/2014/main" id="{B367B085-F8FA-0261-9CD8-945F55D441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8B8DE8-95CE-E252-B45C-818CFA916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2743956-4C9E-FC8D-AD4D-483790F43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0403" name="Slide Number Placeholder 4">
            <a:extLst>
              <a:ext uri="{FF2B5EF4-FFF2-40B4-BE49-F238E27FC236}">
                <a16:creationId xmlns:a16="http://schemas.microsoft.com/office/drawing/2014/main" id="{C9A60BF6-7BAA-F356-CD54-2EE100BF96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A4B45A1-EA56-4603-A2BE-F519F0C38CD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0405" name="Picture 5">
            <a:extLst>
              <a:ext uri="{FF2B5EF4-FFF2-40B4-BE49-F238E27FC236}">
                <a16:creationId xmlns:a16="http://schemas.microsoft.com/office/drawing/2014/main" id="{25D841CA-2A90-5986-1EC9-55A9E2F37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100263"/>
            <a:ext cx="7011987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9" name="Rectangle 9">
            <a:extLst>
              <a:ext uri="{FF2B5EF4-FFF2-40B4-BE49-F238E27FC236}">
                <a16:creationId xmlns:a16="http://schemas.microsoft.com/office/drawing/2014/main" id="{BC43DF04-CD8B-C722-C262-3EBFE0E90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A6BC2E-9695-1D73-9A77-A7FB41DC5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6F0D8B-B5CC-F2E8-7A45-ABCD0227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1427" name="Slide Number Placeholder 4">
            <a:extLst>
              <a:ext uri="{FF2B5EF4-FFF2-40B4-BE49-F238E27FC236}">
                <a16:creationId xmlns:a16="http://schemas.microsoft.com/office/drawing/2014/main" id="{B1254882-1825-6567-2A34-56D18CB028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5A631F-96B9-4DCA-A804-91003231F7A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231428" name="Group 8">
            <a:extLst>
              <a:ext uri="{FF2B5EF4-FFF2-40B4-BE49-F238E27FC236}">
                <a16:creationId xmlns:a16="http://schemas.microsoft.com/office/drawing/2014/main" id="{DD3A7FB9-9E6A-771E-273A-7F0E1B288E7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1704975"/>
            <a:ext cx="7010400" cy="4721225"/>
            <a:chOff x="672" y="1042"/>
            <a:chExt cx="4416" cy="2974"/>
          </a:xfrm>
        </p:grpSpPr>
        <p:pic>
          <p:nvPicPr>
            <p:cNvPr id="231430" name="Picture 5">
              <a:extLst>
                <a:ext uri="{FF2B5EF4-FFF2-40B4-BE49-F238E27FC236}">
                  <a16:creationId xmlns:a16="http://schemas.microsoft.com/office/drawing/2014/main" id="{1EC14098-EB45-F030-B739-8167A1F31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042"/>
              <a:ext cx="4416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31" name="Picture 6">
              <a:extLst>
                <a:ext uri="{FF2B5EF4-FFF2-40B4-BE49-F238E27FC236}">
                  <a16:creationId xmlns:a16="http://schemas.microsoft.com/office/drawing/2014/main" id="{C8835966-B1BE-9AA7-9780-5E19746644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060"/>
              <a:ext cx="4394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32" name="Picture 7">
              <a:extLst>
                <a:ext uri="{FF2B5EF4-FFF2-40B4-BE49-F238E27FC236}">
                  <a16:creationId xmlns:a16="http://schemas.microsoft.com/office/drawing/2014/main" id="{FC58EBCB-278A-FCC1-E16F-5214343F73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3421"/>
              <a:ext cx="208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2">
            <a:extLst>
              <a:ext uri="{FF2B5EF4-FFF2-40B4-BE49-F238E27FC236}">
                <a16:creationId xmlns:a16="http://schemas.microsoft.com/office/drawing/2014/main" id="{C0EE9F38-CFDE-6BCD-192A-C0020B5D3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32453" name="Rectangle 3">
            <a:extLst>
              <a:ext uri="{FF2B5EF4-FFF2-40B4-BE49-F238E27FC236}">
                <a16:creationId xmlns:a16="http://schemas.microsoft.com/office/drawing/2014/main" id="{7CF6ADC7-25EF-D232-CD5C-E0412B4A5D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allows you to use fractional values for loop control variables of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/>
              <a:t> type </a:t>
            </a:r>
          </a:p>
          <a:p>
            <a:pPr lvl="1"/>
            <a:r>
              <a:rPr lang="en-US" altLang="en-US"/>
              <a:t>Results may differ</a:t>
            </a:r>
          </a:p>
          <a:p>
            <a:r>
              <a:rPr lang="en-US" altLang="en-US"/>
              <a:t>The following is a semantic error:</a:t>
            </a:r>
          </a:p>
          <a:p>
            <a:endParaRPr lang="en-US" altLang="en-US"/>
          </a:p>
          <a:p>
            <a:pPr>
              <a:lnSpc>
                <a:spcPct val="200000"/>
              </a:lnSpc>
            </a:pPr>
            <a:endParaRPr lang="en-US" altLang="en-US"/>
          </a:p>
          <a:p>
            <a:r>
              <a:rPr lang="en-US" altLang="en-US"/>
              <a:t>The following is a legal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loop: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3333FF"/>
                </a:solidFill>
                <a:latin typeface="Courier New" panose="02070309020205020404" pitchFamily="49" charset="0"/>
              </a:rPr>
              <a:t>	for</a:t>
            </a:r>
            <a:r>
              <a:rPr lang="en-US" altLang="en-US" sz="2000">
                <a:latin typeface="Courier New" panose="02070309020205020404" pitchFamily="49" charset="0"/>
              </a:rPr>
              <a:t> (;;)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      cout &lt;&lt; "Hello" &lt;&lt; endl;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6C49E4-7A80-CB6F-A565-9728191B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2451" name="Slide Number Placeholder 5">
            <a:extLst>
              <a:ext uri="{FF2B5EF4-FFF2-40B4-BE49-F238E27FC236}">
                <a16:creationId xmlns:a16="http://schemas.microsoft.com/office/drawing/2014/main" id="{C06030F9-897F-3BC7-916C-0E03682AC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8584388-5AA9-4861-93B4-C4A1A0A778E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2454" name="Picture 5">
            <a:extLst>
              <a:ext uri="{FF2B5EF4-FFF2-40B4-BE49-F238E27FC236}">
                <a16:creationId xmlns:a16="http://schemas.microsoft.com/office/drawing/2014/main" id="{CE2B1A30-F8B4-BD3E-F70D-0CB32B6EF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9525"/>
            <a:ext cx="7010400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2">
            <a:extLst>
              <a:ext uri="{FF2B5EF4-FFF2-40B4-BE49-F238E27FC236}">
                <a16:creationId xmlns:a16="http://schemas.microsoft.com/office/drawing/2014/main" id="{8284D829-BFC4-900A-E42F-FE3B1DB407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B2DF5A-02C1-C1D9-F34A-93EABB11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E2661DB-E987-2CB9-8DF0-0B35FC3A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3475" name="Slide Number Placeholder 4">
            <a:extLst>
              <a:ext uri="{FF2B5EF4-FFF2-40B4-BE49-F238E27FC236}">
                <a16:creationId xmlns:a16="http://schemas.microsoft.com/office/drawing/2014/main" id="{1633AF03-9E80-3203-DF3B-9E23922E9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F748DB5-B2C1-4DD3-93BB-524424FDC1B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3477" name="Picture 4">
            <a:extLst>
              <a:ext uri="{FF2B5EF4-FFF2-40B4-BE49-F238E27FC236}">
                <a16:creationId xmlns:a16="http://schemas.microsoft.com/office/drawing/2014/main" id="{E4ACCA73-4CD8-633E-2A2D-7CE813488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727200"/>
            <a:ext cx="693896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478" name="Picture 5">
            <a:extLst>
              <a:ext uri="{FF2B5EF4-FFF2-40B4-BE49-F238E27FC236}">
                <a16:creationId xmlns:a16="http://schemas.microsoft.com/office/drawing/2014/main" id="{D9EE4FA5-099C-F62A-E477-A7BDCC5A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4224338"/>
            <a:ext cx="69754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2">
            <a:extLst>
              <a:ext uri="{FF2B5EF4-FFF2-40B4-BE49-F238E27FC236}">
                <a16:creationId xmlns:a16="http://schemas.microsoft.com/office/drawing/2014/main" id="{2F21E732-9B7C-517C-A6B4-BEA1E405DE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…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Looping (Repetition) Structure</a:t>
            </a:r>
          </a:p>
        </p:txBody>
      </p:sp>
      <p:sp>
        <p:nvSpPr>
          <p:cNvPr id="234501" name="Rectangle 3">
            <a:extLst>
              <a:ext uri="{FF2B5EF4-FFF2-40B4-BE49-F238E27FC236}">
                <a16:creationId xmlns:a16="http://schemas.microsoft.com/office/drawing/2014/main" id="{DC2C6E0A-D037-087F-AEBD-2A426FDACA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General form of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...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: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400"/>
              <a:t> </a:t>
            </a:r>
            <a:endParaRPr lang="en-US" altLang="en-US" sz="24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 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</a:t>
            </a:r>
          </a:p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statement</a:t>
            </a:r>
            <a:r>
              <a:rPr lang="en-US" altLang="en-US"/>
              <a:t> executes first, and then the </a:t>
            </a:r>
            <a:r>
              <a:rPr lang="en-US" altLang="en-US">
                <a:latin typeface="Courier New" panose="02070309020205020404" pitchFamily="49" charset="0"/>
              </a:rPr>
              <a:t>expression</a:t>
            </a:r>
            <a:r>
              <a:rPr lang="en-US" altLang="en-US"/>
              <a:t> is evaluated </a:t>
            </a:r>
          </a:p>
          <a:p>
            <a:r>
              <a:rPr lang="en-US" altLang="en-US"/>
              <a:t>To avoid an infinite loop, body must contain a statement that makes the expression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endParaRPr lang="en-US" altLang="en-US"/>
          </a:p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statement</a:t>
            </a:r>
            <a:r>
              <a:rPr lang="en-US" altLang="en-US"/>
              <a:t> can be simple or compound</a:t>
            </a:r>
          </a:p>
          <a:p>
            <a:r>
              <a:rPr lang="en-US" altLang="en-US"/>
              <a:t>Loop always iterates at least once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20BC0F-9D9B-C4AE-F64C-BE8544AD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4499" name="Slide Number Placeholder 5">
            <a:extLst>
              <a:ext uri="{FF2B5EF4-FFF2-40B4-BE49-F238E27FC236}">
                <a16:creationId xmlns:a16="http://schemas.microsoft.com/office/drawing/2014/main" id="{0EFEF1C5-CA12-84E0-EF8A-0211599954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DD1405-9931-455A-BE5E-36D891CF617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4502" name="Picture 4">
            <a:extLst>
              <a:ext uri="{FF2B5EF4-FFF2-40B4-BE49-F238E27FC236}">
                <a16:creationId xmlns:a16="http://schemas.microsoft.com/office/drawing/2014/main" id="{4AA20A2A-2EC8-B750-308A-67A04558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62200"/>
            <a:ext cx="31623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131716EF-2633-D0D8-7892-7DECEBD02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B881004B-98AF-4E2E-D1C0-D613D1880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Data type: set of values together with a set of operations</a:t>
            </a:r>
          </a:p>
          <a:p>
            <a:r>
              <a:rPr lang="en-US" altLang="en-US"/>
              <a:t>C++ data types fall into three categories:</a:t>
            </a:r>
          </a:p>
        </p:txBody>
      </p:sp>
      <p:sp>
        <p:nvSpPr>
          <p:cNvPr id="31748" name="Slide Number Placeholder 5">
            <a:extLst>
              <a:ext uri="{FF2B5EF4-FFF2-40B4-BE49-F238E27FC236}">
                <a16:creationId xmlns:a16="http://schemas.microsoft.com/office/drawing/2014/main" id="{DC1C2DB1-CADD-4F4C-DA74-AB764716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7AFD8A8-4B2A-45DF-9885-225FDC8AD0A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1749" name="Picture 6">
            <a:extLst>
              <a:ext uri="{FF2B5EF4-FFF2-40B4-BE49-F238E27FC236}">
                <a16:creationId xmlns:a16="http://schemas.microsoft.com/office/drawing/2014/main" id="{71952FEF-3B9E-94DC-D0A8-2110A9FB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0"/>
          <a:stretch>
            <a:fillRect/>
          </a:stretch>
        </p:blipFill>
        <p:spPr bwMode="auto">
          <a:xfrm>
            <a:off x="1295400" y="3657600"/>
            <a:ext cx="7239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>
            <a:extLst>
              <a:ext uri="{FF2B5EF4-FFF2-40B4-BE49-F238E27FC236}">
                <a16:creationId xmlns:a16="http://schemas.microsoft.com/office/drawing/2014/main" id="{B0B1C3B9-1CE6-8BFC-5F39-342028612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…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84FF3A-643B-F73B-6F0B-6D1E05B61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97EA36A-0DBB-982B-6075-35E83C1E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5523" name="Slide Number Placeholder 4">
            <a:extLst>
              <a:ext uri="{FF2B5EF4-FFF2-40B4-BE49-F238E27FC236}">
                <a16:creationId xmlns:a16="http://schemas.microsoft.com/office/drawing/2014/main" id="{B9BC3E23-5374-BFE9-AC05-56DE0F550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777BA53-06D4-4C0A-9398-980D6C3C306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5525" name="Picture 6">
            <a:extLst>
              <a:ext uri="{FF2B5EF4-FFF2-40B4-BE49-F238E27FC236}">
                <a16:creationId xmlns:a16="http://schemas.microsoft.com/office/drawing/2014/main" id="{0FB94B3D-B629-C6AF-A49B-2C2A4B5BA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0104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5">
            <a:extLst>
              <a:ext uri="{FF2B5EF4-FFF2-40B4-BE49-F238E27FC236}">
                <a16:creationId xmlns:a16="http://schemas.microsoft.com/office/drawing/2014/main" id="{8DC3B933-DCCE-E6D4-2EB6-C1458F419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…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Looping (Repetition) Structure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5A56F5-972D-DB3D-44D6-95C27CB0EB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EF8F5BC-F03B-BD71-A437-445C388F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6547" name="Slide Number Placeholder 4">
            <a:extLst>
              <a:ext uri="{FF2B5EF4-FFF2-40B4-BE49-F238E27FC236}">
                <a16:creationId xmlns:a16="http://schemas.microsoft.com/office/drawing/2014/main" id="{E3E763F5-6302-E8C5-E2B0-158D6D60C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FDCC9A-C12C-49BB-ABDA-D721CB75848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6549" name="Picture 6">
            <a:extLst>
              <a:ext uri="{FF2B5EF4-FFF2-40B4-BE49-F238E27FC236}">
                <a16:creationId xmlns:a16="http://schemas.microsoft.com/office/drawing/2014/main" id="{DAE9C24D-49F6-2138-47B4-E82DB94E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95538"/>
            <a:ext cx="69754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0" name="Group 6">
            <a:extLst>
              <a:ext uri="{FF2B5EF4-FFF2-40B4-BE49-F238E27FC236}">
                <a16:creationId xmlns:a16="http://schemas.microsoft.com/office/drawing/2014/main" id="{7BB88C7A-981B-D2D6-01A8-F62F1B44AEB1}"/>
              </a:ext>
            </a:extLst>
          </p:cNvPr>
          <p:cNvGrpSpPr>
            <a:grpSpLocks/>
          </p:cNvGrpSpPr>
          <p:nvPr/>
        </p:nvGrpSpPr>
        <p:grpSpPr bwMode="auto">
          <a:xfrm>
            <a:off x="1084263" y="762000"/>
            <a:ext cx="6975475" cy="5410200"/>
            <a:chOff x="683" y="1056"/>
            <a:chExt cx="4394" cy="3408"/>
          </a:xfrm>
        </p:grpSpPr>
        <p:pic>
          <p:nvPicPr>
            <p:cNvPr id="237571" name="Picture 4">
              <a:extLst>
                <a:ext uri="{FF2B5EF4-FFF2-40B4-BE49-F238E27FC236}">
                  <a16:creationId xmlns:a16="http://schemas.microsoft.com/office/drawing/2014/main" id="{9C922D1F-A6C8-D442-9136-893AEB0A3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1056"/>
              <a:ext cx="4394" cy="1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7572" name="Picture 5">
              <a:extLst>
                <a:ext uri="{FF2B5EF4-FFF2-40B4-BE49-F238E27FC236}">
                  <a16:creationId xmlns:a16="http://schemas.microsoft.com/office/drawing/2014/main" id="{BB416E33-74F4-A1C7-C60B-80B9F6A3A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2633"/>
              <a:ext cx="4394" cy="1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FD311C-D822-288D-3D73-2B1C6AEA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842F7-4690-9F8A-6B4F-A9BEC606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6" name="Rectangle 2">
            <a:extLst>
              <a:ext uri="{FF2B5EF4-FFF2-40B4-BE49-F238E27FC236}">
                <a16:creationId xmlns:a16="http://schemas.microsoft.com/office/drawing/2014/main" id="{B1241F94-EB55-3B1C-71A5-0D93299CC6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Divisibility Test by 3 and 9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9F7EA9-F618-7CAC-955E-E468D6AB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D9C546C-4ED2-AE28-490E-E08D6325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8595" name="Slide Number Placeholder 4">
            <a:extLst>
              <a:ext uri="{FF2B5EF4-FFF2-40B4-BE49-F238E27FC236}">
                <a16:creationId xmlns:a16="http://schemas.microsoft.com/office/drawing/2014/main" id="{5B13488F-33D1-2D7A-EAFF-AE18B092AD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CE969AC-D9BF-4AF0-9D26-5772F327235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38597" name="Picture 4">
            <a:extLst>
              <a:ext uri="{FF2B5EF4-FFF2-40B4-BE49-F238E27FC236}">
                <a16:creationId xmlns:a16="http://schemas.microsoft.com/office/drawing/2014/main" id="{52438442-676E-8397-9B50-172011317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2078038"/>
            <a:ext cx="53911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Rectangle 2">
            <a:extLst>
              <a:ext uri="{FF2B5EF4-FFF2-40B4-BE49-F238E27FC236}">
                <a16:creationId xmlns:a16="http://schemas.microsoft.com/office/drawing/2014/main" id="{F6031189-1E27-8CF4-3B10-24E48B1FE8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Choosing the Right Looping Structure</a:t>
            </a:r>
          </a:p>
        </p:txBody>
      </p:sp>
      <p:sp>
        <p:nvSpPr>
          <p:cNvPr id="239621" name="Rectangle 3">
            <a:extLst>
              <a:ext uri="{FF2B5EF4-FFF2-40B4-BE49-F238E27FC236}">
                <a16:creationId xmlns:a16="http://schemas.microsoft.com/office/drawing/2014/main" id="{F033F856-F097-B3A9-B74C-6E0F784731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All three loops have their place in C++</a:t>
            </a:r>
          </a:p>
          <a:p>
            <a:pPr lvl="1"/>
            <a:r>
              <a:rPr lang="en-US" altLang="en-US"/>
              <a:t>If you know or can determine in advance the number of repetitions needed,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 is the correct choice</a:t>
            </a:r>
          </a:p>
          <a:p>
            <a:pPr lvl="1"/>
            <a:r>
              <a:rPr lang="en-US" altLang="en-US"/>
              <a:t>If you do not know and cannot determine in advance the number of repetitions needed, and it could be zero, use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</a:t>
            </a:r>
          </a:p>
          <a:p>
            <a:pPr lvl="1"/>
            <a:r>
              <a:rPr lang="en-US" altLang="en-US"/>
              <a:t>If you do not know and cannot determine in advance the number of repetitions needed, and it is at least one, use a </a:t>
            </a:r>
            <a:r>
              <a:rPr lang="en-US" altLang="en-US">
                <a:latin typeface="Courier New" panose="02070309020205020404" pitchFamily="49" charset="0"/>
              </a:rPr>
              <a:t>do...while</a:t>
            </a:r>
            <a:r>
              <a:rPr lang="en-US" altLang="en-US"/>
              <a:t> loop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C5C49-1D6F-BFE6-91A6-C93DB507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39619" name="Slide Number Placeholder 5">
            <a:extLst>
              <a:ext uri="{FF2B5EF4-FFF2-40B4-BE49-F238E27FC236}">
                <a16:creationId xmlns:a16="http://schemas.microsoft.com/office/drawing/2014/main" id="{A72F187D-566B-C4A5-DC5D-9D271501C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0E228DF-4D09-45A0-8B94-F662F2E188E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4" name="Rectangle 2">
            <a:extLst>
              <a:ext uri="{FF2B5EF4-FFF2-40B4-BE49-F238E27FC236}">
                <a16:creationId xmlns:a16="http://schemas.microsoft.com/office/drawing/2014/main" id="{9860FAD3-DC4D-3238-12C0-8FF938B287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and </a:t>
            </a:r>
            <a:r>
              <a:rPr lang="en-US" altLang="en-US" sz="3800">
                <a:solidFill>
                  <a:srgbClr val="3333FF"/>
                </a:solidFill>
                <a:latin typeface="Courier New" panose="02070309020205020404" pitchFamily="49" charset="0"/>
              </a:rPr>
              <a:t>continue</a:t>
            </a:r>
            <a:r>
              <a:rPr lang="en-US" altLang="en-US"/>
              <a:t> Statements</a:t>
            </a:r>
          </a:p>
        </p:txBody>
      </p:sp>
      <p:sp>
        <p:nvSpPr>
          <p:cNvPr id="240645" name="Rectangle 3">
            <a:extLst>
              <a:ext uri="{FF2B5EF4-FFF2-40B4-BE49-F238E27FC236}">
                <a16:creationId xmlns:a16="http://schemas.microsoft.com/office/drawing/2014/main" id="{B791A23D-B4D5-4214-BC94-45C2DD4905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continue</a:t>
            </a:r>
            <a:r>
              <a:rPr lang="en-US" altLang="en-US"/>
              <a:t> alter the flow of control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statement is used for two purposes:</a:t>
            </a:r>
          </a:p>
          <a:p>
            <a:pPr lvl="1"/>
            <a:r>
              <a:rPr lang="en-US" altLang="en-US"/>
              <a:t>To exit early from a loop </a:t>
            </a:r>
          </a:p>
          <a:p>
            <a:pPr lvl="2"/>
            <a:r>
              <a:rPr lang="en-US" altLang="en-US"/>
              <a:t>Can eliminate the use of certain (flag) variables</a:t>
            </a:r>
          </a:p>
          <a:p>
            <a:pPr lvl="1"/>
            <a:r>
              <a:rPr lang="en-US" altLang="en-US"/>
              <a:t>To skip the remainder of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/>
              <a:t> structure</a:t>
            </a:r>
          </a:p>
          <a:p>
            <a:r>
              <a:rPr lang="en-US" altLang="en-US"/>
              <a:t>After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statement executes, the program continues with the first statement after the structure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8DF99-3361-DDCF-7AC8-DBCF0490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40643" name="Slide Number Placeholder 5">
            <a:extLst>
              <a:ext uri="{FF2B5EF4-FFF2-40B4-BE49-F238E27FC236}">
                <a16:creationId xmlns:a16="http://schemas.microsoft.com/office/drawing/2014/main" id="{4832EBB9-0778-7EA6-76A5-281BB4764F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9E86F5-6E86-4F54-B9B4-252BE11BCA5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8" name="Rectangle 2">
            <a:extLst>
              <a:ext uri="{FF2B5EF4-FFF2-40B4-BE49-F238E27FC236}">
                <a16:creationId xmlns:a16="http://schemas.microsoft.com/office/drawing/2014/main" id="{161D91D4-369E-D6C9-3765-DD4FA24F8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&amp; </a:t>
            </a:r>
            <a:r>
              <a:rPr lang="en-US" altLang="en-US" sz="3800">
                <a:solidFill>
                  <a:srgbClr val="3333FF"/>
                </a:solidFill>
                <a:latin typeface="Courier New" panose="02070309020205020404" pitchFamily="49" charset="0"/>
              </a:rPr>
              <a:t>continue</a:t>
            </a:r>
            <a:r>
              <a:rPr lang="en-US" altLang="en-US"/>
              <a:t> Statements (continued)</a:t>
            </a:r>
          </a:p>
        </p:txBody>
      </p:sp>
      <p:sp>
        <p:nvSpPr>
          <p:cNvPr id="241669" name="Rectangle 3">
            <a:extLst>
              <a:ext uri="{FF2B5EF4-FFF2-40B4-BE49-F238E27FC236}">
                <a16:creationId xmlns:a16="http://schemas.microsoft.com/office/drawing/2014/main" id="{D810C77B-2DA2-3D9D-0D35-B1DD59317C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continue</a:t>
            </a:r>
            <a:r>
              <a:rPr lang="en-US" altLang="en-US"/>
              <a:t> is used in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…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structures</a:t>
            </a:r>
          </a:p>
          <a:p>
            <a:r>
              <a:rPr lang="en-US" altLang="en-US"/>
              <a:t>When executed in a loop</a:t>
            </a:r>
          </a:p>
          <a:p>
            <a:pPr lvl="1"/>
            <a:r>
              <a:rPr lang="en-US" altLang="en-US"/>
              <a:t>It skips remaining statements and proceeds with the next iteration of the loop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FE1C9-46CF-4050-C9D2-0F7CBC83C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41667" name="Slide Number Placeholder 5">
            <a:extLst>
              <a:ext uri="{FF2B5EF4-FFF2-40B4-BE49-F238E27FC236}">
                <a16:creationId xmlns:a16="http://schemas.microsoft.com/office/drawing/2014/main" id="{6B273840-FDC1-8ADC-629C-8468A2D73E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49871D-EE95-46C1-AD6D-012790A9B86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Rectangle 2">
            <a:extLst>
              <a:ext uri="{FF2B5EF4-FFF2-40B4-BE49-F238E27FC236}">
                <a16:creationId xmlns:a16="http://schemas.microsoft.com/office/drawing/2014/main" id="{4AF5BF43-CFDF-B7CE-D340-28C7B0EBBC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</a:t>
            </a:r>
          </a:p>
        </p:txBody>
      </p:sp>
      <p:sp>
        <p:nvSpPr>
          <p:cNvPr id="242693" name="Rectangle 3">
            <a:extLst>
              <a:ext uri="{FF2B5EF4-FFF2-40B4-BE49-F238E27FC236}">
                <a16:creationId xmlns:a16="http://schemas.microsoft.com/office/drawing/2014/main" id="{98339F33-FC47-861C-5470-1703BEDC3E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/>
              <a:t>To create the following pattern: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	</a:t>
            </a:r>
            <a:r>
              <a:rPr lang="en-US" altLang="en-US" sz="2000">
                <a:latin typeface="Courier New" panose="02070309020205020404" pitchFamily="49" charset="0"/>
              </a:rPr>
              <a:t>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***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****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*****</a:t>
            </a:r>
          </a:p>
          <a:p>
            <a:r>
              <a:rPr lang="en-US" altLang="en-US"/>
              <a:t>We can use the following code: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000">
                <a:solidFill>
                  <a:srgbClr val="3333FF"/>
                </a:solidFill>
                <a:latin typeface="Courier New" panose="02070309020205020404" pitchFamily="49" charset="0"/>
              </a:rPr>
              <a:t>		for</a:t>
            </a:r>
            <a:r>
              <a:rPr lang="en-US" altLang="en-US" sz="2000">
                <a:latin typeface="Courier New" panose="02070309020205020404" pitchFamily="49" charset="0"/>
              </a:rPr>
              <a:t> (i = 1; i &lt;= 5 ; i++)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{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   	</a:t>
            </a:r>
            <a:r>
              <a:rPr lang="en-US" altLang="en-US" sz="2000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2000">
                <a:latin typeface="Courier New" panose="02070309020205020404" pitchFamily="49" charset="0"/>
              </a:rPr>
              <a:t> (j = 1; j &lt;= i; j++)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     		cout &lt;&lt; "*";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   	cout &lt;&lt; endl;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}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F3316-F4C2-DE30-16C5-B9A1DBE7B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42691" name="Slide Number Placeholder 5">
            <a:extLst>
              <a:ext uri="{FF2B5EF4-FFF2-40B4-BE49-F238E27FC236}">
                <a16:creationId xmlns:a16="http://schemas.microsoft.com/office/drawing/2014/main" id="{42CBBC00-BD19-A44D-8DB6-1A23914BA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12EDC6D-EC9A-4E01-B73A-30C6B870EE8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6" name="Rectangle 2">
            <a:extLst>
              <a:ext uri="{FF2B5EF4-FFF2-40B4-BE49-F238E27FC236}">
                <a16:creationId xmlns:a16="http://schemas.microsoft.com/office/drawing/2014/main" id="{71A60DE5-9300-2601-9B1F-FAD9BEF80B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 (continued)</a:t>
            </a:r>
          </a:p>
        </p:txBody>
      </p:sp>
      <p:sp>
        <p:nvSpPr>
          <p:cNvPr id="243717" name="Rectangle 3">
            <a:extLst>
              <a:ext uri="{FF2B5EF4-FFF2-40B4-BE49-F238E27FC236}">
                <a16:creationId xmlns:a16="http://schemas.microsoft.com/office/drawing/2014/main" id="{25DD3ABD-F222-9A38-299C-75E8092BEE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What is the result if we replace the first </a:t>
            </a:r>
            <a:r>
              <a:rPr lang="en-US" altLang="en-US">
                <a:latin typeface="Courier New" panose="02070309020205020404" pitchFamily="49" charset="0"/>
              </a:rPr>
              <a:t>for</a:t>
            </a:r>
            <a:r>
              <a:rPr lang="en-US" altLang="en-US"/>
              <a:t> statement with the following?</a:t>
            </a:r>
          </a:p>
          <a:p>
            <a:pPr>
              <a:lnSpc>
                <a:spcPct val="190000"/>
              </a:lnSpc>
              <a:buFontTx/>
              <a:buNone/>
            </a:pPr>
            <a:r>
              <a:rPr lang="en-US" altLang="en-US" sz="2000"/>
              <a:t>		</a:t>
            </a:r>
            <a:r>
              <a:rPr lang="en-US" altLang="en-US" sz="2000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2000">
                <a:latin typeface="Courier New" panose="02070309020205020404" pitchFamily="49" charset="0"/>
              </a:rPr>
              <a:t> (i = 5; i &gt;= 1; i--)</a:t>
            </a:r>
          </a:p>
          <a:p>
            <a:r>
              <a:rPr lang="en-US" altLang="en-US"/>
              <a:t>Answer:</a:t>
            </a:r>
          </a:p>
          <a:p>
            <a:pPr>
              <a:buFontTx/>
              <a:buNone/>
            </a:pPr>
            <a:r>
              <a:rPr lang="en-US" altLang="en-US" sz="2000"/>
              <a:t>		</a:t>
            </a:r>
            <a:r>
              <a:rPr lang="en-US" altLang="en-US" sz="2000">
                <a:latin typeface="Courier New" panose="02070309020205020404" pitchFamily="49" charset="0"/>
              </a:rPr>
              <a:t>*****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****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***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**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*</a:t>
            </a:r>
          </a:p>
          <a:p>
            <a:pPr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BC076-714F-4DB8-3E49-4F37FE3D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43715" name="Slide Number Placeholder 5">
            <a:extLst>
              <a:ext uri="{FF2B5EF4-FFF2-40B4-BE49-F238E27FC236}">
                <a16:creationId xmlns:a16="http://schemas.microsoft.com/office/drawing/2014/main" id="{220619A3-EC8A-3C80-3DCD-6F036B455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93969A-883C-479B-AA2F-6D0334A4F9B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2">
            <a:extLst>
              <a:ext uri="{FF2B5EF4-FFF2-40B4-BE49-F238E27FC236}">
                <a16:creationId xmlns:a16="http://schemas.microsoft.com/office/drawing/2014/main" id="{E1C664AD-8AA1-13EE-D9DE-947D0D1579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44741" name="Rectangle 3">
            <a:extLst>
              <a:ext uri="{FF2B5EF4-FFF2-40B4-BE49-F238E27FC236}">
                <a16:creationId xmlns:a16="http://schemas.microsoft.com/office/drawing/2014/main" id="{5481962A-821C-5DA2-14C4-511BB5FC7FA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has three looping (repetition) structures:</a:t>
            </a:r>
          </a:p>
          <a:p>
            <a:pPr lvl="1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…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 are reserved words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loops are called pretest loops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...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 is called a posttest loop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may not execute at all, but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...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always executes at least once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90E99-5104-9E7E-B92E-18F45A46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44739" name="Slide Number Placeholder 5">
            <a:extLst>
              <a:ext uri="{FF2B5EF4-FFF2-40B4-BE49-F238E27FC236}">
                <a16:creationId xmlns:a16="http://schemas.microsoft.com/office/drawing/2014/main" id="{083FD3BC-A96B-2063-A875-426FD9111A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F9E15D-B883-41BF-AF27-4A86A24AEFC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624FF73A-3783-4EE2-7BF4-F592300B8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Data Types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042601B9-2359-F2BE-7D75-6816FF7C81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Three categories of simple data</a:t>
            </a:r>
          </a:p>
          <a:p>
            <a:pPr lvl="1"/>
            <a:r>
              <a:rPr lang="en-US" altLang="en-US"/>
              <a:t>Integral: integers (numbers without a decimal)</a:t>
            </a:r>
          </a:p>
          <a:p>
            <a:pPr lvl="1"/>
            <a:r>
              <a:rPr lang="en-US" altLang="en-US"/>
              <a:t>Floating-point: decimal numbers</a:t>
            </a:r>
          </a:p>
          <a:p>
            <a:pPr lvl="1"/>
            <a:r>
              <a:rPr lang="en-US" altLang="en-US"/>
              <a:t>Enumeration type: user-defined data type</a:t>
            </a:r>
          </a:p>
        </p:txBody>
      </p:sp>
      <p:sp>
        <p:nvSpPr>
          <p:cNvPr id="32772" name="Slide Number Placeholder 5">
            <a:extLst>
              <a:ext uri="{FF2B5EF4-FFF2-40B4-BE49-F238E27FC236}">
                <a16:creationId xmlns:a16="http://schemas.microsoft.com/office/drawing/2014/main" id="{63B4D9A2-03B6-2ACD-747D-0B69158C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7C5011-DD63-4C94-A103-51EABA7AC45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2773" name="Picture 6">
            <a:extLst>
              <a:ext uri="{FF2B5EF4-FFF2-40B4-BE49-F238E27FC236}">
                <a16:creationId xmlns:a16="http://schemas.microsoft.com/office/drawing/2014/main" id="{B07DDE96-B7AF-F8ED-17CF-310744903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2"/>
          <a:stretch>
            <a:fillRect/>
          </a:stretch>
        </p:blipFill>
        <p:spPr bwMode="auto">
          <a:xfrm>
            <a:off x="1295400" y="4256088"/>
            <a:ext cx="70104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4" name="Rectangle 2">
            <a:extLst>
              <a:ext uri="{FF2B5EF4-FFF2-40B4-BE49-F238E27FC236}">
                <a16:creationId xmlns:a16="http://schemas.microsoft.com/office/drawing/2014/main" id="{A6609553-9AF9-344E-6B3C-C537B9EC5A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245765" name="Rectangle 3">
            <a:extLst>
              <a:ext uri="{FF2B5EF4-FFF2-40B4-BE49-F238E27FC236}">
                <a16:creationId xmlns:a16="http://schemas.microsoft.com/office/drawing/2014/main" id="{C7042CC4-84F2-3ED9-5939-C2F919292C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: expression is the decision maker, and the statement is the body of the loop</a:t>
            </a:r>
          </a:p>
          <a:p>
            <a:r>
              <a:rPr lang="en-US" altLang="en-US"/>
              <a:t>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 can be:</a:t>
            </a:r>
          </a:p>
          <a:p>
            <a:pPr lvl="1"/>
            <a:r>
              <a:rPr lang="en-US" altLang="en-US"/>
              <a:t>Counter-controlled</a:t>
            </a:r>
            <a:endParaRPr lang="en-US" altLang="en-US" sz="2200"/>
          </a:p>
          <a:p>
            <a:pPr lvl="1"/>
            <a:r>
              <a:rPr lang="en-US" altLang="en-US"/>
              <a:t>Sentinel-controlled</a:t>
            </a:r>
          </a:p>
          <a:p>
            <a:pPr lvl="1"/>
            <a:r>
              <a:rPr lang="en-US" altLang="en-US"/>
              <a:t>EOF-controlled</a:t>
            </a:r>
          </a:p>
          <a:p>
            <a:r>
              <a:rPr lang="en-US" altLang="en-US"/>
              <a:t>In the Windows console environment, the end-of-file marker is entered using </a:t>
            </a:r>
            <a:r>
              <a:rPr lang="en-US" altLang="en-US">
                <a:latin typeface="Courier New" panose="02070309020205020404" pitchFamily="49" charset="0"/>
              </a:rPr>
              <a:t>Ctrl+z</a:t>
            </a:r>
          </a:p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B351F-41CD-EE9A-0018-D446606D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45763" name="Slide Number Placeholder 5">
            <a:extLst>
              <a:ext uri="{FF2B5EF4-FFF2-40B4-BE49-F238E27FC236}">
                <a16:creationId xmlns:a16="http://schemas.microsoft.com/office/drawing/2014/main" id="{657173B6-321D-4E97-29EF-73BF82336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3BD129-66F5-46FC-87EA-C8D3449546C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Rectangle 2">
            <a:extLst>
              <a:ext uri="{FF2B5EF4-FFF2-40B4-BE49-F238E27FC236}">
                <a16:creationId xmlns:a16="http://schemas.microsoft.com/office/drawing/2014/main" id="{EE23538D-3D26-FBEA-25C8-D363233C3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246789" name="Rectangle 3">
            <a:extLst>
              <a:ext uri="{FF2B5EF4-FFF2-40B4-BE49-F238E27FC236}">
                <a16:creationId xmlns:a16="http://schemas.microsoft.com/office/drawing/2014/main" id="{7837FB47-5AA8-B79F-A61D-51F60A67ED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loop: simplifies the writing of a counter-controlled while loop</a:t>
            </a:r>
          </a:p>
          <a:p>
            <a:pPr lvl="1"/>
            <a:r>
              <a:rPr lang="en-US" altLang="en-US"/>
              <a:t>Putting a semicolon at the end of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/>
              <a:t> loop is a semantic error</a:t>
            </a:r>
          </a:p>
          <a:p>
            <a:r>
              <a:rPr lang="en-US" altLang="en-US"/>
              <a:t>Executing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break</a:t>
            </a:r>
            <a:r>
              <a:rPr lang="en-US" altLang="en-US"/>
              <a:t> statement in the body of a loop immediately terminates the loop</a:t>
            </a:r>
          </a:p>
          <a:p>
            <a:r>
              <a:rPr lang="en-US" altLang="en-US"/>
              <a:t>Executing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continue</a:t>
            </a:r>
            <a:r>
              <a:rPr lang="en-US" altLang="en-US"/>
              <a:t> statement in the body of a loop skips to the next iteration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5D78B-DF2E-65B1-2493-C7A14FF9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46787" name="Slide Number Placeholder 5">
            <a:extLst>
              <a:ext uri="{FF2B5EF4-FFF2-40B4-BE49-F238E27FC236}">
                <a16:creationId xmlns:a16="http://schemas.microsoft.com/office/drawing/2014/main" id="{19F8DEEF-7074-2084-1F4E-9F51F637A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E70A8B-77CA-49BC-AF8C-13BBB8DD158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D9A07D3F-F664-009C-6AA9-24A80C2DD6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output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11757EF-5A0C-DD74-E78E-0930297D23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#include&lt;iostream&gt;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using  namespace std;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void main()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int i;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>
                <a:solidFill>
                  <a:srgbClr val="FF3300"/>
                </a:solidFill>
              </a:rPr>
              <a:t>for(i=1;i&lt;10;i++)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cout&lt;&lt;i&lt;&lt;endl;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cout&lt;&lt;endl&lt;&lt;i&lt;&lt;endl;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</p:txBody>
      </p:sp>
    </p:spTree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1E21C-B569-45F9-DF8E-6BC5D5E3D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6B0CE-B110-4691-9B8F-D7654C673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8836" name="Picture 4">
            <a:extLst>
              <a:ext uri="{FF2B5EF4-FFF2-40B4-BE49-F238E27FC236}">
                <a16:creationId xmlns:a16="http://schemas.microsoft.com/office/drawing/2014/main" id="{9AD8CFB6-429D-8B51-0E13-7B57875A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93444A10-6763-B2DA-A6F1-D8D431C3F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out put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2D020BF-1FBC-A494-D978-692A66FB67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#include&lt;iostream&gt;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using  namespace std;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void main()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int i;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>
                <a:solidFill>
                  <a:srgbClr val="FF3300"/>
                </a:solidFill>
              </a:rPr>
              <a:t>for(i=1;i&lt;10;++i)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cout&lt;&lt;i&lt;&lt;endl;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cout&lt;&lt;endl&lt;&lt;i&lt;&lt;endl;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</p:txBody>
      </p:sp>
    </p:spTree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321A8-3D7C-3514-09B6-E18850184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9F3AD-5997-D9E0-45CF-9A39D5948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0884" name="Picture 4">
            <a:extLst>
              <a:ext uri="{FF2B5EF4-FFF2-40B4-BE49-F238E27FC236}">
                <a16:creationId xmlns:a16="http://schemas.microsoft.com/office/drawing/2014/main" id="{93790F4F-2551-9655-63E8-545E66DB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BC89C4FE-3280-CF15-2915-FEE36F53BB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out put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F1ABE24-522E-C88D-A52C-E574E88BCC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#include&lt;iostream&gt;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using  namespace std;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void main()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int i;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>
                <a:solidFill>
                  <a:srgbClr val="FF3300"/>
                </a:solidFill>
              </a:rPr>
              <a:t>for(;i&lt;10;++i)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cout&lt;&lt;i&lt;&lt;endl;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cout&lt;&lt;endl&lt;&lt;i&lt;&lt;endl;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8A6346D3-8D65-EA99-B278-61534C034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loop</a:t>
            </a:r>
          </a:p>
        </p:txBody>
      </p:sp>
      <p:pic>
        <p:nvPicPr>
          <p:cNvPr id="252931" name="Picture 4">
            <a:extLst>
              <a:ext uri="{FF2B5EF4-FFF2-40B4-BE49-F238E27FC236}">
                <a16:creationId xmlns:a16="http://schemas.microsoft.com/office/drawing/2014/main" id="{B6072D29-7C12-FE04-FAED-DA0B8522BD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52C1EC0C-4B34-461F-6B42-089428931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out put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A00FF80-A049-B5BD-C5C4-676524DB7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#include&lt;iostream&gt;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using  namespace std;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void main()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int i;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>
                <a:solidFill>
                  <a:srgbClr val="FF3300"/>
                </a:solidFill>
              </a:rPr>
              <a:t>for(i=1;;++i)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cout&lt;&lt;i&lt;&lt;endl;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cout&lt;&lt;endl&lt;&lt;i&lt;&lt;endl;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269C6A90-F64C-29D4-1A59-A0F8409ACD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loop</a:t>
            </a:r>
          </a:p>
        </p:txBody>
      </p:sp>
      <p:pic>
        <p:nvPicPr>
          <p:cNvPr id="254979" name="Picture 3">
            <a:extLst>
              <a:ext uri="{FF2B5EF4-FFF2-40B4-BE49-F238E27FC236}">
                <a16:creationId xmlns:a16="http://schemas.microsoft.com/office/drawing/2014/main" id="{00B869CE-01DF-8D75-C64D-F0A95D02DD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>
            <a:extLst>
              <a:ext uri="{FF2B5EF4-FFF2-40B4-BE49-F238E27FC236}">
                <a16:creationId xmlns:a16="http://schemas.microsoft.com/office/drawing/2014/main" id="{77384957-25F6-A917-B238-414BAF5DF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Data Types (continued)</a:t>
            </a:r>
          </a:p>
        </p:txBody>
      </p:sp>
      <p:sp>
        <p:nvSpPr>
          <p:cNvPr id="33795" name="Rectangle 10">
            <a:extLst>
              <a:ext uri="{FF2B5EF4-FFF2-40B4-BE49-F238E27FC236}">
                <a16:creationId xmlns:a16="http://schemas.microsoft.com/office/drawing/2014/main" id="{0AEAA124-4EEA-F8DB-13B3-14F96B3F6D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Integral data types are further classified into nine categories:</a:t>
            </a:r>
          </a:p>
          <a:p>
            <a:endParaRPr lang="en-US" altLang="en-US"/>
          </a:p>
        </p:txBody>
      </p:sp>
      <p:sp>
        <p:nvSpPr>
          <p:cNvPr id="33796" name="Slide Number Placeholder 5">
            <a:extLst>
              <a:ext uri="{FF2B5EF4-FFF2-40B4-BE49-F238E27FC236}">
                <a16:creationId xmlns:a16="http://schemas.microsoft.com/office/drawing/2014/main" id="{4CD5E86F-ADC3-72E9-B520-9F7657E5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9B6515-BC2F-437A-927D-D23B7F810FE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3797" name="Picture 6">
            <a:extLst>
              <a:ext uri="{FF2B5EF4-FFF2-40B4-BE49-F238E27FC236}">
                <a16:creationId xmlns:a16="http://schemas.microsoft.com/office/drawing/2014/main" id="{D78A657A-27FC-7E5C-8D38-31EE14207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3"/>
          <a:stretch>
            <a:fillRect/>
          </a:stretch>
        </p:blipFill>
        <p:spPr bwMode="auto">
          <a:xfrm>
            <a:off x="1295400" y="3143250"/>
            <a:ext cx="70104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A8A6A5A3-09F0-D64D-B858-2A71E291D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out put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18D5036-7D74-A9CF-8B1C-DE80498F30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#include&lt;iostream&gt;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using  namespace std;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void main()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int i;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>
                <a:solidFill>
                  <a:srgbClr val="FF3300"/>
                </a:solidFill>
              </a:rPr>
              <a:t>for(i=1;i&lt;10;)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cout&lt;&lt;i&lt;&lt;endl;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cout&lt;&lt;endl&lt;&lt;i&lt;&lt;endl;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</p:txBody>
      </p:sp>
    </p:spTree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38138A08-75FE-70FE-DE50-A7F6D235B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loop</a:t>
            </a:r>
          </a:p>
        </p:txBody>
      </p:sp>
      <p:pic>
        <p:nvPicPr>
          <p:cNvPr id="257027" name="Picture 3">
            <a:extLst>
              <a:ext uri="{FF2B5EF4-FFF2-40B4-BE49-F238E27FC236}">
                <a16:creationId xmlns:a16="http://schemas.microsoft.com/office/drawing/2014/main" id="{0C484F88-1FCF-349B-1186-76CF725109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C90B9A89-F110-14B1-E275-5969BA688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the output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2713811-2FD5-09A7-D8FF-A853A7D145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#include&lt;iostream&gt;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using  namespace std;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void main()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int i;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>
                <a:solidFill>
                  <a:srgbClr val="FF3300"/>
                </a:solidFill>
              </a:rPr>
              <a:t>for(;;)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cout&lt;&lt;i&lt;&lt;endl;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cout&lt;&lt;endl&lt;&lt;i&lt;&lt;endl;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BF19D205-1798-0064-EE03-47F6725BA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Infinite loop</a:t>
            </a:r>
          </a:p>
        </p:txBody>
      </p:sp>
      <p:pic>
        <p:nvPicPr>
          <p:cNvPr id="259075" name="Picture 3">
            <a:extLst>
              <a:ext uri="{FF2B5EF4-FFF2-40B4-BE49-F238E27FC236}">
                <a16:creationId xmlns:a16="http://schemas.microsoft.com/office/drawing/2014/main" id="{3728F4BA-D857-4E5C-4A16-5B456FD5FE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B3875C23-1175-C16D-D322-0E49EE076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the out put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D704761-6DDB-EB21-AFD1-C274EF97BB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#include&lt;iostream&gt;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using  namespace std;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void main()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int i;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>
                <a:solidFill>
                  <a:srgbClr val="FF3300"/>
                </a:solidFill>
              </a:rPr>
              <a:t>for(i=1;i&lt;10;++i);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{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	cout&lt;&lt;i&lt;&lt;endl;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cout&lt;&lt;endl&lt;&lt;i&lt;&lt;endl;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400" b="1"/>
              <a:t>}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altLang="en-US" sz="2400" b="1"/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BEC006B4-FBEB-A420-46B1-F39540555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output</a:t>
            </a:r>
          </a:p>
        </p:txBody>
      </p:sp>
      <p:pic>
        <p:nvPicPr>
          <p:cNvPr id="261123" name="Picture 3">
            <a:extLst>
              <a:ext uri="{FF2B5EF4-FFF2-40B4-BE49-F238E27FC236}">
                <a16:creationId xmlns:a16="http://schemas.microsoft.com/office/drawing/2014/main" id="{C735A787-1776-2179-4839-C13C4BFB6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4">
            <a:extLst>
              <a:ext uri="{FF2B5EF4-FFF2-40B4-BE49-F238E27FC236}">
                <a16:creationId xmlns:a16="http://schemas.microsoft.com/office/drawing/2014/main" id="{BB837E14-CFA6-87AC-F12F-6F2C7AFAE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/>
              <a:t>x to the y power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3FAD2CC6-7BC7-83FF-BC3F-D2BB3C76E2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// raise x to the y power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int x, y, i, power;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i = 1;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power = 1;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cout &lt;&lt; "Enter base as an integer: 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cin &gt;&gt; x;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cout &lt;&lt; "Enter exponent as an integer: 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cin &gt;&gt; y;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while ( i &lt;= y ) 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power *= x;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++i;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cout &lt;&lt; power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sz="1800" b="1"/>
          </a:p>
        </p:txBody>
      </p:sp>
    </p:spTree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5F0B3-20B3-F00D-C2BC-C5F77CD38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2F468-3704-A9CA-151F-FF28F1258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3172" name="Picture 4">
            <a:extLst>
              <a:ext uri="{FF2B5EF4-FFF2-40B4-BE49-F238E27FC236}">
                <a16:creationId xmlns:a16="http://schemas.microsoft.com/office/drawing/2014/main" id="{330060E0-FA3C-6DCD-F8E6-F23613936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CFB8-4BCF-DB77-40FD-0FD7AB00F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D9244-798C-2B92-D088-13BBD01CD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B93EC658-2D15-C471-C70D-2089B689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>
            <a:extLst>
              <a:ext uri="{FF2B5EF4-FFF2-40B4-BE49-F238E27FC236}">
                <a16:creationId xmlns:a16="http://schemas.microsoft.com/office/drawing/2014/main" id="{8510F362-FE96-8664-7780-17408797DF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/>
              <a:t>// Class average program with counter-controlled repetition (Example)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212256A-5737-5B95-CCB3-74C870903C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2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int total,        // sum of grades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    gradeCounter, // number of grades entered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    grade,        // one grade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    average;      // average of grades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// initialization phase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total = 0;                           // clear total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gradeCounter = 1;                    // prepare to loop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2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// processing phase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while ( gradeCounter &lt;= 5 ) {       // loop 10 times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   cout &lt;&lt; "Enter grade: ";          // prompt for input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   cin &gt;&gt; grade;                     // input grade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   total = total + grade;            // add grade to total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   gradeCounter = gradeCounter + 1;  // increment counter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// termination phase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average = total / 5;                // integer division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cout &lt;&lt; "Class average is " &lt;&lt; average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   return 0;   // indicate program ended successfully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2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sz="12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420773F-F7E2-1955-2244-49C5839B0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 Data Types (continued)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841A700-D53B-C9E3-D59B-32461F70A5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Different compilers may allow different ranges of values</a:t>
            </a:r>
          </a:p>
          <a:p>
            <a:endParaRPr lang="en-US" altLang="en-US"/>
          </a:p>
        </p:txBody>
      </p:sp>
      <p:sp>
        <p:nvSpPr>
          <p:cNvPr id="34820" name="Slide Number Placeholder 5">
            <a:extLst>
              <a:ext uri="{FF2B5EF4-FFF2-40B4-BE49-F238E27FC236}">
                <a16:creationId xmlns:a16="http://schemas.microsoft.com/office/drawing/2014/main" id="{648C1FBD-8997-7ACD-5076-87186228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53EE7B-35F3-4267-A963-9C017DA8B43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B793BD4C-C52B-F96B-99CB-1207C6E01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39938"/>
            <a:ext cx="7010400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2E8E-EAF2-8826-1F4B-AD10B9CA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474B6-1A5E-DE3E-95A0-4E1731949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44" name="Picture 4">
            <a:extLst>
              <a:ext uri="{FF2B5EF4-FFF2-40B4-BE49-F238E27FC236}">
                <a16:creationId xmlns:a16="http://schemas.microsoft.com/office/drawing/2014/main" id="{3C7E43B5-1913-2ABB-91C4-FDB789DB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A6A422B3-A52B-3A80-1932-F2E50BA2A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89BEB8A-16BA-FFFD-0D14-EDC71F2F1B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// Counter-controlled repetition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int counter = 1;             // initialization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while ( counter &lt;= 10 ) {    // repetition condition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cout &lt;&lt; counter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++counter;                // increment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EEFD-7715-6CD4-1FD3-EE3B8B72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EEEAE-5FBE-2852-84FA-B5A2F761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8292" name="Picture 4">
            <a:extLst>
              <a:ext uri="{FF2B5EF4-FFF2-40B4-BE49-F238E27FC236}">
                <a16:creationId xmlns:a16="http://schemas.microsoft.com/office/drawing/2014/main" id="{9156EA27-2531-5D2D-9E8F-24BB5239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D17CA5D3-A5F0-933B-1F65-BBD4CF7D93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// Summation with for</a:t>
            </a:r>
            <a:br>
              <a:rPr lang="en-US" altLang="en-US" sz="4000" b="1"/>
            </a:br>
            <a:r>
              <a:rPr lang="en-US" altLang="en-US" sz="4000" b="1"/>
              <a:t>example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7107FFA7-41FC-F1B3-AEA8-B995EAE097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int sum =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for ( int number = 1; number &lt;= 10; number += 2 )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{  cout&lt;&lt;number&lt;&lt;endl;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sum += number;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cout &lt;&lt;endl&lt;&lt; "Sum is " &lt;&lt; sum &lt;&lt; endl&lt;&lt;endl;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</p:txBody>
      </p: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8115825F-599F-405D-BD4C-22EC1F551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Summation with for</a:t>
            </a:r>
            <a:br>
              <a:rPr lang="en-US" altLang="en-US" sz="4000" b="1"/>
            </a:br>
            <a:r>
              <a:rPr lang="en-US" altLang="en-US" sz="4000" b="1"/>
              <a:t>example</a:t>
            </a:r>
          </a:p>
        </p:txBody>
      </p:sp>
      <p:pic>
        <p:nvPicPr>
          <p:cNvPr id="270339" name="Picture 3">
            <a:extLst>
              <a:ext uri="{FF2B5EF4-FFF2-40B4-BE49-F238E27FC236}">
                <a16:creationId xmlns:a16="http://schemas.microsoft.com/office/drawing/2014/main" id="{7D39ED00-CB17-8A69-0EAA-265E817173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0340" y="1825625"/>
            <a:ext cx="5803319" cy="4351338"/>
          </a:xfrm>
        </p:spPr>
      </p:pic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>
            <a:extLst>
              <a:ext uri="{FF2B5EF4-FFF2-40B4-BE49-F238E27FC236}">
                <a16:creationId xmlns:a16="http://schemas.microsoft.com/office/drawing/2014/main" id="{BA32A398-2736-6209-8E57-C10A9D286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/>
              <a:t>Using the </a:t>
            </a:r>
            <a:r>
              <a:rPr lang="en-US" altLang="en-US" sz="4000" b="1" u="sng"/>
              <a:t>break</a:t>
            </a:r>
            <a:r>
              <a:rPr lang="en-US" altLang="en-US" sz="4000" b="1"/>
              <a:t> statement in a for structure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9D5D0A6-02E1-5283-A3FD-76A4CD71FF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// Using the break statement in a for structure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// x declared here so it can be used after the loop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int x;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for ( x = 1; x &lt;= 10; x++ ) 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   if ( x == 5 )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      break;    // break loop only if x is 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   cout &lt;&lt; x &lt;&lt; " 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cout &lt;&lt; "\nBroke out of loop at x of " &lt;&lt; x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}</a:t>
            </a:r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7C947-6702-7A10-3DF8-1375C57F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168D-9498-EFF0-58CF-43CBAEA9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2388" name="Picture 4">
            <a:extLst>
              <a:ext uri="{FF2B5EF4-FFF2-40B4-BE49-F238E27FC236}">
                <a16:creationId xmlns:a16="http://schemas.microsoft.com/office/drawing/2014/main" id="{C9198654-4692-3BF0-FBDC-1E3AB9A49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09ADA861-02E3-5AB0-F1FE-1E2801A99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// Using the </a:t>
            </a:r>
            <a:r>
              <a:rPr lang="en-US" altLang="en-US" sz="2800" b="1" u="sng"/>
              <a:t>continue</a:t>
            </a:r>
            <a:r>
              <a:rPr lang="en-US" altLang="en-US" sz="2800" b="1"/>
              <a:t> statement in a for structure</a:t>
            </a:r>
            <a:br>
              <a:rPr lang="en-US" altLang="en-US" sz="2800" b="1"/>
            </a:br>
            <a:endParaRPr lang="en-US" altLang="en-US" sz="2800" b="1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1903BE5F-320F-36F2-572D-1073C3B76D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// Using the continue statement in a for structure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for ( int x = 1; x &lt;= 10; x++ ) 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   if ( x == 5 )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      continue;  // skip remaining code in loop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                 // only if x is 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   cout &lt;&lt; x &lt;&lt; " 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4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cout &lt;&lt; "\nUsed continue to skip printing the value 5"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   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400" b="1"/>
              <a:t>}</a:t>
            </a:r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6">
            <a:extLst>
              <a:ext uri="{FF2B5EF4-FFF2-40B4-BE49-F238E27FC236}">
                <a16:creationId xmlns:a16="http://schemas.microsoft.com/office/drawing/2014/main" id="{3D63A5B8-1557-F58E-7818-7BA66053A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/>
              <a:t>// Using the </a:t>
            </a:r>
            <a:r>
              <a:rPr lang="en-US" altLang="en-US" sz="2800" b="1" u="sng"/>
              <a:t>continue</a:t>
            </a:r>
            <a:r>
              <a:rPr lang="en-US" altLang="en-US" sz="2800" b="1"/>
              <a:t> statement in a for structure</a:t>
            </a:r>
            <a:br>
              <a:rPr lang="en-US" altLang="en-US" sz="2800" b="1"/>
            </a:br>
            <a:endParaRPr lang="en-US" altLang="en-US" sz="2800" b="1"/>
          </a:p>
        </p:txBody>
      </p:sp>
      <p:pic>
        <p:nvPicPr>
          <p:cNvPr id="274435" name="Picture 5">
            <a:extLst>
              <a:ext uri="{FF2B5EF4-FFF2-40B4-BE49-F238E27FC236}">
                <a16:creationId xmlns:a16="http://schemas.microsoft.com/office/drawing/2014/main" id="{619029BF-9ED6-7CAF-7A23-8C76A1193D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6CE65C49-6425-920F-D95D-0E7501EB7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2DB8C9A-9AED-B732-9D81-89DC398FEE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int count = 1;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while ( count &lt;= 10 ) 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cout &lt;&lt; (count % 2 ? "****" : "++++++++")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    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  ++count;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98A762E-52AD-1207-02B0-C84A025E31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int</a:t>
            </a:r>
            <a:r>
              <a:rPr lang="en-US" altLang="en-US"/>
              <a:t> Data Type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D446729-00B6-6E99-D482-2FAFCCF531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Examples: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-6728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0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78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+763</a:t>
            </a:r>
          </a:p>
          <a:p>
            <a:r>
              <a:rPr lang="en-US" altLang="en-US"/>
              <a:t>Positive integers do not need a </a:t>
            </a:r>
            <a:r>
              <a:rPr lang="en-US" altLang="en-US" sz="2600">
                <a:latin typeface="Courier New" panose="02070309020205020404" pitchFamily="49" charset="0"/>
              </a:rPr>
              <a:t>+</a:t>
            </a:r>
            <a:r>
              <a:rPr lang="en-US" altLang="en-US"/>
              <a:t> sign</a:t>
            </a:r>
          </a:p>
          <a:p>
            <a:r>
              <a:rPr lang="en-US" altLang="en-US"/>
              <a:t>No commas are used within an integer</a:t>
            </a:r>
          </a:p>
          <a:p>
            <a:pPr lvl="1"/>
            <a:r>
              <a:rPr lang="en-US" altLang="en-US"/>
              <a:t>Commas are used for separating items in a list</a:t>
            </a:r>
          </a:p>
          <a:p>
            <a:endParaRPr lang="en-US" altLang="en-US"/>
          </a:p>
        </p:txBody>
      </p:sp>
      <p:sp>
        <p:nvSpPr>
          <p:cNvPr id="35844" name="Slide Number Placeholder 5">
            <a:extLst>
              <a:ext uri="{FF2B5EF4-FFF2-40B4-BE49-F238E27FC236}">
                <a16:creationId xmlns:a16="http://schemas.microsoft.com/office/drawing/2014/main" id="{17C6DA0C-5CD7-C2EB-0308-24FB4A8B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03BCF8-5AD3-4031-86B9-ACBC14B788F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86B2-6985-AF32-6078-E85F763A8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FC06E-3F89-86CF-466D-97E946AE6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84" name="Picture 4">
            <a:extLst>
              <a:ext uri="{FF2B5EF4-FFF2-40B4-BE49-F238E27FC236}">
                <a16:creationId xmlns:a16="http://schemas.microsoft.com/office/drawing/2014/main" id="{AAC22EEE-92E5-020E-4BA2-C74F73D2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B19BAD48-FC30-B011-125C-ED15877EB2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CBABC23-BF89-189F-4BD3-49F571F75A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 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int i,j;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for (i = 1; i &lt;= 5 ; i++)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   	for (j = 1; j &lt;= i; j++)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     	cout &lt;&lt; "*";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   	cout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EC883775-FFCE-F159-6330-362D58593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</a:t>
            </a:r>
          </a:p>
        </p:txBody>
      </p:sp>
      <p:pic>
        <p:nvPicPr>
          <p:cNvPr id="278531" name="Picture 3">
            <a:extLst>
              <a:ext uri="{FF2B5EF4-FFF2-40B4-BE49-F238E27FC236}">
                <a16:creationId xmlns:a16="http://schemas.microsoft.com/office/drawing/2014/main" id="{30BF460B-0CB0-0456-6A75-E4ECC180D9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B9D3E35B-177F-21E2-19B1-5B747BEBD4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E69C173-E5C4-11D2-E5A2-5BB7CEFE0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 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int i,j;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for (i = 1; i &lt;= 5 ; i++)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   	for (j = i; j &lt;= 5; j++)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     	cout &lt;&lt; "*";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   	cout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	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>
            <a:extLst>
              <a:ext uri="{FF2B5EF4-FFF2-40B4-BE49-F238E27FC236}">
                <a16:creationId xmlns:a16="http://schemas.microsoft.com/office/drawing/2014/main" id="{B194BFC1-A1CC-D767-372B-D709F849A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</a:t>
            </a:r>
          </a:p>
        </p:txBody>
      </p:sp>
      <p:pic>
        <p:nvPicPr>
          <p:cNvPr id="280579" name="Picture 3">
            <a:extLst>
              <a:ext uri="{FF2B5EF4-FFF2-40B4-BE49-F238E27FC236}">
                <a16:creationId xmlns:a16="http://schemas.microsoft.com/office/drawing/2014/main" id="{4C7F68D0-6CB5-83C1-5527-9938A4FC25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>
            <a:extLst>
              <a:ext uri="{FF2B5EF4-FFF2-40B4-BE49-F238E27FC236}">
                <a16:creationId xmlns:a16="http://schemas.microsoft.com/office/drawing/2014/main" id="{5ACC2701-2B6A-FA6A-AE08-7088403D2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3C370B1-434E-6500-C8B6-FC120AB66D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int main 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	int i,j;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 for (i = 1; i &lt;= 5 ; i++)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		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		   	for (j = 1; j &lt;= 5; j++)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		     	cout &lt;&lt; "*";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		   	cout &lt;&lt; 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		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6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 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6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sz="1600" b="1"/>
          </a:p>
        </p:txBody>
      </p:sp>
    </p:spTree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>
            <a:extLst>
              <a:ext uri="{FF2B5EF4-FFF2-40B4-BE49-F238E27FC236}">
                <a16:creationId xmlns:a16="http://schemas.microsoft.com/office/drawing/2014/main" id="{ACA21E4D-8152-6887-C9FE-3504DBA94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Nested Control Structures</a:t>
            </a:r>
          </a:p>
        </p:txBody>
      </p:sp>
      <p:pic>
        <p:nvPicPr>
          <p:cNvPr id="282627" name="Picture 3">
            <a:extLst>
              <a:ext uri="{FF2B5EF4-FFF2-40B4-BE49-F238E27FC236}">
                <a16:creationId xmlns:a16="http://schemas.microsoft.com/office/drawing/2014/main" id="{575D07B3-4F9D-BCD6-BF66-C5E237ED2D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5EB729BA-219F-5A69-0731-65A478E26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Count Control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D1928DB-2295-5B99-AD25-C91C813623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#include&lt;iostream&gt;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using 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int limit;      //variable to store the number of items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           //in the list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int number;     //variable to store the number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int sum;        //variable to store the sum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int counter;    //loop control variable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1: Enter number of data for processing"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                            //Line 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</a:t>
            </a:r>
            <a:r>
              <a:rPr lang="en-US" altLang="en-US" sz="2000" b="1" dirty="0" err="1"/>
              <a:t>cin</a:t>
            </a:r>
            <a:r>
              <a:rPr lang="en-US" altLang="en-US" sz="2000" b="1" dirty="0"/>
              <a:t> &gt;&gt; limit;                                   //Line 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sum = 0;                                        //Line 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counter = 0;                                    //Line 4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while (counter &lt; limit)                         //Line 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		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&lt;&lt;"the number is:";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</a:t>
            </a:r>
            <a:r>
              <a:rPr lang="en-US" altLang="en-US" sz="2000" b="1" dirty="0" err="1"/>
              <a:t>cin</a:t>
            </a:r>
            <a:r>
              <a:rPr lang="en-US" altLang="en-US" sz="2000" b="1" dirty="0"/>
              <a:t> &gt;&gt; number;                              //Line 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sum = sum + number;                         //Line 7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</a:t>
            </a:r>
            <a:r>
              <a:rPr lang="en-US" altLang="en-US" sz="2000" dirty="0"/>
              <a:t>counter++;</a:t>
            </a:r>
            <a:r>
              <a:rPr lang="en-US" altLang="en-US" sz="2000" b="1" dirty="0"/>
              <a:t>                                  //Line 8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9: The sum of the " &lt;&lt; limit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&lt;&lt; " numbers = " &lt;&lt; sum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    //Line 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if (counter != 0)                               //Line 10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11: The average = 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    &lt;&lt; sum / counter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       //Line 11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else                                            //Line 12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13: No input."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//Line 13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D14BBEB3-9C2B-1B90-5E2A-5642400F6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//Flag-controlled while loop.</a:t>
            </a:r>
            <a:br>
              <a:rPr lang="en-US" altLang="en-US" sz="4000"/>
            </a:br>
            <a:endParaRPr lang="en-US" altLang="en-US" sz="4000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C54F832-74A8-467C-FD51-E5F404577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//Number guessing game.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#include &lt;</a:t>
            </a:r>
            <a:r>
              <a:rPr lang="en-US" altLang="en-US" sz="1800" dirty="0" err="1"/>
              <a:t>cstdlib</a:t>
            </a:r>
            <a:r>
              <a:rPr lang="en-US" altLang="en-US" sz="1800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#include &lt;</a:t>
            </a:r>
            <a:r>
              <a:rPr lang="en-US" altLang="en-US" sz="1800" dirty="0" err="1"/>
              <a:t>ctime</a:t>
            </a:r>
            <a:r>
              <a:rPr lang="en-US" altLang="en-US" sz="1800" dirty="0"/>
              <a:t>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//declare the variables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int num;    //variable to store the random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//number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int guess;  //variable to store the number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//guessed by the user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</a:t>
            </a:r>
            <a:r>
              <a:rPr lang="en-US" altLang="en-US" sz="1800" b="1" dirty="0"/>
              <a:t>bool done;</a:t>
            </a:r>
            <a:r>
              <a:rPr lang="en-US" altLang="en-US" sz="1800" dirty="0"/>
              <a:t>  //</a:t>
            </a:r>
            <a:r>
              <a:rPr lang="en-US" altLang="en-US" sz="1800" dirty="0" err="1"/>
              <a:t>boolean</a:t>
            </a:r>
            <a:r>
              <a:rPr lang="en-US" altLang="en-US" sz="1800" dirty="0"/>
              <a:t> variable to control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//the loop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num = (rand() + time(0)) % 100;                 //Line 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done = false;                                   //Line 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</a:t>
            </a:r>
            <a:r>
              <a:rPr lang="en-US" altLang="en-US" sz="1800" b="1" dirty="0"/>
              <a:t>while (!done)</a:t>
            </a:r>
            <a:r>
              <a:rPr lang="en-US" altLang="en-US" sz="1800" dirty="0"/>
              <a:t>                                   //Line 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{                                               //Line 4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</a:t>
            </a:r>
            <a:r>
              <a:rPr lang="en-US" altLang="en-US" sz="1800" dirty="0" err="1"/>
              <a:t>cout</a:t>
            </a:r>
            <a:r>
              <a:rPr lang="en-US" altLang="en-US" sz="1800" dirty="0"/>
              <a:t> &lt;&lt; "Enter an integer greater"       &lt;&lt; " than or equal to 0 and "&lt;&lt; "less than 100: ";                  //Line 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</a:t>
            </a:r>
            <a:r>
              <a:rPr lang="en-US" altLang="en-US" sz="1800" dirty="0" err="1"/>
              <a:t>cin</a:t>
            </a:r>
            <a:r>
              <a:rPr lang="en-US" altLang="en-US" sz="1800" dirty="0"/>
              <a:t> &gt;&gt; guess;                               //Line 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</a:t>
            </a:r>
            <a:r>
              <a:rPr lang="en-US" altLang="en-US" sz="1800" dirty="0" err="1"/>
              <a:t>cout</a:t>
            </a:r>
            <a:r>
              <a:rPr lang="en-US" altLang="en-US" sz="1800" dirty="0"/>
              <a:t> &lt;&lt; </a:t>
            </a:r>
            <a:r>
              <a:rPr lang="en-US" altLang="en-US" sz="1800" dirty="0" err="1"/>
              <a:t>endl</a:t>
            </a:r>
            <a:r>
              <a:rPr lang="en-US" altLang="en-US" sz="1800" dirty="0"/>
              <a:t>;                               //Line 7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</a:t>
            </a:r>
            <a:r>
              <a:rPr lang="en-US" altLang="en-US" sz="1800" b="1" dirty="0"/>
              <a:t>if (guess == num)                           //Line 8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/>
              <a:t>        {                                           //Line 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/>
              <a:t>            </a:t>
            </a:r>
            <a:r>
              <a:rPr lang="en-US" altLang="en-US" sz="1800" b="1" dirty="0" err="1"/>
              <a:t>cout</a:t>
            </a:r>
            <a:r>
              <a:rPr lang="en-US" altLang="en-US" sz="1800" b="1" dirty="0"/>
              <a:t> &lt;&lt; "You guessed the correct 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/>
              <a:t>                 &lt;&lt; "number." &lt;&lt; </a:t>
            </a:r>
            <a:r>
              <a:rPr lang="en-US" altLang="en-US" sz="1800" b="1" dirty="0" err="1"/>
              <a:t>endl</a:t>
            </a:r>
            <a:r>
              <a:rPr lang="en-US" altLang="en-US" sz="1800" b="1" dirty="0"/>
              <a:t>;              //Line 10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/>
              <a:t>            done = true;                            //Line 11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 dirty="0"/>
              <a:t>        }</a:t>
            </a:r>
            <a:r>
              <a:rPr lang="en-US" altLang="en-US" sz="1800" dirty="0"/>
              <a:t>                                           //Line 12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else                                        //Line 13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if (guess &lt; num)                        //Line 14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</a:t>
            </a:r>
            <a:r>
              <a:rPr lang="en-US" altLang="en-US" sz="1800" dirty="0" err="1"/>
              <a:t>cout</a:t>
            </a:r>
            <a:r>
              <a:rPr lang="en-US" altLang="en-US" sz="1800" dirty="0"/>
              <a:t> &lt;&lt; "Your guess is lower 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     &lt;&lt; "than the number.\n"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     &lt;&lt; "Guess again!" &lt;&lt; </a:t>
            </a:r>
            <a:r>
              <a:rPr lang="en-US" altLang="en-US" sz="1800" dirty="0" err="1"/>
              <a:t>endl</a:t>
            </a:r>
            <a:r>
              <a:rPr lang="en-US" altLang="en-US" sz="1800" dirty="0"/>
              <a:t>;     //Line 15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else                                    //Line 16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</a:t>
            </a:r>
            <a:r>
              <a:rPr lang="en-US" altLang="en-US" sz="1800" dirty="0" err="1"/>
              <a:t>cout</a:t>
            </a:r>
            <a:r>
              <a:rPr lang="en-US" altLang="en-US" sz="1800" dirty="0"/>
              <a:t> &lt;&lt; "Your guess is higher 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     &lt;&lt; "than the number.\n"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                 &lt;&lt; "Guess again!" &lt;&lt; </a:t>
            </a:r>
            <a:r>
              <a:rPr lang="en-US" altLang="en-US" sz="1800" dirty="0" err="1"/>
              <a:t>endl</a:t>
            </a:r>
            <a:r>
              <a:rPr lang="en-US" altLang="en-US" sz="1800" dirty="0"/>
              <a:t>;     //Line 17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} //end while                                   //Line 18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 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dirty="0"/>
              <a:t>}</a:t>
            </a:r>
            <a:r>
              <a:rPr lang="en-US" altLang="en-US" sz="1800" b="1" dirty="0"/>
              <a:t>                                            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sz="18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 dirty="0"/>
          </a:p>
        </p:txBody>
      </p:sp>
    </p:spTree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9DFAA0C5-A0EC-55D7-C1C5-F5E6556EE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Sentinel Control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A507B9E-2ABE-A249-B0E4-FDA547F19A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//Program:  AVG2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const int SENTINEL = -999;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int number;     //variable to store the number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int sum = 0;    //variable to store the sum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int count = 0;  //variable to store the total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           //numbers read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1: Enter integers ending with 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&lt;&lt; SENTINEL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                //Line 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</a:t>
            </a:r>
            <a:r>
              <a:rPr lang="en-US" altLang="en-US" sz="2000" b="1" dirty="0" err="1"/>
              <a:t>cin</a:t>
            </a:r>
            <a:r>
              <a:rPr lang="en-US" altLang="en-US" sz="2000" b="1" dirty="0"/>
              <a:t> &gt;&gt; number;                                  //Line 2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while (number != SENTINEL)                      //Line 3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sum = sum + number;                         //Line 4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count++;                                    //Line 5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</a:t>
            </a:r>
            <a:r>
              <a:rPr lang="en-US" altLang="en-US" sz="2000" b="1" dirty="0" err="1"/>
              <a:t>cin</a:t>
            </a:r>
            <a:r>
              <a:rPr lang="en-US" altLang="en-US" sz="2000" b="1" dirty="0"/>
              <a:t> &gt;&gt; number;                              //Line 6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7: The sum of the " &lt;&lt; count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&lt;&lt; " numbers is " &lt;&lt; sum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   //Line 7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if (count != 0)                                 //Line 8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9: The average is "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     &lt;&lt;  sum / count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        //Line 9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else                                            //Line 10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    </a:t>
            </a:r>
            <a:r>
              <a:rPr lang="en-US" altLang="en-US" sz="2000" b="1" dirty="0" err="1"/>
              <a:t>cout</a:t>
            </a:r>
            <a:r>
              <a:rPr lang="en-US" altLang="en-US" sz="2000" b="1" dirty="0"/>
              <a:t> &lt;&lt; "Line 11: No input." &lt;&lt; </a:t>
            </a:r>
            <a:r>
              <a:rPr lang="en-US" altLang="en-US" sz="2000" b="1" dirty="0" err="1"/>
              <a:t>endl</a:t>
            </a:r>
            <a:r>
              <a:rPr lang="en-US" altLang="en-US" sz="2000" b="1" dirty="0"/>
              <a:t>;       //Line 11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0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   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000" b="1" dirty="0"/>
              <a:t> 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sz="20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DB5EE76B-FD7C-1BDE-5DD7-876EEA133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bool</a:t>
            </a:r>
            <a:r>
              <a:rPr lang="en-US" altLang="en-US"/>
              <a:t> Data Type</a:t>
            </a: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64E0A0CC-1087-E324-3F83-729F2F24D5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/>
              <a:t> type </a:t>
            </a:r>
          </a:p>
          <a:p>
            <a:pPr lvl="1"/>
            <a:r>
              <a:rPr lang="en-US" altLang="en-US"/>
              <a:t>Two values: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endParaRPr lang="en-US" altLang="en-US"/>
          </a:p>
          <a:p>
            <a:pPr lvl="1"/>
            <a:r>
              <a:rPr lang="en-US" altLang="en-US"/>
              <a:t>Manipulate logical (Boolean) expressions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 are called logical values</a:t>
            </a:r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 are reserved words</a:t>
            </a:r>
          </a:p>
          <a:p>
            <a:endParaRPr lang="en-US" altLang="en-US"/>
          </a:p>
        </p:txBody>
      </p:sp>
      <p:sp>
        <p:nvSpPr>
          <p:cNvPr id="36868" name="Slide Number Placeholder 5">
            <a:extLst>
              <a:ext uri="{FF2B5EF4-FFF2-40B4-BE49-F238E27FC236}">
                <a16:creationId xmlns:a16="http://schemas.microsoft.com/office/drawing/2014/main" id="{1C5C4435-2AEF-AF27-58CC-F495128D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25B88AC-1A95-4409-9273-96A79E2F3AB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C4F40D5F-94B4-28CA-68D0-01ECF10976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</a:t>
            </a:r>
            <a:r>
              <a:rPr lang="en-US" altLang="en-US"/>
              <a:t>…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09A4D6A-42D4-46F1-C1B9-43B6D06BA8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i=1;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do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cout&lt;&lt;i&lt;&lt;endl;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i++;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while(i&lt;=10);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cout&lt;&lt;endl&lt;&lt;i&lt;&lt;endl;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8C64-E115-1E76-9850-3D395387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7747" name="Picture 3">
            <a:extLst>
              <a:ext uri="{FF2B5EF4-FFF2-40B4-BE49-F238E27FC236}">
                <a16:creationId xmlns:a16="http://schemas.microsoft.com/office/drawing/2014/main" id="{387DCACC-7B89-75D3-B856-7D38D1E119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34639-C12E-8664-8C8B-5CE8CD3B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9601076-A5DE-7257-D369-3C7B219E28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i=1;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do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cout&lt;&lt;i;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cout&lt;&lt;endl;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i++;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while(i&lt;=10);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cout&lt;&lt;endl&lt;&lt;i&lt;&lt;endl;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</p:txBody>
      </p:sp>
    </p:spTree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A5541-A406-9E4C-D485-5F1755962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9795" name="Picture 4">
            <a:extLst>
              <a:ext uri="{FF2B5EF4-FFF2-40B4-BE49-F238E27FC236}">
                <a16:creationId xmlns:a16="http://schemas.microsoft.com/office/drawing/2014/main" id="{EC417C75-F86C-5AFA-526C-AFAD9CA649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296E3-DFEE-2F02-5881-0FA95DA7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BB1DCB3-2FC5-3224-4B1F-CE85E3B2CB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#include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using namespace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main()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int i=1;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do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{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cout&lt;&lt;i&lt;&lt;endl;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	i++;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1800" b="1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while(i&lt;=10)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 cout&lt;&lt;endl&lt;&lt;i;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return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1800" b="1"/>
              <a:t>}</a:t>
            </a:r>
          </a:p>
        </p:txBody>
      </p:sp>
    </p:spTree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FB36-FAF9-FF9A-A46C-010D3D5C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1843" name="Picture 3">
            <a:extLst>
              <a:ext uri="{FF2B5EF4-FFF2-40B4-BE49-F238E27FC236}">
                <a16:creationId xmlns:a16="http://schemas.microsoft.com/office/drawing/2014/main" id="{B6D3B649-859D-ADEA-DA69-09405A3D1C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108" y="1825625"/>
            <a:ext cx="5801783" cy="4351338"/>
          </a:xfrm>
        </p:spPr>
      </p:pic>
    </p:spTree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A64C05-E309-25E1-8205-6FBD9E2E7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/>
              <a:t>User-Defined Functions-I</a:t>
            </a:r>
            <a:br>
              <a:rPr lang="en-US" altLang="en-US" sz="4800" i="1" dirty="0"/>
            </a:br>
            <a:br>
              <a:rPr lang="en-US" altLang="en-US" sz="4800" dirty="0"/>
            </a:br>
            <a:endParaRPr lang="en-US" dirty="0"/>
          </a:p>
        </p:txBody>
      </p:sp>
      <p:sp>
        <p:nvSpPr>
          <p:cNvPr id="292866" name="Rectangle 3">
            <a:extLst>
              <a:ext uri="{FF2B5EF4-FFF2-40B4-BE49-F238E27FC236}">
                <a16:creationId xmlns:a16="http://schemas.microsoft.com/office/drawing/2014/main" id="{DC4BA23B-5EB1-F208-F6C7-6ABF1050F8C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3600" dirty="0"/>
          </a:p>
        </p:txBody>
      </p:sp>
    </p:spTree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1" name="Rectangle 2">
            <a:extLst>
              <a:ext uri="{FF2B5EF4-FFF2-40B4-BE49-F238E27FC236}">
                <a16:creationId xmlns:a16="http://schemas.microsoft.com/office/drawing/2014/main" id="{C142CCBA-910E-2F41-0FC5-02D453919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293892" name="Rectangle 3">
            <a:extLst>
              <a:ext uri="{FF2B5EF4-FFF2-40B4-BE49-F238E27FC236}">
                <a16:creationId xmlns:a16="http://schemas.microsoft.com/office/drawing/2014/main" id="{358A44B2-CF4C-D4DB-C0A9-FA933F2FE9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In this chapter, you will:</a:t>
            </a:r>
          </a:p>
          <a:p>
            <a:r>
              <a:rPr lang="en-US" altLang="en-US"/>
              <a:t>Learn about standard (predefined) functions and discover how to use them in a program</a:t>
            </a:r>
          </a:p>
          <a:p>
            <a:r>
              <a:rPr lang="en-US" altLang="en-US"/>
              <a:t>Learn about user-defined functions</a:t>
            </a:r>
          </a:p>
          <a:p>
            <a:r>
              <a:rPr lang="en-US" altLang="en-US"/>
              <a:t>Examine value-returning functions, including actual and formal parameters</a:t>
            </a:r>
          </a:p>
          <a:p>
            <a:r>
              <a:rPr lang="en-US" altLang="en-US"/>
              <a:t>Explore how to construct and use a value-returning, user-defined function in a program</a:t>
            </a:r>
          </a:p>
        </p:txBody>
      </p:sp>
      <p:sp>
        <p:nvSpPr>
          <p:cNvPr id="293890" name="Slide Number Placeholder 5">
            <a:extLst>
              <a:ext uri="{FF2B5EF4-FFF2-40B4-BE49-F238E27FC236}">
                <a16:creationId xmlns:a16="http://schemas.microsoft.com/office/drawing/2014/main" id="{03FD8198-A5B2-950E-0E1A-8CA3E5D5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0293B6B-77DF-4354-9535-63F692F0F06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Rectangle 2">
            <a:extLst>
              <a:ext uri="{FF2B5EF4-FFF2-40B4-BE49-F238E27FC236}">
                <a16:creationId xmlns:a16="http://schemas.microsoft.com/office/drawing/2014/main" id="{AE79593A-B095-8C61-5621-8472EE364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</a:t>
            </a:r>
          </a:p>
        </p:txBody>
      </p:sp>
      <p:sp>
        <p:nvSpPr>
          <p:cNvPr id="294916" name="Rectangle 3">
            <a:extLst>
              <a:ext uri="{FF2B5EF4-FFF2-40B4-BE49-F238E27FC236}">
                <a16:creationId xmlns:a16="http://schemas.microsoft.com/office/drawing/2014/main" id="{EB521DF5-AEDC-D8FB-80DF-8AE22FAB43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Functions are like building blocks</a:t>
            </a:r>
          </a:p>
          <a:p>
            <a:r>
              <a:rPr lang="en-US" altLang="en-US"/>
              <a:t>They allow complicated programs to be divided into manageable pieces </a:t>
            </a:r>
          </a:p>
          <a:p>
            <a:r>
              <a:rPr lang="en-US" altLang="en-US"/>
              <a:t>Some advantages of functions:</a:t>
            </a:r>
          </a:p>
          <a:p>
            <a:pPr lvl="1"/>
            <a:r>
              <a:rPr lang="en-US" altLang="en-US"/>
              <a:t>A programmer can focus on just that part of the program and construct it, debug it, and perfect it</a:t>
            </a:r>
          </a:p>
          <a:p>
            <a:pPr lvl="1"/>
            <a:r>
              <a:rPr lang="en-US" altLang="en-US"/>
              <a:t>Different people can work on different functions simultaneously</a:t>
            </a:r>
          </a:p>
          <a:p>
            <a:pPr lvl="1"/>
            <a:r>
              <a:rPr lang="en-US" altLang="en-US"/>
              <a:t>Can be re-used (even in different programs)</a:t>
            </a:r>
          </a:p>
          <a:p>
            <a:pPr lvl="1"/>
            <a:r>
              <a:rPr lang="en-US" altLang="en-US"/>
              <a:t>Enhance program readability</a:t>
            </a:r>
          </a:p>
        </p:txBody>
      </p:sp>
      <p:sp>
        <p:nvSpPr>
          <p:cNvPr id="294914" name="Slide Number Placeholder 5">
            <a:extLst>
              <a:ext uri="{FF2B5EF4-FFF2-40B4-BE49-F238E27FC236}">
                <a16:creationId xmlns:a16="http://schemas.microsoft.com/office/drawing/2014/main" id="{1C564720-D7D1-425C-3288-53BF1792B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96F4BB-780E-4E60-86BF-0C52AB37C7B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Rectangle 2">
            <a:extLst>
              <a:ext uri="{FF2B5EF4-FFF2-40B4-BE49-F238E27FC236}">
                <a16:creationId xmlns:a16="http://schemas.microsoft.com/office/drawing/2014/main" id="{BD3CB2B3-45C0-5F68-DC7B-C9E7B6DD1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 (continued)</a:t>
            </a:r>
          </a:p>
        </p:txBody>
      </p:sp>
      <p:sp>
        <p:nvSpPr>
          <p:cNvPr id="295940" name="Rectangle 3">
            <a:extLst>
              <a:ext uri="{FF2B5EF4-FFF2-40B4-BE49-F238E27FC236}">
                <a16:creationId xmlns:a16="http://schemas.microsoft.com/office/drawing/2014/main" id="{6FD0FBBF-A130-04E2-90A7-95CCA52595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Functions </a:t>
            </a:r>
          </a:p>
          <a:p>
            <a:pPr lvl="1"/>
            <a:r>
              <a:rPr lang="en-US" altLang="en-US"/>
              <a:t>Called modules </a:t>
            </a:r>
          </a:p>
          <a:p>
            <a:pPr lvl="1"/>
            <a:r>
              <a:rPr lang="en-US" altLang="en-US"/>
              <a:t>Like miniature programs</a:t>
            </a:r>
          </a:p>
          <a:p>
            <a:pPr lvl="1"/>
            <a:r>
              <a:rPr lang="en-US" altLang="en-US"/>
              <a:t>Can be put together to form a larger program</a:t>
            </a:r>
          </a:p>
          <a:p>
            <a:endParaRPr lang="en-US" altLang="en-US"/>
          </a:p>
        </p:txBody>
      </p:sp>
      <p:sp>
        <p:nvSpPr>
          <p:cNvPr id="295938" name="Slide Number Placeholder 5">
            <a:extLst>
              <a:ext uri="{FF2B5EF4-FFF2-40B4-BE49-F238E27FC236}">
                <a16:creationId xmlns:a16="http://schemas.microsoft.com/office/drawing/2014/main" id="{D3E2495B-ADE0-5B41-3318-45F1C3B7A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94EF72-2485-49BF-BF29-02523759155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5D0B36A-8F53-724C-5236-8611C03DE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char</a:t>
            </a:r>
            <a:r>
              <a:rPr lang="en-US" altLang="en-US"/>
              <a:t> Data Type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7083331-654B-C7B1-0365-20FCCBE7D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The smallest integral data type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Used for </a:t>
            </a:r>
            <a:r>
              <a:rPr lang="en-US" altLang="en-US" u="sng"/>
              <a:t>characters</a:t>
            </a:r>
            <a:r>
              <a:rPr lang="en-US" altLang="en-US"/>
              <a:t>: letters, digits, and special symbols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Each character is enclosed in single quotes</a:t>
            </a:r>
          </a:p>
          <a:p>
            <a:pPr lvl="1">
              <a:spcBef>
                <a:spcPct val="40000"/>
              </a:spcBef>
            </a:pPr>
            <a:r>
              <a:rPr lang="en-US" altLang="en-US">
                <a:latin typeface="Courier New" panose="02070309020205020404" pitchFamily="49" charset="0"/>
              </a:rPr>
              <a:t>'A'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'a'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'0'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'*'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'+'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'$'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'&amp;'</a:t>
            </a:r>
            <a:r>
              <a:rPr lang="en-US" altLang="en-US" sz="2200"/>
              <a:t> 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A blank space is a character and is written </a:t>
            </a:r>
            <a:r>
              <a:rPr lang="en-US" altLang="en-US">
                <a:latin typeface="Courier New" panose="02070309020205020404" pitchFamily="49" charset="0"/>
              </a:rPr>
              <a:t>' '</a:t>
            </a:r>
            <a:r>
              <a:rPr lang="en-US" altLang="en-US"/>
              <a:t>, with a space left between the single quotes</a:t>
            </a:r>
          </a:p>
        </p:txBody>
      </p:sp>
      <p:sp>
        <p:nvSpPr>
          <p:cNvPr id="37892" name="Slide Number Placeholder 5">
            <a:extLst>
              <a:ext uri="{FF2B5EF4-FFF2-40B4-BE49-F238E27FC236}">
                <a16:creationId xmlns:a16="http://schemas.microsoft.com/office/drawing/2014/main" id="{2AD7233A-A1D5-C096-8731-B5426816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6145B8-4981-4F60-957F-D553BB8CBED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>
            <a:extLst>
              <a:ext uri="{FF2B5EF4-FFF2-40B4-BE49-F238E27FC236}">
                <a16:creationId xmlns:a16="http://schemas.microsoft.com/office/drawing/2014/main" id="{CC9638C9-1A93-1564-3D07-EE349C3AF7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functions?</a:t>
            </a:r>
          </a:p>
        </p:txBody>
      </p:sp>
      <p:pic>
        <p:nvPicPr>
          <p:cNvPr id="296963" name="Content Placeholder 6">
            <a:extLst>
              <a:ext uri="{FF2B5EF4-FFF2-40B4-BE49-F238E27FC236}">
                <a16:creationId xmlns:a16="http://schemas.microsoft.com/office/drawing/2014/main" id="{E8B4C8F6-572B-A8B7-1695-AF14E4917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667773"/>
            <a:ext cx="7886700" cy="2667042"/>
          </a:xfrm>
        </p:spPr>
      </p:pic>
      <p:sp>
        <p:nvSpPr>
          <p:cNvPr id="296964" name="Slide Number Placeholder 4">
            <a:extLst>
              <a:ext uri="{FF2B5EF4-FFF2-40B4-BE49-F238E27FC236}">
                <a16:creationId xmlns:a16="http://schemas.microsoft.com/office/drawing/2014/main" id="{0E72A4FD-7C44-B20F-2284-92DA18E33A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B358122-CAE3-4396-8D4B-CF8F9EC2EE4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itle 1">
            <a:extLst>
              <a:ext uri="{FF2B5EF4-FFF2-40B4-BE49-F238E27FC236}">
                <a16:creationId xmlns:a16="http://schemas.microsoft.com/office/drawing/2014/main" id="{37588CFF-612C-FB62-FDA1-1459CEB4A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functions?</a:t>
            </a:r>
          </a:p>
        </p:txBody>
      </p:sp>
      <p:pic>
        <p:nvPicPr>
          <p:cNvPr id="297988" name="Content Placeholder 5">
            <a:extLst>
              <a:ext uri="{FF2B5EF4-FFF2-40B4-BE49-F238E27FC236}">
                <a16:creationId xmlns:a16="http://schemas.microsoft.com/office/drawing/2014/main" id="{EE9397CB-B793-585D-BDB9-D67EFC36B1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0757" y="1825625"/>
            <a:ext cx="5542486" cy="4351338"/>
          </a:xfrm>
        </p:spPr>
      </p:pic>
      <p:sp>
        <p:nvSpPr>
          <p:cNvPr id="297987" name="Slide Number Placeholder 4">
            <a:extLst>
              <a:ext uri="{FF2B5EF4-FFF2-40B4-BE49-F238E27FC236}">
                <a16:creationId xmlns:a16="http://schemas.microsoft.com/office/drawing/2014/main" id="{BC88785B-EE3E-F8B2-04B9-925FEB79C3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9A37D1-A5DE-4777-83C7-9DD344CEEBD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1">
            <a:extLst>
              <a:ext uri="{FF2B5EF4-FFF2-40B4-BE49-F238E27FC236}">
                <a16:creationId xmlns:a16="http://schemas.microsoft.com/office/drawing/2014/main" id="{2563E84F-B09C-D8B4-F939-9C87586394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functions?</a:t>
            </a:r>
          </a:p>
        </p:txBody>
      </p:sp>
      <p:pic>
        <p:nvPicPr>
          <p:cNvPr id="299012" name="Content Placeholder 6">
            <a:extLst>
              <a:ext uri="{FF2B5EF4-FFF2-40B4-BE49-F238E27FC236}">
                <a16:creationId xmlns:a16="http://schemas.microsoft.com/office/drawing/2014/main" id="{CF736433-C556-726E-1FD8-4453019143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7787" y="2839244"/>
            <a:ext cx="6448425" cy="2324100"/>
          </a:xfrm>
        </p:spPr>
      </p:pic>
      <p:sp>
        <p:nvSpPr>
          <p:cNvPr id="299011" name="Slide Number Placeholder 4">
            <a:extLst>
              <a:ext uri="{FF2B5EF4-FFF2-40B4-BE49-F238E27FC236}">
                <a16:creationId xmlns:a16="http://schemas.microsoft.com/office/drawing/2014/main" id="{FA951898-3CF1-4BC2-B0B3-C2B9087ED9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C6198E-85EE-4FE2-BCEE-8DD442C3283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itle 1">
            <a:extLst>
              <a:ext uri="{FF2B5EF4-FFF2-40B4-BE49-F238E27FC236}">
                <a16:creationId xmlns:a16="http://schemas.microsoft.com/office/drawing/2014/main" id="{195D4782-A77A-E230-4A73-F79DF11D2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functions?</a:t>
            </a:r>
          </a:p>
        </p:txBody>
      </p:sp>
      <p:pic>
        <p:nvPicPr>
          <p:cNvPr id="300036" name="Content Placeholder 5">
            <a:extLst>
              <a:ext uri="{FF2B5EF4-FFF2-40B4-BE49-F238E27FC236}">
                <a16:creationId xmlns:a16="http://schemas.microsoft.com/office/drawing/2014/main" id="{70AADB4D-BA75-8472-301E-5CD29BC136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312" y="2134394"/>
            <a:ext cx="6429375" cy="3733800"/>
          </a:xfrm>
        </p:spPr>
      </p:pic>
      <p:sp>
        <p:nvSpPr>
          <p:cNvPr id="300035" name="Slide Number Placeholder 4">
            <a:extLst>
              <a:ext uri="{FF2B5EF4-FFF2-40B4-BE49-F238E27FC236}">
                <a16:creationId xmlns:a16="http://schemas.microsoft.com/office/drawing/2014/main" id="{FEC70DDE-41A6-0D84-6631-3BBEB460F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D8D49E-D367-4A7D-A785-314E0EFE3E8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2">
            <a:extLst>
              <a:ext uri="{FF2B5EF4-FFF2-40B4-BE49-F238E27FC236}">
                <a16:creationId xmlns:a16="http://schemas.microsoft.com/office/drawing/2014/main" id="{1C164FE1-91B3-3E1B-5CD3-A31A8F3EB6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Predefined Functions</a:t>
            </a:r>
          </a:p>
        </p:txBody>
      </p:sp>
      <p:sp>
        <p:nvSpPr>
          <p:cNvPr id="301060" name="Rectangle 3">
            <a:extLst>
              <a:ext uri="{FF2B5EF4-FFF2-40B4-BE49-F238E27FC236}">
                <a16:creationId xmlns:a16="http://schemas.microsoft.com/office/drawing/2014/main" id="{15F52F78-8BC7-2BE4-4411-33F231C473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 algebra, a function is defined as a rule or correspondence between values, called the function’s arguments, and the unique value of the function associated with the arguments </a:t>
            </a:r>
          </a:p>
          <a:p>
            <a:pPr lvl="1">
              <a:spcBef>
                <a:spcPct val="50000"/>
              </a:spcBef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f(x) = 2x + 5</a:t>
            </a:r>
            <a:r>
              <a:rPr lang="en-US" altLang="en-US"/>
              <a:t>, then </a:t>
            </a:r>
            <a:r>
              <a:rPr lang="en-US" altLang="en-US">
                <a:latin typeface="Courier New" panose="02070309020205020404" pitchFamily="49" charset="0"/>
              </a:rPr>
              <a:t>f(1) =  7</a:t>
            </a:r>
            <a:r>
              <a:rPr lang="en-US" altLang="en-US"/>
              <a:t>,     </a:t>
            </a:r>
            <a:r>
              <a:rPr lang="en-US" altLang="en-US">
                <a:latin typeface="Courier New" panose="02070309020205020404" pitchFamily="49" charset="0"/>
              </a:rPr>
              <a:t>f(2) = 9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f(3) = 11</a:t>
            </a:r>
          </a:p>
          <a:p>
            <a:pPr lvl="2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1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2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3</a:t>
            </a:r>
            <a:r>
              <a:rPr lang="en-US" altLang="en-US"/>
              <a:t> are arguments</a:t>
            </a:r>
          </a:p>
          <a:p>
            <a:pPr lvl="2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7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9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11</a:t>
            </a:r>
            <a:r>
              <a:rPr lang="en-US" altLang="en-US"/>
              <a:t> are the corresponding values</a:t>
            </a:r>
          </a:p>
        </p:txBody>
      </p:sp>
      <p:sp>
        <p:nvSpPr>
          <p:cNvPr id="301058" name="Slide Number Placeholder 5">
            <a:extLst>
              <a:ext uri="{FF2B5EF4-FFF2-40B4-BE49-F238E27FC236}">
                <a16:creationId xmlns:a16="http://schemas.microsoft.com/office/drawing/2014/main" id="{ABFC3EFF-19BE-0DA7-5872-01A85D24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71952C7-8C8A-4946-8043-9251202B154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Rectangle 2">
            <a:extLst>
              <a:ext uri="{FF2B5EF4-FFF2-40B4-BE49-F238E27FC236}">
                <a16:creationId xmlns:a16="http://schemas.microsoft.com/office/drawing/2014/main" id="{36DD2EB1-979B-8267-9672-8DC5DB8F6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Predefined Functions (continued)</a:t>
            </a:r>
          </a:p>
        </p:txBody>
      </p:sp>
      <p:sp>
        <p:nvSpPr>
          <p:cNvPr id="302084" name="Rectangle 3">
            <a:extLst>
              <a:ext uri="{FF2B5EF4-FFF2-40B4-BE49-F238E27FC236}">
                <a16:creationId xmlns:a16="http://schemas.microsoft.com/office/drawing/2014/main" id="{3919D42E-CE91-2BFC-A248-79DA02E43F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Some of the predefined mathematical functions are: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sqrt(x)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pow(x, y)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floor(x)</a:t>
            </a:r>
          </a:p>
          <a:p>
            <a:r>
              <a:rPr lang="en-US" altLang="en-US"/>
              <a:t>Predefined functions are organized into separate libraries </a:t>
            </a:r>
          </a:p>
          <a:p>
            <a:r>
              <a:rPr lang="en-US" altLang="en-US"/>
              <a:t>I/O functions are in </a:t>
            </a:r>
            <a:r>
              <a:rPr lang="en-US" altLang="en-US">
                <a:latin typeface="Courier New" panose="02070309020205020404" pitchFamily="49" charset="0"/>
              </a:rPr>
              <a:t>iostream</a:t>
            </a:r>
            <a:r>
              <a:rPr lang="en-US" altLang="en-US"/>
              <a:t> header</a:t>
            </a:r>
          </a:p>
          <a:p>
            <a:r>
              <a:rPr lang="en-US" altLang="en-US"/>
              <a:t>Math functions are in </a:t>
            </a:r>
            <a:r>
              <a:rPr lang="en-US" altLang="en-US">
                <a:latin typeface="Courier New" panose="02070309020205020404" pitchFamily="49" charset="0"/>
              </a:rPr>
              <a:t>cmath</a:t>
            </a:r>
            <a:r>
              <a:rPr lang="en-US" altLang="en-US"/>
              <a:t> header</a:t>
            </a:r>
          </a:p>
        </p:txBody>
      </p:sp>
      <p:sp>
        <p:nvSpPr>
          <p:cNvPr id="302082" name="Slide Number Placeholder 5">
            <a:extLst>
              <a:ext uri="{FF2B5EF4-FFF2-40B4-BE49-F238E27FC236}">
                <a16:creationId xmlns:a16="http://schemas.microsoft.com/office/drawing/2014/main" id="{A29BC7F1-37E0-AB2D-4405-E18EA68B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5A173C-13CC-4D2E-A9C0-31E4A75A71D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Rectangle 2">
            <a:extLst>
              <a:ext uri="{FF2B5EF4-FFF2-40B4-BE49-F238E27FC236}">
                <a16:creationId xmlns:a16="http://schemas.microsoft.com/office/drawing/2014/main" id="{97084EB7-828B-F901-BABB-623015DCA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Predefined Functions (continued)</a:t>
            </a:r>
          </a:p>
        </p:txBody>
      </p:sp>
      <p:sp>
        <p:nvSpPr>
          <p:cNvPr id="303108" name="Rectangle 3">
            <a:extLst>
              <a:ext uri="{FF2B5EF4-FFF2-40B4-BE49-F238E27FC236}">
                <a16:creationId xmlns:a16="http://schemas.microsoft.com/office/drawing/2014/main" id="{367EC38A-3C91-10D9-F463-E49E3D6CAF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pow(x,y)</a:t>
            </a:r>
            <a:r>
              <a:rPr lang="en-US" altLang="en-US"/>
              <a:t> calculates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 baseline="30000">
                <a:latin typeface="Courier New" panose="02070309020205020404" pitchFamily="49" charset="0"/>
              </a:rPr>
              <a:t>y</a:t>
            </a:r>
            <a:endParaRPr lang="en-US" altLang="en-US"/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pow(2, 3) = 8.0</a:t>
            </a:r>
          </a:p>
          <a:p>
            <a:pPr lvl="1"/>
            <a:r>
              <a:rPr lang="en-US" altLang="en-US"/>
              <a:t>Returns a value of type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y</a:t>
            </a:r>
            <a:r>
              <a:rPr lang="en-US" altLang="en-US"/>
              <a:t> are the parameters (or arguments)</a:t>
            </a:r>
          </a:p>
          <a:p>
            <a:pPr lvl="2"/>
            <a:r>
              <a:rPr lang="en-US" altLang="en-US"/>
              <a:t>The function has two parameters</a:t>
            </a:r>
          </a:p>
          <a:p>
            <a:r>
              <a:rPr lang="en-US" altLang="en-US">
                <a:latin typeface="Courier New" panose="02070309020205020404" pitchFamily="49" charset="0"/>
              </a:rPr>
              <a:t>sqrt(x)</a:t>
            </a:r>
            <a:r>
              <a:rPr lang="en-US" altLang="en-US"/>
              <a:t> calculates the nonnegative square root of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, for   </a:t>
            </a:r>
            <a:r>
              <a:rPr lang="en-US" altLang="en-US">
                <a:latin typeface="Courier New" panose="02070309020205020404" pitchFamily="49" charset="0"/>
              </a:rPr>
              <a:t>x &gt;= 0.0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sqrt(2.25)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1.5</a:t>
            </a:r>
          </a:p>
          <a:p>
            <a:pPr lvl="1"/>
            <a:r>
              <a:rPr lang="en-US" altLang="en-US"/>
              <a:t>Type </a:t>
            </a:r>
            <a:r>
              <a:rPr lang="en-US" altLang="en-US" sz="280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</a:p>
        </p:txBody>
      </p:sp>
      <p:sp>
        <p:nvSpPr>
          <p:cNvPr id="303106" name="Slide Number Placeholder 5">
            <a:extLst>
              <a:ext uri="{FF2B5EF4-FFF2-40B4-BE49-F238E27FC236}">
                <a16:creationId xmlns:a16="http://schemas.microsoft.com/office/drawing/2014/main" id="{4417EE1E-4B01-EF8B-A634-9B8DD21C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DF1DE9A-1539-4129-8751-808CF5775FA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Rectangle 2">
            <a:extLst>
              <a:ext uri="{FF2B5EF4-FFF2-40B4-BE49-F238E27FC236}">
                <a16:creationId xmlns:a16="http://schemas.microsoft.com/office/drawing/2014/main" id="{25280EEC-ACCC-5B41-D062-D9779C72F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Predefined Functions (continued)</a:t>
            </a:r>
          </a:p>
        </p:txBody>
      </p:sp>
      <p:sp>
        <p:nvSpPr>
          <p:cNvPr id="304132" name="Rectangle 3">
            <a:extLst>
              <a:ext uri="{FF2B5EF4-FFF2-40B4-BE49-F238E27FC236}">
                <a16:creationId xmlns:a16="http://schemas.microsoft.com/office/drawing/2014/main" id="{C88A1BF4-48B0-90B2-6E54-11C1E0FD24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floor</a:t>
            </a:r>
            <a:r>
              <a:rPr lang="en-US" altLang="en-US"/>
              <a:t> function </a:t>
            </a:r>
            <a:r>
              <a:rPr lang="en-US" altLang="en-US">
                <a:latin typeface="Courier New" panose="02070309020205020404" pitchFamily="49" charset="0"/>
              </a:rPr>
              <a:t>floor(x)</a:t>
            </a:r>
            <a:r>
              <a:rPr lang="en-US" altLang="en-US"/>
              <a:t> calculates largest whole number not greater than </a:t>
            </a:r>
            <a:r>
              <a:rPr lang="en-US" altLang="en-US">
                <a:latin typeface="Courier New" panose="02070309020205020404" pitchFamily="49" charset="0"/>
              </a:rPr>
              <a:t>x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floor(48.79)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48.0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Type </a:t>
            </a:r>
            <a:r>
              <a:rPr lang="en-US" altLang="en-US" sz="280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Has only one parameter</a:t>
            </a:r>
          </a:p>
        </p:txBody>
      </p:sp>
      <p:sp>
        <p:nvSpPr>
          <p:cNvPr id="304130" name="Slide Number Placeholder 5">
            <a:extLst>
              <a:ext uri="{FF2B5EF4-FFF2-40B4-BE49-F238E27FC236}">
                <a16:creationId xmlns:a16="http://schemas.microsoft.com/office/drawing/2014/main" id="{473A0CE9-BBB9-DFCC-3630-BA692536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8425C8F-8914-4C06-B741-8AB56EF0746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6" name="Rectangle 7">
            <a:extLst>
              <a:ext uri="{FF2B5EF4-FFF2-40B4-BE49-F238E27FC236}">
                <a16:creationId xmlns:a16="http://schemas.microsoft.com/office/drawing/2014/main" id="{3A902A47-D53B-3E54-1292-59B979B47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Predefined Functions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A658B8-24CF-ABC1-B4C9-9F868341E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5154" name="Slide Number Placeholder 4">
            <a:extLst>
              <a:ext uri="{FF2B5EF4-FFF2-40B4-BE49-F238E27FC236}">
                <a16:creationId xmlns:a16="http://schemas.microsoft.com/office/drawing/2014/main" id="{BB3F5136-9A99-2573-7221-53049D95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F0DB60-1F39-4604-8710-D1DD7A9F372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05155" name="Picture 6">
            <a:extLst>
              <a:ext uri="{FF2B5EF4-FFF2-40B4-BE49-F238E27FC236}">
                <a16:creationId xmlns:a16="http://schemas.microsoft.com/office/drawing/2014/main" id="{68D7A6AF-11A7-39CA-B3B5-84C0F73A9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7046913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7">
            <a:extLst>
              <a:ext uri="{FF2B5EF4-FFF2-40B4-BE49-F238E27FC236}">
                <a16:creationId xmlns:a16="http://schemas.microsoft.com/office/drawing/2014/main" id="{705F36F6-2850-DA92-BDD1-A298A708F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Predefined Functions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7B1E27-CF59-A988-AC52-CD1EBB6B1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6178" name="Slide Number Placeholder 4">
            <a:extLst>
              <a:ext uri="{FF2B5EF4-FFF2-40B4-BE49-F238E27FC236}">
                <a16:creationId xmlns:a16="http://schemas.microsoft.com/office/drawing/2014/main" id="{87F40C43-14DC-21A3-F1C1-73A83C83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E0EACA9-BE45-4B83-A967-F842A8A177E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06180" name="Picture 8">
            <a:extLst>
              <a:ext uri="{FF2B5EF4-FFF2-40B4-BE49-F238E27FC236}">
                <a16:creationId xmlns:a16="http://schemas.microsoft.com/office/drawing/2014/main" id="{05464036-6263-222A-FC5E-63AC1961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7046913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38FFA3BA-057E-4682-0A4E-7E155155D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Floating-Point Data Types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FBF4C21F-1E81-EDCE-8B07-AEEA6BE08A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uses scientific notation to represent real numbers (floating-point notation)</a:t>
            </a:r>
          </a:p>
        </p:txBody>
      </p:sp>
      <p:sp>
        <p:nvSpPr>
          <p:cNvPr id="38916" name="Slide Number Placeholder 5">
            <a:extLst>
              <a:ext uri="{FF2B5EF4-FFF2-40B4-BE49-F238E27FC236}">
                <a16:creationId xmlns:a16="http://schemas.microsoft.com/office/drawing/2014/main" id="{1EEB15F9-9CF3-B32E-B727-6367DCB5D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BF31CE-7626-4CF3-AE8C-B69D709B550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9B730A33-B801-C878-99C9-C1B143FB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14663"/>
            <a:ext cx="70104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02" name="Group 8">
            <a:extLst>
              <a:ext uri="{FF2B5EF4-FFF2-40B4-BE49-F238E27FC236}">
                <a16:creationId xmlns:a16="http://schemas.microsoft.com/office/drawing/2014/main" id="{574824C1-C15A-B918-E425-39A2F91BDE0C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38100"/>
            <a:ext cx="7018337" cy="6769100"/>
            <a:chOff x="656" y="0"/>
            <a:chExt cx="4421" cy="4264"/>
          </a:xfrm>
        </p:grpSpPr>
        <p:pic>
          <p:nvPicPr>
            <p:cNvPr id="307203" name="Picture 6">
              <a:extLst>
                <a:ext uri="{FF2B5EF4-FFF2-40B4-BE49-F238E27FC236}">
                  <a16:creationId xmlns:a16="http://schemas.microsoft.com/office/drawing/2014/main" id="{F2C49360-9C27-6A50-8C4E-AF68D6927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" y="0"/>
              <a:ext cx="439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04" name="Picture 7">
              <a:extLst>
                <a:ext uri="{FF2B5EF4-FFF2-40B4-BE49-F238E27FC236}">
                  <a16:creationId xmlns:a16="http://schemas.microsoft.com/office/drawing/2014/main" id="{D2FF3038-CEA1-FA67-3858-F330ED1CB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897"/>
            <a:stretch>
              <a:fillRect/>
            </a:stretch>
          </p:blipFill>
          <p:spPr bwMode="auto">
            <a:xfrm>
              <a:off x="656" y="1864"/>
              <a:ext cx="3849" cy="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255C68-D756-4EBF-8B3D-FDAA8CD3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D1C6-E8BC-19E5-04F2-7306D663E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4">
            <a:extLst>
              <a:ext uri="{FF2B5EF4-FFF2-40B4-BE49-F238E27FC236}">
                <a16:creationId xmlns:a16="http://schemas.microsoft.com/office/drawing/2014/main" id="{498C4AE7-3479-237D-DD50-4A9F7C525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Predefined Functions (continued)</a:t>
            </a:r>
          </a:p>
        </p:txBody>
      </p:sp>
      <p:sp>
        <p:nvSpPr>
          <p:cNvPr id="308228" name="Rectangle 6">
            <a:extLst>
              <a:ext uri="{FF2B5EF4-FFF2-40B4-BE49-F238E27FC236}">
                <a16:creationId xmlns:a16="http://schemas.microsoft.com/office/drawing/2014/main" id="{39CF1C2D-0A03-9C48-3934-0CC92F22FE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 6-1 sample run:</a:t>
            </a:r>
          </a:p>
        </p:txBody>
      </p:sp>
      <p:sp>
        <p:nvSpPr>
          <p:cNvPr id="308226" name="Slide Number Placeholder 5">
            <a:extLst>
              <a:ext uri="{FF2B5EF4-FFF2-40B4-BE49-F238E27FC236}">
                <a16:creationId xmlns:a16="http://schemas.microsoft.com/office/drawing/2014/main" id="{523C39DC-AA9E-05BE-F62C-BC348609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C9B7380-BF4F-49B1-8A9E-E38900EFB3C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08229" name="Picture 5">
            <a:extLst>
              <a:ext uri="{FF2B5EF4-FFF2-40B4-BE49-F238E27FC236}">
                <a16:creationId xmlns:a16="http://schemas.microsoft.com/office/drawing/2014/main" id="{23C19F10-F112-6C53-3758-EF1D6B135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5"/>
          <a:stretch>
            <a:fillRect/>
          </a:stretch>
        </p:blipFill>
        <p:spPr bwMode="auto">
          <a:xfrm>
            <a:off x="2646363" y="2895600"/>
            <a:ext cx="4059237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2">
            <a:extLst>
              <a:ext uri="{FF2B5EF4-FFF2-40B4-BE49-F238E27FC236}">
                <a16:creationId xmlns:a16="http://schemas.microsoft.com/office/drawing/2014/main" id="{C2C2C205-115B-D045-7BF6-35F201F9C9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User-Defined Functions</a:t>
            </a:r>
          </a:p>
        </p:txBody>
      </p:sp>
      <p:sp>
        <p:nvSpPr>
          <p:cNvPr id="309252" name="Rectangle 3">
            <a:extLst>
              <a:ext uri="{FF2B5EF4-FFF2-40B4-BE49-F238E27FC236}">
                <a16:creationId xmlns:a16="http://schemas.microsoft.com/office/drawing/2014/main" id="{C5F7B1DC-DD25-B534-9C80-CDDCB5F05F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Value-returning functions</a:t>
            </a:r>
            <a:r>
              <a:rPr lang="en-US" altLang="en-US"/>
              <a:t>: have a return type</a:t>
            </a:r>
          </a:p>
          <a:p>
            <a:pPr lvl="1"/>
            <a:r>
              <a:rPr lang="en-US" altLang="en-US"/>
              <a:t>Return a value of a specific data type using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r>
              <a:rPr lang="en-US" altLang="en-US" u="sng"/>
              <a:t>Void functions</a:t>
            </a:r>
            <a:r>
              <a:rPr lang="en-US" altLang="en-US"/>
              <a:t>: do not have a return type</a:t>
            </a:r>
          </a:p>
          <a:p>
            <a:pPr lvl="1"/>
            <a:r>
              <a:rPr lang="en-US" altLang="en-US" i="1"/>
              <a:t>Do not </a:t>
            </a:r>
            <a:r>
              <a:rPr lang="en-US" altLang="en-US"/>
              <a:t>use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to return a value</a:t>
            </a:r>
          </a:p>
          <a:p>
            <a:pPr lvl="1"/>
            <a:endParaRPr lang="en-US" altLang="en-US"/>
          </a:p>
        </p:txBody>
      </p:sp>
      <p:sp>
        <p:nvSpPr>
          <p:cNvPr id="309250" name="Slide Number Placeholder 5">
            <a:extLst>
              <a:ext uri="{FF2B5EF4-FFF2-40B4-BE49-F238E27FC236}">
                <a16:creationId xmlns:a16="http://schemas.microsoft.com/office/drawing/2014/main" id="{D6259D9D-BCD8-08C4-9FE0-A6C930F3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4327AF-2F5C-4081-96F7-7A390F9F44B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2">
            <a:extLst>
              <a:ext uri="{FF2B5EF4-FFF2-40B4-BE49-F238E27FC236}">
                <a16:creationId xmlns:a16="http://schemas.microsoft.com/office/drawing/2014/main" id="{A80D9CC9-913B-7CB0-FD38-2DF4641E9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Value-Returning Functions</a:t>
            </a:r>
          </a:p>
        </p:txBody>
      </p:sp>
      <p:sp>
        <p:nvSpPr>
          <p:cNvPr id="310276" name="Rectangle 3">
            <a:extLst>
              <a:ext uri="{FF2B5EF4-FFF2-40B4-BE49-F238E27FC236}">
                <a16:creationId xmlns:a16="http://schemas.microsoft.com/office/drawing/2014/main" id="{3D032DF6-08A9-088B-FC74-BFF6BA0882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use these functions you must:</a:t>
            </a:r>
          </a:p>
          <a:p>
            <a:pPr lvl="1"/>
            <a:r>
              <a:rPr lang="en-US" altLang="en-US"/>
              <a:t>Include the appropriate header file in your program using the include statement</a:t>
            </a:r>
          </a:p>
          <a:p>
            <a:pPr lvl="1"/>
            <a:r>
              <a:rPr lang="en-US" altLang="en-US"/>
              <a:t>Know the following items:</a:t>
            </a:r>
          </a:p>
          <a:p>
            <a:pPr lvl="2"/>
            <a:r>
              <a:rPr lang="en-US" altLang="en-US" sz="2500"/>
              <a:t>Name of the function</a:t>
            </a:r>
          </a:p>
          <a:p>
            <a:pPr lvl="2"/>
            <a:r>
              <a:rPr lang="en-US" altLang="en-US" sz="2500"/>
              <a:t>Number of parameters, if any</a:t>
            </a:r>
          </a:p>
          <a:p>
            <a:pPr lvl="2"/>
            <a:r>
              <a:rPr lang="en-US" altLang="en-US" sz="2500"/>
              <a:t>Data type of each parameter</a:t>
            </a:r>
          </a:p>
          <a:p>
            <a:pPr lvl="2"/>
            <a:r>
              <a:rPr lang="en-US" altLang="en-US" sz="2500"/>
              <a:t>Data type of the value returned: c</a:t>
            </a:r>
            <a:r>
              <a:rPr lang="en-US" altLang="en-US"/>
              <a:t>alled the type of the function</a:t>
            </a:r>
          </a:p>
        </p:txBody>
      </p:sp>
      <p:sp>
        <p:nvSpPr>
          <p:cNvPr id="310274" name="Slide Number Placeholder 5">
            <a:extLst>
              <a:ext uri="{FF2B5EF4-FFF2-40B4-BE49-F238E27FC236}">
                <a16:creationId xmlns:a16="http://schemas.microsoft.com/office/drawing/2014/main" id="{6D35118C-E5B1-7E4B-777F-AA69965D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D71C115-0BED-4D9F-B5B0-019EB981350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4">
            <a:extLst>
              <a:ext uri="{FF2B5EF4-FFF2-40B4-BE49-F238E27FC236}">
                <a16:creationId xmlns:a16="http://schemas.microsoft.com/office/drawing/2014/main" id="{E0243438-166C-D0F4-DE7B-7494B0E48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Value-Returning Functions (continued)</a:t>
            </a:r>
          </a:p>
        </p:txBody>
      </p:sp>
      <p:sp>
        <p:nvSpPr>
          <p:cNvPr id="311300" name="Rectangle 5">
            <a:extLst>
              <a:ext uri="{FF2B5EF4-FFF2-40B4-BE49-F238E27FC236}">
                <a16:creationId xmlns:a16="http://schemas.microsoft.com/office/drawing/2014/main" id="{35FABF64-5BB4-40B8-90A9-9808FB105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Because the value returned by a value-returning function is unique, we must:</a:t>
            </a:r>
          </a:p>
          <a:p>
            <a:pPr lvl="1"/>
            <a:r>
              <a:rPr lang="en-US" altLang="en-US"/>
              <a:t>Save the value for further calculation</a:t>
            </a:r>
          </a:p>
          <a:p>
            <a:pPr lvl="1"/>
            <a:r>
              <a:rPr lang="en-US" altLang="en-US"/>
              <a:t>Use the value in some calculation </a:t>
            </a:r>
          </a:p>
          <a:p>
            <a:pPr lvl="1"/>
            <a:r>
              <a:rPr lang="en-US" altLang="en-US"/>
              <a:t>Print the value</a:t>
            </a:r>
          </a:p>
          <a:p>
            <a:r>
              <a:rPr lang="en-US" altLang="en-US"/>
              <a:t>A value-returning function is used in an assignment or in an output statement</a:t>
            </a:r>
          </a:p>
          <a:p>
            <a:r>
              <a:rPr lang="en-US" altLang="en-US"/>
              <a:t>One more thing is associated with functions:</a:t>
            </a:r>
          </a:p>
          <a:p>
            <a:pPr lvl="1"/>
            <a:r>
              <a:rPr lang="en-US" altLang="en-US"/>
              <a:t>The code required to accomplish the task</a:t>
            </a:r>
          </a:p>
        </p:txBody>
      </p:sp>
      <p:sp>
        <p:nvSpPr>
          <p:cNvPr id="311298" name="Slide Number Placeholder 5">
            <a:extLst>
              <a:ext uri="{FF2B5EF4-FFF2-40B4-BE49-F238E27FC236}">
                <a16:creationId xmlns:a16="http://schemas.microsoft.com/office/drawing/2014/main" id="{45D73192-AECA-1A18-4DCF-D5FEB47C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F710155-B8DE-40C1-9D96-9DE65AC69B0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4" name="Rectangle 14">
            <a:extLst>
              <a:ext uri="{FF2B5EF4-FFF2-40B4-BE49-F238E27FC236}">
                <a16:creationId xmlns:a16="http://schemas.microsoft.com/office/drawing/2014/main" id="{6DF91B85-B266-BB0D-BDDF-82A64A7E6F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Value-Returning Functions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B6D8EC-FE29-56CB-1F11-9A7FC52B8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2322" name="Slide Number Placeholder 4">
            <a:extLst>
              <a:ext uri="{FF2B5EF4-FFF2-40B4-BE49-F238E27FC236}">
                <a16:creationId xmlns:a16="http://schemas.microsoft.com/office/drawing/2014/main" id="{EEC9775B-2E5F-C6D5-02F2-AA45FC3A9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E3900B-A51E-436F-92A5-65D4382E29C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312323" name="Group 15">
            <a:extLst>
              <a:ext uri="{FF2B5EF4-FFF2-40B4-BE49-F238E27FC236}">
                <a16:creationId xmlns:a16="http://schemas.microsoft.com/office/drawing/2014/main" id="{6AD17AD3-FF03-F263-C30F-5F4CBEA73DEE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2146300"/>
            <a:ext cx="4084638" cy="3416300"/>
            <a:chOff x="1008" y="1056"/>
            <a:chExt cx="2573" cy="2152"/>
          </a:xfrm>
        </p:grpSpPr>
        <p:pic>
          <p:nvPicPr>
            <p:cNvPr id="312325" name="Picture 10">
              <a:extLst>
                <a:ext uri="{FF2B5EF4-FFF2-40B4-BE49-F238E27FC236}">
                  <a16:creationId xmlns:a16="http://schemas.microsoft.com/office/drawing/2014/main" id="{5C0DAC4D-C5B1-ED43-34F1-B5F0ACF657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056"/>
              <a:ext cx="124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26" name="Picture 11">
              <a:extLst>
                <a:ext uri="{FF2B5EF4-FFF2-40B4-BE49-F238E27FC236}">
                  <a16:creationId xmlns:a16="http://schemas.microsoft.com/office/drawing/2014/main" id="{5BD9F37E-880B-057F-CFA6-7124A5167D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1200"/>
              <a:ext cx="1604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27" name="Picture 12">
              <a:extLst>
                <a:ext uri="{FF2B5EF4-FFF2-40B4-BE49-F238E27FC236}">
                  <a16:creationId xmlns:a16="http://schemas.microsoft.com/office/drawing/2014/main" id="{D6130D47-8C6D-B972-21E8-5D04780CC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" y="2160"/>
              <a:ext cx="25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2328" name="Picture 13">
              <a:extLst>
                <a:ext uri="{FF2B5EF4-FFF2-40B4-BE49-F238E27FC236}">
                  <a16:creationId xmlns:a16="http://schemas.microsoft.com/office/drawing/2014/main" id="{FDA36805-87D6-21AF-13A9-D61094095A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352"/>
              <a:ext cx="2285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Rectangle 2">
            <a:extLst>
              <a:ext uri="{FF2B5EF4-FFF2-40B4-BE49-F238E27FC236}">
                <a16:creationId xmlns:a16="http://schemas.microsoft.com/office/drawing/2014/main" id="{2F24ECF2-F0D6-5EB4-1BE1-3B535DEA3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Value-Returning Functions (continued)</a:t>
            </a:r>
          </a:p>
        </p:txBody>
      </p:sp>
      <p:sp>
        <p:nvSpPr>
          <p:cNvPr id="313348" name="Rectangle 3">
            <a:extLst>
              <a:ext uri="{FF2B5EF4-FFF2-40B4-BE49-F238E27FC236}">
                <a16:creationId xmlns:a16="http://schemas.microsoft.com/office/drawing/2014/main" id="{4F8044CD-C3AA-665F-3419-E1F7933C61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Heading</a:t>
            </a:r>
            <a:r>
              <a:rPr lang="en-US" altLang="en-US"/>
              <a:t>: first four properties above</a:t>
            </a:r>
          </a:p>
          <a:p>
            <a:pPr lvl="1">
              <a:lnSpc>
                <a:spcPct val="150000"/>
              </a:lnSpc>
            </a:pPr>
            <a:r>
              <a:rPr lang="en-US" altLang="en-US"/>
              <a:t>Example: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abs(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number)</a:t>
            </a:r>
          </a:p>
          <a:p>
            <a:r>
              <a:rPr lang="en-US" altLang="en-US" u="sng"/>
              <a:t>Formal Parameter</a:t>
            </a:r>
            <a:r>
              <a:rPr lang="en-US" altLang="en-US"/>
              <a:t>: variable declared in the heading </a:t>
            </a:r>
          </a:p>
          <a:p>
            <a:pPr lvl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number</a:t>
            </a:r>
          </a:p>
          <a:p>
            <a:r>
              <a:rPr lang="en-US" altLang="en-US" u="sng"/>
              <a:t>Actual Parameter</a:t>
            </a:r>
            <a:r>
              <a:rPr lang="en-US" altLang="en-US"/>
              <a:t>: variable or expression listed in a call to a function</a:t>
            </a:r>
          </a:p>
          <a:p>
            <a:pPr lvl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x = pow(u, v)</a:t>
            </a:r>
            <a:endParaRPr lang="en-US" altLang="en-US"/>
          </a:p>
        </p:txBody>
      </p:sp>
      <p:sp>
        <p:nvSpPr>
          <p:cNvPr id="313346" name="Slide Number Placeholder 5">
            <a:extLst>
              <a:ext uri="{FF2B5EF4-FFF2-40B4-BE49-F238E27FC236}">
                <a16:creationId xmlns:a16="http://schemas.microsoft.com/office/drawing/2014/main" id="{E7E07335-B226-BE23-58F8-74DA0809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17547A-1255-4192-A1A9-0692A663712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2">
            <a:extLst>
              <a:ext uri="{FF2B5EF4-FFF2-40B4-BE49-F238E27FC236}">
                <a16:creationId xmlns:a16="http://schemas.microsoft.com/office/drawing/2014/main" id="{F77A6052-1F1A-555B-0CC5-B6BFB191A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Syntax: Value-Returning Function</a:t>
            </a:r>
          </a:p>
        </p:txBody>
      </p:sp>
      <p:sp>
        <p:nvSpPr>
          <p:cNvPr id="314372" name="Rectangle 3">
            <a:extLst>
              <a:ext uri="{FF2B5EF4-FFF2-40B4-BE49-F238E27FC236}">
                <a16:creationId xmlns:a16="http://schemas.microsoft.com/office/drawing/2014/main" id="{38E95A56-BDD5-0EB8-0917-D078B794AC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Syntax:</a:t>
            </a:r>
          </a:p>
          <a:p>
            <a:pPr>
              <a:buFontTx/>
              <a:buNone/>
            </a:pPr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endParaRPr lang="en-US" altLang="en-US" sz="2400"/>
          </a:p>
          <a:p>
            <a:r>
              <a:rPr lang="en-US" altLang="en-US">
                <a:latin typeface="Courier New" panose="02070309020205020404" pitchFamily="49" charset="0"/>
              </a:rPr>
              <a:t>functionType</a:t>
            </a:r>
            <a:r>
              <a:rPr lang="en-US" altLang="en-US"/>
              <a:t> is also called the data type or return type</a:t>
            </a:r>
          </a:p>
        </p:txBody>
      </p:sp>
      <p:sp>
        <p:nvSpPr>
          <p:cNvPr id="314370" name="Slide Number Placeholder 5">
            <a:extLst>
              <a:ext uri="{FF2B5EF4-FFF2-40B4-BE49-F238E27FC236}">
                <a16:creationId xmlns:a16="http://schemas.microsoft.com/office/drawing/2014/main" id="{28A49249-EA54-9089-D560-BAE68C06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5FF74F-EDA2-4964-A117-AF780751384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14373" name="Picture 5">
            <a:extLst>
              <a:ext uri="{FF2B5EF4-FFF2-40B4-BE49-F238E27FC236}">
                <a16:creationId xmlns:a16="http://schemas.microsoft.com/office/drawing/2014/main" id="{E5F0739A-DFC4-F111-4D30-77BC78BC5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7258050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5" name="Rectangle 2">
            <a:extLst>
              <a:ext uri="{FF2B5EF4-FFF2-40B4-BE49-F238E27FC236}">
                <a16:creationId xmlns:a16="http://schemas.microsoft.com/office/drawing/2014/main" id="{6DAF754E-F717-84BD-6A2D-BBE92A3244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Syntax: Formal Parameter List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B2A32-3C41-70CA-1637-151593664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5394" name="Slide Number Placeholder 4">
            <a:extLst>
              <a:ext uri="{FF2B5EF4-FFF2-40B4-BE49-F238E27FC236}">
                <a16:creationId xmlns:a16="http://schemas.microsoft.com/office/drawing/2014/main" id="{7C261546-220A-4765-37A9-FC96B72C3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ABC3C76-595A-4041-AF83-C98C4B61D15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15396" name="Picture 8">
            <a:extLst>
              <a:ext uri="{FF2B5EF4-FFF2-40B4-BE49-F238E27FC236}">
                <a16:creationId xmlns:a16="http://schemas.microsoft.com/office/drawing/2014/main" id="{01801AA5-69FF-7C8C-EC97-6726EE12D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3048000"/>
            <a:ext cx="67278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2">
            <a:extLst>
              <a:ext uri="{FF2B5EF4-FFF2-40B4-BE49-F238E27FC236}">
                <a16:creationId xmlns:a16="http://schemas.microsoft.com/office/drawing/2014/main" id="{0896EB7C-9A0C-BB96-A726-9872267F1F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Call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1F033-B71D-5AC9-04A2-5E6CD7B13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6418" name="Slide Number Placeholder 4">
            <a:extLst>
              <a:ext uri="{FF2B5EF4-FFF2-40B4-BE49-F238E27FC236}">
                <a16:creationId xmlns:a16="http://schemas.microsoft.com/office/drawing/2014/main" id="{E1F6D66A-8F2C-76CF-1911-3F29B847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881E4CA-30B9-49E9-A618-74A4F47967F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16420" name="Picture 4">
            <a:extLst>
              <a:ext uri="{FF2B5EF4-FFF2-40B4-BE49-F238E27FC236}">
                <a16:creationId xmlns:a16="http://schemas.microsoft.com/office/drawing/2014/main" id="{95BD1FFD-0BD6-BB1B-DA80-881703123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95600"/>
            <a:ext cx="54117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9962CA6B-ABFC-3BC9-9FC3-2E3718450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Floating-Point Data Types (continued)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439E6F03-13BF-E106-C630-0B1904CB3C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spcBef>
                <a:spcPct val="30000"/>
              </a:spcBef>
            </a:pPr>
            <a:endParaRPr lang="en-US" altLang="en-US">
              <a:solidFill>
                <a:srgbClr val="3333FF"/>
              </a:solidFill>
              <a:latin typeface="Courier New" panose="02070309020205020404" pitchFamily="49" charset="0"/>
            </a:endParaRPr>
          </a:p>
          <a:p>
            <a:pPr lvl="1">
              <a:spcBef>
                <a:spcPct val="30000"/>
              </a:spcBef>
            </a:pPr>
            <a:endParaRPr lang="en-US" altLang="en-US">
              <a:solidFill>
                <a:srgbClr val="3333FF"/>
              </a:solidFill>
              <a:latin typeface="Courier New" panose="02070309020205020404" pitchFamily="49" charset="0"/>
            </a:endParaRPr>
          </a:p>
          <a:p>
            <a:pPr lvl="1">
              <a:lnSpc>
                <a:spcPct val="200000"/>
              </a:lnSpc>
              <a:spcBef>
                <a:spcPct val="30000"/>
              </a:spcBef>
            </a:pPr>
            <a:endParaRPr lang="en-US" altLang="en-US">
              <a:solidFill>
                <a:srgbClr val="3333FF"/>
              </a:solidFill>
              <a:latin typeface="Courier New" panose="02070309020205020404" pitchFamily="49" charset="0"/>
            </a:endParaRPr>
          </a:p>
          <a:p>
            <a:pPr lvl="1">
              <a:spcBef>
                <a:spcPct val="30000"/>
              </a:spcBef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/>
              <a:t>: represents any real number</a:t>
            </a:r>
          </a:p>
          <a:p>
            <a:pPr lvl="2">
              <a:spcBef>
                <a:spcPct val="30000"/>
              </a:spcBef>
            </a:pPr>
            <a:r>
              <a:rPr lang="en-US" altLang="en-US"/>
              <a:t>Range: -3.4E+38 to 3.4E+38 (four bytes)</a:t>
            </a:r>
          </a:p>
          <a:p>
            <a:pPr lvl="1">
              <a:spcBef>
                <a:spcPct val="30000"/>
              </a:spcBef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/>
              <a:t>: represents any real number</a:t>
            </a:r>
          </a:p>
          <a:p>
            <a:pPr lvl="2">
              <a:spcBef>
                <a:spcPct val="30000"/>
              </a:spcBef>
            </a:pPr>
            <a:r>
              <a:rPr lang="en-US" altLang="en-US"/>
              <a:t>Range: -1.7E+308 to 1.7E+308 (eight bytes)</a:t>
            </a:r>
          </a:p>
          <a:p>
            <a:pPr lvl="1">
              <a:spcBef>
                <a:spcPct val="30000"/>
              </a:spcBef>
            </a:pPr>
            <a:r>
              <a:rPr lang="en-US" altLang="en-US"/>
              <a:t>On most newer compilers, data types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/>
              <a:t>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long</a:t>
            </a:r>
            <a:r>
              <a:rPr lang="en-US" altLang="en-US"/>
              <a:t>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/>
              <a:t> are same</a:t>
            </a:r>
          </a:p>
        </p:txBody>
      </p:sp>
      <p:sp>
        <p:nvSpPr>
          <p:cNvPr id="39940" name="Slide Number Placeholder 5">
            <a:extLst>
              <a:ext uri="{FF2B5EF4-FFF2-40B4-BE49-F238E27FC236}">
                <a16:creationId xmlns:a16="http://schemas.microsoft.com/office/drawing/2014/main" id="{6DFB72DC-489F-1E60-59E8-BE3B0EB5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0545AA1-5AC0-47BD-BC25-2B60875F05F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B5536CAD-C578-9E1E-1B03-6CEFD442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81175"/>
            <a:ext cx="7010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2">
            <a:extLst>
              <a:ext uri="{FF2B5EF4-FFF2-40B4-BE49-F238E27FC236}">
                <a16:creationId xmlns:a16="http://schemas.microsoft.com/office/drawing/2014/main" id="{A95346EA-4EFF-676F-184D-0D51DA759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Syntax: Actual Parameter List</a:t>
            </a:r>
          </a:p>
        </p:txBody>
      </p:sp>
      <p:sp>
        <p:nvSpPr>
          <p:cNvPr id="317444" name="Rectangle 5">
            <a:extLst>
              <a:ext uri="{FF2B5EF4-FFF2-40B4-BE49-F238E27FC236}">
                <a16:creationId xmlns:a16="http://schemas.microsoft.com/office/drawing/2014/main" id="{D2981B76-DAB8-7CC8-F656-9E831BDF68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syntax of the actual parameter list is:</a:t>
            </a:r>
          </a:p>
          <a:p>
            <a:pPr>
              <a:lnSpc>
                <a:spcPct val="30000"/>
              </a:lnSpc>
            </a:pPr>
            <a:endParaRPr lang="en-US" altLang="en-US"/>
          </a:p>
          <a:p>
            <a:pPr>
              <a:lnSpc>
                <a:spcPct val="140000"/>
              </a:lnSpc>
            </a:pPr>
            <a:endParaRPr lang="en-US" altLang="en-US"/>
          </a:p>
          <a:p>
            <a:r>
              <a:rPr lang="en-US" altLang="en-US"/>
              <a:t>Formal parameter list can be empty:</a:t>
            </a:r>
          </a:p>
          <a:p>
            <a:pPr>
              <a:lnSpc>
                <a:spcPct val="60000"/>
              </a:lnSpc>
            </a:pPr>
            <a:endParaRPr lang="en-US" altLang="en-US"/>
          </a:p>
          <a:p>
            <a:endParaRPr lang="en-US" altLang="en-US"/>
          </a:p>
          <a:p>
            <a:r>
              <a:rPr lang="en-US" altLang="en-US"/>
              <a:t>A call to a value-returning function with an empty formal parameter list is:</a:t>
            </a:r>
          </a:p>
          <a:p>
            <a:endParaRPr lang="en-US" altLang="en-US"/>
          </a:p>
        </p:txBody>
      </p:sp>
      <p:sp>
        <p:nvSpPr>
          <p:cNvPr id="317442" name="Slide Number Placeholder 5">
            <a:extLst>
              <a:ext uri="{FF2B5EF4-FFF2-40B4-BE49-F238E27FC236}">
                <a16:creationId xmlns:a16="http://schemas.microsoft.com/office/drawing/2014/main" id="{A5288911-B9E7-F9BB-4586-39CF0128D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63C5DA-7122-4113-8997-9ABBAD84BF2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17445" name="Picture 4">
            <a:extLst>
              <a:ext uri="{FF2B5EF4-FFF2-40B4-BE49-F238E27FC236}">
                <a16:creationId xmlns:a16="http://schemas.microsoft.com/office/drawing/2014/main" id="{D0914EF3-E283-53A9-BB68-19ADFA772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554288"/>
            <a:ext cx="76057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6" name="Picture 6">
            <a:extLst>
              <a:ext uri="{FF2B5EF4-FFF2-40B4-BE49-F238E27FC236}">
                <a16:creationId xmlns:a16="http://schemas.microsoft.com/office/drawing/2014/main" id="{84F5F8C6-9464-3E00-7A7A-C1B5BB13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40175"/>
            <a:ext cx="42878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7" name="Picture 7">
            <a:extLst>
              <a:ext uri="{FF2B5EF4-FFF2-40B4-BE49-F238E27FC236}">
                <a16:creationId xmlns:a16="http://schemas.microsoft.com/office/drawing/2014/main" id="{310E5059-92C0-395F-FC9C-4650CD3C1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63" y="5562600"/>
            <a:ext cx="24590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2">
            <a:extLst>
              <a:ext uri="{FF2B5EF4-FFF2-40B4-BE49-F238E27FC236}">
                <a16:creationId xmlns:a16="http://schemas.microsoft.com/office/drawing/2014/main" id="{E49B64DC-B1D2-235A-7246-31F1EA1CA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318468" name="Rectangle 3">
            <a:extLst>
              <a:ext uri="{FF2B5EF4-FFF2-40B4-BE49-F238E27FC236}">
                <a16:creationId xmlns:a16="http://schemas.microsoft.com/office/drawing/2014/main" id="{C8BC8FF8-CA61-5FF8-6882-929AB1D412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Once a value-returning function computes the value, the function returns this value via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pPr lvl="1"/>
            <a:r>
              <a:rPr lang="en-US" altLang="en-US"/>
              <a:t>It passes this value outside the function via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  <a:p>
            <a:endParaRPr lang="en-US" altLang="en-US"/>
          </a:p>
        </p:txBody>
      </p:sp>
      <p:sp>
        <p:nvSpPr>
          <p:cNvPr id="318466" name="Slide Number Placeholder 5">
            <a:extLst>
              <a:ext uri="{FF2B5EF4-FFF2-40B4-BE49-F238E27FC236}">
                <a16:creationId xmlns:a16="http://schemas.microsoft.com/office/drawing/2014/main" id="{62DD49DC-6146-C2C0-9A08-B232C0E3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F56C1D-E9E4-4476-9FCD-05B2244F5B9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2">
            <a:extLst>
              <a:ext uri="{FF2B5EF4-FFF2-40B4-BE49-F238E27FC236}">
                <a16:creationId xmlns:a16="http://schemas.microsoft.com/office/drawing/2014/main" id="{F6F92EEA-1A2D-8385-CF5B-29D4D7F69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Syntax: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319492" name="Rectangle 3">
            <a:extLst>
              <a:ext uri="{FF2B5EF4-FFF2-40B4-BE49-F238E27FC236}">
                <a16:creationId xmlns:a16="http://schemas.microsoft.com/office/drawing/2014/main" id="{9D3010BF-D7EC-7E2F-8127-3C3F695C1E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has the following syntax:</a:t>
            </a:r>
          </a:p>
          <a:p>
            <a:pPr>
              <a:lnSpc>
                <a:spcPct val="70000"/>
              </a:lnSpc>
            </a:pPr>
            <a:endParaRPr lang="en-US" altLang="en-US"/>
          </a:p>
          <a:p>
            <a:r>
              <a:rPr lang="en-US" altLang="en-US"/>
              <a:t>In C++,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is a reserved word</a:t>
            </a:r>
          </a:p>
          <a:p>
            <a:r>
              <a:rPr lang="en-US" altLang="en-US"/>
              <a:t>When a return statement executes</a:t>
            </a:r>
          </a:p>
          <a:p>
            <a:pPr lvl="1"/>
            <a:r>
              <a:rPr lang="en-US" altLang="en-US"/>
              <a:t>Function immediately terminates</a:t>
            </a:r>
          </a:p>
          <a:p>
            <a:pPr lvl="1"/>
            <a:r>
              <a:rPr lang="en-US" altLang="en-US"/>
              <a:t>Control goes back to the caller</a:t>
            </a:r>
          </a:p>
          <a:p>
            <a:r>
              <a:rPr lang="en-US" altLang="en-US"/>
              <a:t>When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executes in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, the program terminates</a:t>
            </a:r>
          </a:p>
        </p:txBody>
      </p:sp>
      <p:sp>
        <p:nvSpPr>
          <p:cNvPr id="319490" name="Slide Number Placeholder 5">
            <a:extLst>
              <a:ext uri="{FF2B5EF4-FFF2-40B4-BE49-F238E27FC236}">
                <a16:creationId xmlns:a16="http://schemas.microsoft.com/office/drawing/2014/main" id="{A5CC25A0-4151-09E9-B8E3-2956561E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F9307D-6519-4C9B-9DBD-C97196CFB6F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19493" name="Picture 4">
            <a:extLst>
              <a:ext uri="{FF2B5EF4-FFF2-40B4-BE49-F238E27FC236}">
                <a16:creationId xmlns:a16="http://schemas.microsoft.com/office/drawing/2014/main" id="{13C44C8B-C1D7-C4F6-0611-281032B85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174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8">
            <a:extLst>
              <a:ext uri="{FF2B5EF4-FFF2-40B4-BE49-F238E27FC236}">
                <a16:creationId xmlns:a16="http://schemas.microsoft.com/office/drawing/2014/main" id="{CEDBE5F5-A022-DEC7-7768-CD1D34D85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3519488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5" name="Picture 10">
            <a:extLst>
              <a:ext uri="{FF2B5EF4-FFF2-40B4-BE49-F238E27FC236}">
                <a16:creationId xmlns:a16="http://schemas.microsoft.com/office/drawing/2014/main" id="{BA66FFF1-C407-6231-7433-C15727C85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238500"/>
            <a:ext cx="33750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6" name="Picture 11">
            <a:extLst>
              <a:ext uri="{FF2B5EF4-FFF2-40B4-BE49-F238E27FC236}">
                <a16:creationId xmlns:a16="http://schemas.microsoft.com/office/drawing/2014/main" id="{534423C2-14DD-11B3-AFB2-D159963E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05400"/>
            <a:ext cx="70469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2076C-5A71-8F07-E4F6-6A9F2945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29AFD-D5BF-44B2-7417-7EC63CA79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9" name="Rectangle 2">
            <a:extLst>
              <a:ext uri="{FF2B5EF4-FFF2-40B4-BE49-F238E27FC236}">
                <a16:creationId xmlns:a16="http://schemas.microsoft.com/office/drawing/2014/main" id="{E768B8AE-2CDD-9116-1632-2E95C68D25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Prototype</a:t>
            </a:r>
          </a:p>
        </p:txBody>
      </p:sp>
      <p:sp>
        <p:nvSpPr>
          <p:cNvPr id="321540" name="Rectangle 3">
            <a:extLst>
              <a:ext uri="{FF2B5EF4-FFF2-40B4-BE49-F238E27FC236}">
                <a16:creationId xmlns:a16="http://schemas.microsoft.com/office/drawing/2014/main" id="{269DF27F-752D-89A5-5C8F-9F8F285A7F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 sz="2400" u="sng"/>
              <a:t>Function prototype</a:t>
            </a:r>
            <a:r>
              <a:rPr lang="en-US" altLang="en-US" sz="2400"/>
              <a:t>: function heading without the body of the function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Syntax:</a:t>
            </a:r>
          </a:p>
          <a:p>
            <a:pPr>
              <a:spcBef>
                <a:spcPct val="40000"/>
              </a:spcBef>
            </a:pPr>
            <a:endParaRPr lang="en-US" altLang="en-US" sz="2400"/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/>
              <a:t>	</a:t>
            </a:r>
            <a:endParaRPr lang="en-US" altLang="en-US" sz="2000"/>
          </a:p>
          <a:p>
            <a:pPr>
              <a:spcBef>
                <a:spcPct val="40000"/>
              </a:spcBef>
            </a:pPr>
            <a:r>
              <a:rPr lang="en-US" altLang="en-US" sz="2400"/>
              <a:t>It is not necessary to specify the variable name in the parameter list</a:t>
            </a:r>
          </a:p>
          <a:p>
            <a:pPr>
              <a:spcBef>
                <a:spcPct val="40000"/>
              </a:spcBef>
            </a:pPr>
            <a:r>
              <a:rPr lang="en-US" altLang="en-US" sz="2400"/>
              <a:t>The data type of each parameter must be specified </a:t>
            </a:r>
          </a:p>
        </p:txBody>
      </p:sp>
      <p:sp>
        <p:nvSpPr>
          <p:cNvPr id="321538" name="Slide Number Placeholder 5">
            <a:extLst>
              <a:ext uri="{FF2B5EF4-FFF2-40B4-BE49-F238E27FC236}">
                <a16:creationId xmlns:a16="http://schemas.microsoft.com/office/drawing/2014/main" id="{CD1E8689-E878-C618-EC93-CAB25E2C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298289-DF9E-46E8-BF87-0165FC4C7FE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21541" name="Picture 5">
            <a:extLst>
              <a:ext uri="{FF2B5EF4-FFF2-40B4-BE49-F238E27FC236}">
                <a16:creationId xmlns:a16="http://schemas.microsoft.com/office/drawing/2014/main" id="{3F569A2B-4475-0ABA-25D8-C09C89823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454400"/>
            <a:ext cx="6389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562" name="Group 10">
            <a:extLst>
              <a:ext uri="{FF2B5EF4-FFF2-40B4-BE49-F238E27FC236}">
                <a16:creationId xmlns:a16="http://schemas.microsoft.com/office/drawing/2014/main" id="{ECE13742-297E-A00F-17B2-E1163B3A5F5E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469900"/>
            <a:ext cx="6075363" cy="5702300"/>
            <a:chOff x="966" y="192"/>
            <a:chExt cx="3827" cy="3592"/>
          </a:xfrm>
        </p:grpSpPr>
        <p:pic>
          <p:nvPicPr>
            <p:cNvPr id="322563" name="Picture 8">
              <a:extLst>
                <a:ext uri="{FF2B5EF4-FFF2-40B4-BE49-F238E27FC236}">
                  <a16:creationId xmlns:a16="http://schemas.microsoft.com/office/drawing/2014/main" id="{75432A49-5A76-543F-6ED4-E4EF93CE6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" y="192"/>
              <a:ext cx="3827" cy="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2564" name="Picture 9">
              <a:extLst>
                <a:ext uri="{FF2B5EF4-FFF2-40B4-BE49-F238E27FC236}">
                  <a16:creationId xmlns:a16="http://schemas.microsoft.com/office/drawing/2014/main" id="{398636F1-BF2E-124B-EE6D-A157AB5A9B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" y="3024"/>
              <a:ext cx="3781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88D5FE5-FB27-0937-500F-C732F885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BF4F6-D392-BB98-1B61-9184795F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8" name="Rectangle 5">
            <a:extLst>
              <a:ext uri="{FF2B5EF4-FFF2-40B4-BE49-F238E27FC236}">
                <a16:creationId xmlns:a16="http://schemas.microsoft.com/office/drawing/2014/main" id="{4BC0730F-EFCD-C973-799D-97F59D36E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Prototype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079CC9-9A1B-989A-2967-69515D06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3586" name="Slide Number Placeholder 4">
            <a:extLst>
              <a:ext uri="{FF2B5EF4-FFF2-40B4-BE49-F238E27FC236}">
                <a16:creationId xmlns:a16="http://schemas.microsoft.com/office/drawing/2014/main" id="{49DBD1E3-E782-A0CE-BC6C-9757457A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D6066B-BA07-44C9-AFF1-3D6BC4114D8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23587" name="Picture 4">
            <a:extLst>
              <a:ext uri="{FF2B5EF4-FFF2-40B4-BE49-F238E27FC236}">
                <a16:creationId xmlns:a16="http://schemas.microsoft.com/office/drawing/2014/main" id="{C4079A9A-A00A-4BB3-CE8E-A2F29C6C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133600"/>
            <a:ext cx="50673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2">
            <a:extLst>
              <a:ext uri="{FF2B5EF4-FFF2-40B4-BE49-F238E27FC236}">
                <a16:creationId xmlns:a16="http://schemas.microsoft.com/office/drawing/2014/main" id="{7C5363EB-F1EE-87A5-CC9B-42D41A0F60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Palindrome Number</a:t>
            </a:r>
          </a:p>
        </p:txBody>
      </p:sp>
      <p:sp>
        <p:nvSpPr>
          <p:cNvPr id="324612" name="Rectangle 3">
            <a:extLst>
              <a:ext uri="{FF2B5EF4-FFF2-40B4-BE49-F238E27FC236}">
                <a16:creationId xmlns:a16="http://schemas.microsoft.com/office/drawing/2014/main" id="{C1BC599B-A744-5F62-6E9A-8DF23D9CD4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nonnegative integer is a palindrome if it reads forward and backward in the same way</a:t>
            </a:r>
          </a:p>
          <a:p>
            <a:pPr lvl="1"/>
            <a:r>
              <a:rPr lang="en-US" altLang="en-US"/>
              <a:t>Examples: 5, 44, 789656987</a:t>
            </a:r>
          </a:p>
          <a:p>
            <a:pPr lvl="1"/>
            <a:endParaRPr lang="en-US" altLang="en-US"/>
          </a:p>
          <a:p>
            <a:endParaRPr lang="en-US" altLang="en-US"/>
          </a:p>
        </p:txBody>
      </p:sp>
      <p:sp>
        <p:nvSpPr>
          <p:cNvPr id="324610" name="Slide Number Placeholder 5">
            <a:extLst>
              <a:ext uri="{FF2B5EF4-FFF2-40B4-BE49-F238E27FC236}">
                <a16:creationId xmlns:a16="http://schemas.microsoft.com/office/drawing/2014/main" id="{50590FA1-0152-921A-EFBC-0E7E2F96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E8DDCD-7425-4330-913B-03F3BE0AC7B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24613" name="Picture 4">
            <a:extLst>
              <a:ext uri="{FF2B5EF4-FFF2-40B4-BE49-F238E27FC236}">
                <a16:creationId xmlns:a16="http://schemas.microsoft.com/office/drawing/2014/main" id="{B1411CEE-2563-14A2-1277-69A6EBCC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318" y="2957513"/>
            <a:ext cx="6075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2">
            <a:extLst>
              <a:ext uri="{FF2B5EF4-FFF2-40B4-BE49-F238E27FC236}">
                <a16:creationId xmlns:a16="http://schemas.microsoft.com/office/drawing/2014/main" id="{9DED0127-BE82-5AC2-C20E-EA59883A48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Palindrome Number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CBA1E8-F6EF-8120-87D9-A0D6DEF7E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5634" name="Slide Number Placeholder 4">
            <a:extLst>
              <a:ext uri="{FF2B5EF4-FFF2-40B4-BE49-F238E27FC236}">
                <a16:creationId xmlns:a16="http://schemas.microsoft.com/office/drawing/2014/main" id="{ED42B2FF-571D-ACB6-25A7-0E8859FC1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FCC67D-8B64-47DB-A40D-54FAC21CADA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25636" name="Picture 4">
            <a:extLst>
              <a:ext uri="{FF2B5EF4-FFF2-40B4-BE49-F238E27FC236}">
                <a16:creationId xmlns:a16="http://schemas.microsoft.com/office/drawing/2014/main" id="{82094300-8781-CF82-DA56-9C6AFF976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667000"/>
            <a:ext cx="65071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2">
            <a:extLst>
              <a:ext uri="{FF2B5EF4-FFF2-40B4-BE49-F238E27FC236}">
                <a16:creationId xmlns:a16="http://schemas.microsoft.com/office/drawing/2014/main" id="{1CB6D098-CB2D-D885-4879-47E0C2E8F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of Execution</a:t>
            </a:r>
          </a:p>
        </p:txBody>
      </p:sp>
      <p:sp>
        <p:nvSpPr>
          <p:cNvPr id="326660" name="Rectangle 3">
            <a:extLst>
              <a:ext uri="{FF2B5EF4-FFF2-40B4-BE49-F238E27FC236}">
                <a16:creationId xmlns:a16="http://schemas.microsoft.com/office/drawing/2014/main" id="{AF04C72F-6F5E-9684-3F9F-B3562F30A0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Execution always begins at the first statement in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endParaRPr lang="en-US" altLang="en-US"/>
          </a:p>
          <a:p>
            <a:r>
              <a:rPr lang="en-US" altLang="en-US"/>
              <a:t>Other functions are executed only when they are called</a:t>
            </a:r>
          </a:p>
          <a:p>
            <a:r>
              <a:rPr lang="en-US" altLang="en-US"/>
              <a:t>Function prototypes appear before any function definition</a:t>
            </a:r>
          </a:p>
          <a:p>
            <a:pPr lvl="1"/>
            <a:r>
              <a:rPr lang="en-US" altLang="en-US"/>
              <a:t>The compiler translates these first</a:t>
            </a:r>
          </a:p>
          <a:p>
            <a:r>
              <a:rPr lang="en-US" altLang="en-US"/>
              <a:t>The compiler can then correctly translate a function call</a:t>
            </a:r>
          </a:p>
        </p:txBody>
      </p:sp>
      <p:sp>
        <p:nvSpPr>
          <p:cNvPr id="326658" name="Slide Number Placeholder 5">
            <a:extLst>
              <a:ext uri="{FF2B5EF4-FFF2-40B4-BE49-F238E27FC236}">
                <a16:creationId xmlns:a16="http://schemas.microsoft.com/office/drawing/2014/main" id="{F50D35E7-18EA-FF32-77E1-6FC44A9A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346C13-B86D-411E-8635-893E58F8086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66E8352-44B4-E537-F783-DB91B8CAB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dirty="0"/>
              <a:t>The Evolution of Programming Languages </a:t>
            </a:r>
            <a:r>
              <a:rPr lang="en-US" altLang="en-US" sz="4000" dirty="0"/>
              <a:t>(cont’d.)</a:t>
            </a:r>
            <a:endParaRPr lang="en-US" altLang="en-US" sz="3800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1F7851-51D7-D796-4BA5-D8947F2C2F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High-level languages </a:t>
            </a:r>
          </a:p>
          <a:p>
            <a:pPr lvl="1"/>
            <a:r>
              <a:rPr lang="en-US" altLang="en-US"/>
              <a:t>Basic, FORTRAN, COBOL, Pascal, </a:t>
            </a:r>
          </a:p>
          <a:p>
            <a:pPr lvl="1"/>
            <a:r>
              <a:rPr lang="en-US" altLang="en-US"/>
              <a:t>C, C++, C#, and Java</a:t>
            </a:r>
          </a:p>
          <a:p>
            <a:r>
              <a:rPr lang="en-US" altLang="en-US" u="sng"/>
              <a:t>Compiler</a:t>
            </a:r>
            <a:r>
              <a:rPr lang="en-US" altLang="en-US"/>
              <a:t>: translates a program written in a high-level language machine language</a:t>
            </a:r>
          </a:p>
        </p:txBody>
      </p:sp>
      <p:sp>
        <p:nvSpPr>
          <p:cNvPr id="7172" name="Slide Number Placeholder 5">
            <a:extLst>
              <a:ext uri="{FF2B5EF4-FFF2-40B4-BE49-F238E27FC236}">
                <a16:creationId xmlns:a16="http://schemas.microsoft.com/office/drawing/2014/main" id="{FAE11AD9-34C3-C893-3C07-0D55D3EA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DB2BB2-391A-4689-8895-CDC722D13BCE}" type="slidenum">
              <a:rPr lang="ar-SA" altLang="en-US">
                <a:solidFill>
                  <a:srgbClr val="898989"/>
                </a:solidFill>
              </a:rPr>
              <a:pPr/>
              <a:t>3</a:t>
            </a:fld>
            <a:endParaRPr lang="en-US" altLang="en-US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A3F2DD80-8435-4361-EA83-362624AC6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Floating-Point Data Types (continued)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E6906696-1A7D-CF1D-B564-A8BD283A6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Maximum number of significant digits (decimal places) for float values is 6 or 7 </a:t>
            </a:r>
          </a:p>
          <a:p>
            <a:r>
              <a:rPr lang="en-US" altLang="en-US"/>
              <a:t>Maximum number of significant digits for  double is 15</a:t>
            </a:r>
          </a:p>
          <a:p>
            <a:r>
              <a:rPr lang="en-US" altLang="en-US" u="sng"/>
              <a:t>Precision</a:t>
            </a:r>
            <a:r>
              <a:rPr lang="en-US" altLang="en-US"/>
              <a:t>: maximum number of significant digits</a:t>
            </a:r>
          </a:p>
          <a:p>
            <a:pPr lvl="1"/>
            <a:r>
              <a:rPr lang="en-US" altLang="en-US"/>
              <a:t>Float values are called single precision</a:t>
            </a:r>
          </a:p>
          <a:p>
            <a:pPr lvl="1"/>
            <a:r>
              <a:rPr lang="en-US" altLang="en-US"/>
              <a:t>Double values are called double precision</a:t>
            </a:r>
          </a:p>
          <a:p>
            <a:pPr lvl="1"/>
            <a:endParaRPr lang="en-US" altLang="en-US"/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B710870C-191B-D93E-C321-06279132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58B0BA-CECF-472A-96E4-F7C79086570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2">
            <a:extLst>
              <a:ext uri="{FF2B5EF4-FFF2-40B4-BE49-F238E27FC236}">
                <a16:creationId xmlns:a16="http://schemas.microsoft.com/office/drawing/2014/main" id="{1ECC5E7D-F5D7-56C8-05B2-0E41CDBB0D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of Execution (continued)</a:t>
            </a:r>
          </a:p>
        </p:txBody>
      </p:sp>
      <p:sp>
        <p:nvSpPr>
          <p:cNvPr id="327684" name="Rectangle 3">
            <a:extLst>
              <a:ext uri="{FF2B5EF4-FFF2-40B4-BE49-F238E27FC236}">
                <a16:creationId xmlns:a16="http://schemas.microsoft.com/office/drawing/2014/main" id="{3649CAD7-DEF7-F07D-6EEF-814887F963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function call results in transfer of control to the first statement in the body of the called function </a:t>
            </a:r>
          </a:p>
          <a:p>
            <a:r>
              <a:rPr lang="en-US" altLang="en-US"/>
              <a:t>After the last statement of a function is executed, control is passed back to the point immediately following the function call</a:t>
            </a:r>
          </a:p>
          <a:p>
            <a:r>
              <a:rPr lang="en-US" altLang="en-US"/>
              <a:t>A value-returning function returns a value</a:t>
            </a:r>
          </a:p>
          <a:p>
            <a:pPr lvl="1"/>
            <a:r>
              <a:rPr lang="en-US" altLang="en-US"/>
              <a:t>After executing the function the returned value replaces the function call statement</a:t>
            </a:r>
          </a:p>
        </p:txBody>
      </p:sp>
      <p:sp>
        <p:nvSpPr>
          <p:cNvPr id="327682" name="Slide Number Placeholder 5">
            <a:extLst>
              <a:ext uri="{FF2B5EF4-FFF2-40B4-BE49-F238E27FC236}">
                <a16:creationId xmlns:a16="http://schemas.microsoft.com/office/drawing/2014/main" id="{09228ACA-0360-E198-2473-6629D665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16560F-447D-4414-9B0A-443E9A68F9C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2">
            <a:extLst>
              <a:ext uri="{FF2B5EF4-FFF2-40B4-BE49-F238E27FC236}">
                <a16:creationId xmlns:a16="http://schemas.microsoft.com/office/drawing/2014/main" id="{979D2E0B-D337-2DD4-9D7D-5C19AE58D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Largest Number</a:t>
            </a:r>
          </a:p>
        </p:txBody>
      </p:sp>
      <p:sp>
        <p:nvSpPr>
          <p:cNvPr id="328708" name="Rectangle 3">
            <a:extLst>
              <a:ext uri="{FF2B5EF4-FFF2-40B4-BE49-F238E27FC236}">
                <a16:creationId xmlns:a16="http://schemas.microsoft.com/office/drawing/2014/main" id="{077903FF-A8AE-7E27-8808-17DC49F892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function </a:t>
            </a:r>
            <a:r>
              <a:rPr lang="en-US" altLang="en-US">
                <a:latin typeface="Courier New" panose="02070309020205020404" pitchFamily="49" charset="0"/>
              </a:rPr>
              <a:t>larger</a:t>
            </a:r>
            <a:r>
              <a:rPr lang="en-US" altLang="en-US"/>
              <a:t> is used to determine the largest number from a set of numbers</a:t>
            </a:r>
          </a:p>
          <a:p>
            <a:r>
              <a:rPr lang="en-US" altLang="en-US"/>
              <a:t>Program determines the largest number from a set of 10 numbers</a:t>
            </a:r>
          </a:p>
          <a:p>
            <a:r>
              <a:rPr lang="en-US" altLang="en-US" u="sng"/>
              <a:t>Input</a:t>
            </a:r>
            <a:r>
              <a:rPr lang="en-US" altLang="en-US"/>
              <a:t>: a set of 10 numbers</a:t>
            </a:r>
          </a:p>
          <a:p>
            <a:r>
              <a:rPr lang="en-US" altLang="en-US" u="sng"/>
              <a:t>Output</a:t>
            </a:r>
            <a:r>
              <a:rPr lang="en-US" altLang="en-US"/>
              <a:t>: the largest of 10 numbers</a:t>
            </a:r>
          </a:p>
          <a:p>
            <a:endParaRPr lang="en-US" altLang="en-US"/>
          </a:p>
        </p:txBody>
      </p:sp>
      <p:sp>
        <p:nvSpPr>
          <p:cNvPr id="328706" name="Slide Number Placeholder 5">
            <a:extLst>
              <a:ext uri="{FF2B5EF4-FFF2-40B4-BE49-F238E27FC236}">
                <a16:creationId xmlns:a16="http://schemas.microsoft.com/office/drawing/2014/main" id="{12709601-5129-65CD-3289-6AB3CA31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070608F-7F70-44F0-BF6A-5DBF1635FDE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2">
            <a:extLst>
              <a:ext uri="{FF2B5EF4-FFF2-40B4-BE49-F238E27FC236}">
                <a16:creationId xmlns:a16="http://schemas.microsoft.com/office/drawing/2014/main" id="{8338631C-CAAE-461A-C540-69D2632930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Program Analysis</a:t>
            </a:r>
          </a:p>
        </p:txBody>
      </p:sp>
      <p:sp>
        <p:nvSpPr>
          <p:cNvPr id="329732" name="Rectangle 3">
            <a:extLst>
              <a:ext uri="{FF2B5EF4-FFF2-40B4-BE49-F238E27FC236}">
                <a16:creationId xmlns:a16="http://schemas.microsoft.com/office/drawing/2014/main" id="{435FD490-D67E-19AE-75B6-99EAA62C71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Suppose that the input data is: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>
                <a:latin typeface="Courier New" panose="02070309020205020404" pitchFamily="49" charset="0"/>
              </a:rPr>
              <a:t>15 20 7 8 28 21 43 12 35 3</a:t>
            </a:r>
          </a:p>
          <a:p>
            <a:r>
              <a:rPr lang="en-US" altLang="en-US"/>
              <a:t>Read the first number of the data set </a:t>
            </a:r>
          </a:p>
          <a:p>
            <a:pPr lvl="1"/>
            <a:r>
              <a:rPr lang="en-US" altLang="en-US"/>
              <a:t>Because this is the only number read to this point, you may assume that it is the largest number so far and call it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</a:t>
            </a:r>
          </a:p>
          <a:p>
            <a:r>
              <a:rPr lang="en-US" altLang="en-US"/>
              <a:t>Read the second number and call it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</a:p>
          <a:p>
            <a:pPr lvl="1"/>
            <a:r>
              <a:rPr lang="en-US" altLang="en-US"/>
              <a:t>Compare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, and store the larger number into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</a:p>
        </p:txBody>
      </p:sp>
      <p:sp>
        <p:nvSpPr>
          <p:cNvPr id="329730" name="Slide Number Placeholder 5">
            <a:extLst>
              <a:ext uri="{FF2B5EF4-FFF2-40B4-BE49-F238E27FC236}">
                <a16:creationId xmlns:a16="http://schemas.microsoft.com/office/drawing/2014/main" id="{A8714B30-8E32-EABB-1530-ABF3FD0A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478F69-DE75-4100-9F1E-E5CED5800F5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2">
            <a:extLst>
              <a:ext uri="{FF2B5EF4-FFF2-40B4-BE49-F238E27FC236}">
                <a16:creationId xmlns:a16="http://schemas.microsoft.com/office/drawing/2014/main" id="{DBDEC909-0449-7814-AA1A-9EED7DD44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Program Analysis (continued)</a:t>
            </a:r>
          </a:p>
        </p:txBody>
      </p:sp>
      <p:sp>
        <p:nvSpPr>
          <p:cNvPr id="330756" name="Rectangle 3">
            <a:extLst>
              <a:ext uri="{FF2B5EF4-FFF2-40B4-BE49-F238E27FC236}">
                <a16:creationId xmlns:a16="http://schemas.microsoft.com/office/drawing/2014/main" id="{DCAB943C-113E-7362-7C95-0C0B4706BA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Now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contains the larger of the first two numbers </a:t>
            </a:r>
          </a:p>
          <a:p>
            <a:r>
              <a:rPr lang="en-US" altLang="en-US"/>
              <a:t>Read the third number and compare it with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and store the larger number into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contains the largest of the first three numbers</a:t>
            </a:r>
          </a:p>
          <a:p>
            <a:r>
              <a:rPr lang="en-US" altLang="en-US"/>
              <a:t>Read the next number, compare it with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, and store the larger into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</a:t>
            </a:r>
          </a:p>
          <a:p>
            <a:r>
              <a:rPr lang="en-US" altLang="en-US"/>
              <a:t>Repeat this process for each remaining number in the data set</a:t>
            </a:r>
          </a:p>
        </p:txBody>
      </p:sp>
      <p:sp>
        <p:nvSpPr>
          <p:cNvPr id="330754" name="Slide Number Placeholder 5">
            <a:extLst>
              <a:ext uri="{FF2B5EF4-FFF2-40B4-BE49-F238E27FC236}">
                <a16:creationId xmlns:a16="http://schemas.microsoft.com/office/drawing/2014/main" id="{F115E172-F438-F078-65BB-51A91E44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68A133-83D5-45DA-AB87-077BDF9694D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2">
            <a:extLst>
              <a:ext uri="{FF2B5EF4-FFF2-40B4-BE49-F238E27FC236}">
                <a16:creationId xmlns:a16="http://schemas.microsoft.com/office/drawing/2014/main" id="{AE8752FA-FACF-C876-D5D6-BEFB7DB7B3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Algorithm Design</a:t>
            </a:r>
          </a:p>
        </p:txBody>
      </p:sp>
      <p:sp>
        <p:nvSpPr>
          <p:cNvPr id="331780" name="Rectangle 3">
            <a:extLst>
              <a:ext uri="{FF2B5EF4-FFF2-40B4-BE49-F238E27FC236}">
                <a16:creationId xmlns:a16="http://schemas.microsoft.com/office/drawing/2014/main" id="{0B6569DD-4FCD-1B2F-EE3C-BFD12A7052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Read the first number</a:t>
            </a:r>
          </a:p>
          <a:p>
            <a:pPr lvl="1"/>
            <a:r>
              <a:rPr lang="en-US" altLang="en-US"/>
              <a:t>Because this is the only number that you have read, it is the largest number so far</a:t>
            </a:r>
          </a:p>
          <a:p>
            <a:pPr lvl="1"/>
            <a:r>
              <a:rPr lang="en-US" altLang="en-US"/>
              <a:t>Save it in a variable called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</a:t>
            </a:r>
          </a:p>
          <a:p>
            <a:r>
              <a:rPr lang="en-US" altLang="en-US"/>
              <a:t>For each remaining number in the list</a:t>
            </a:r>
          </a:p>
          <a:p>
            <a:pPr lvl="1"/>
            <a:r>
              <a:rPr lang="en-US" altLang="en-US"/>
              <a:t>Read the next number</a:t>
            </a:r>
          </a:p>
          <a:p>
            <a:pPr lvl="1"/>
            <a:r>
              <a:rPr lang="en-US" altLang="en-US"/>
              <a:t>Store it in a variable called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</a:p>
          <a:p>
            <a:pPr lvl="1"/>
            <a:r>
              <a:rPr lang="en-US" altLang="en-US"/>
              <a:t>Compare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</a:p>
        </p:txBody>
      </p:sp>
      <p:sp>
        <p:nvSpPr>
          <p:cNvPr id="331778" name="Slide Number Placeholder 5">
            <a:extLst>
              <a:ext uri="{FF2B5EF4-FFF2-40B4-BE49-F238E27FC236}">
                <a16:creationId xmlns:a16="http://schemas.microsoft.com/office/drawing/2014/main" id="{021FAAB1-9923-9A98-F58B-DABFC759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6CEA78-7861-4D8C-8E67-9621F104CB0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2">
            <a:extLst>
              <a:ext uri="{FF2B5EF4-FFF2-40B4-BE49-F238E27FC236}">
                <a16:creationId xmlns:a16="http://schemas.microsoft.com/office/drawing/2014/main" id="{F2757A9E-C855-C5BD-9DC2-1EF3FD1AB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Algorithm Design (continued)</a:t>
            </a:r>
          </a:p>
        </p:txBody>
      </p:sp>
      <p:sp>
        <p:nvSpPr>
          <p:cNvPr id="332804" name="Rectangle 3">
            <a:extLst>
              <a:ext uri="{FF2B5EF4-FFF2-40B4-BE49-F238E27FC236}">
                <a16:creationId xmlns:a16="http://schemas.microsoft.com/office/drawing/2014/main" id="{A9D843B6-053F-F39C-0BD1-F2E9F09E9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For each remaining number in the list (continued)</a:t>
            </a:r>
          </a:p>
          <a:p>
            <a:pPr lvl="1"/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max &lt; num</a:t>
            </a:r>
            <a:r>
              <a:rPr lang="en-US" altLang="en-US" sz="3000"/>
              <a:t> 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 is the new largest number</a:t>
            </a:r>
          </a:p>
          <a:p>
            <a:pPr lvl="2"/>
            <a:r>
              <a:rPr lang="en-US" altLang="en-US"/>
              <a:t>update the value of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by copying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 into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</a:p>
          <a:p>
            <a:pPr lvl="1"/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max &gt;= num</a:t>
            </a:r>
            <a:r>
              <a:rPr lang="en-US" altLang="en-US"/>
              <a:t>, discard </a:t>
            </a:r>
            <a:r>
              <a:rPr lang="en-US" altLang="en-US">
                <a:latin typeface="Courier New" panose="02070309020205020404" pitchFamily="49" charset="0"/>
              </a:rPr>
              <a:t>num</a:t>
            </a:r>
            <a:r>
              <a:rPr lang="en-US" altLang="en-US"/>
              <a:t>; that is, do nothing</a:t>
            </a:r>
          </a:p>
          <a:p>
            <a:r>
              <a:rPr lang="en-US" altLang="en-US"/>
              <a:t>Because </a:t>
            </a:r>
            <a:r>
              <a:rPr lang="en-US" altLang="en-US">
                <a:latin typeface="Courier New" panose="02070309020205020404" pitchFamily="49" charset="0"/>
              </a:rPr>
              <a:t>max</a:t>
            </a:r>
            <a:r>
              <a:rPr lang="en-US" altLang="en-US"/>
              <a:t> now contains the largest number, print it</a:t>
            </a:r>
          </a:p>
          <a:p>
            <a:endParaRPr lang="en-US" altLang="en-US"/>
          </a:p>
        </p:txBody>
      </p:sp>
      <p:sp>
        <p:nvSpPr>
          <p:cNvPr id="332802" name="Slide Number Placeholder 5">
            <a:extLst>
              <a:ext uri="{FF2B5EF4-FFF2-40B4-BE49-F238E27FC236}">
                <a16:creationId xmlns:a16="http://schemas.microsoft.com/office/drawing/2014/main" id="{3EE75192-C932-3841-7B0A-9356EAFD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FD0F2C-A1E4-4CF6-9B87-EDA6D7586DE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7" name="Rectangle 2">
            <a:extLst>
              <a:ext uri="{FF2B5EF4-FFF2-40B4-BE49-F238E27FC236}">
                <a16:creationId xmlns:a16="http://schemas.microsoft.com/office/drawing/2014/main" id="{B6A9FA03-EBAC-CB2C-67C7-FB400FCF2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33828" name="Rectangle 3">
            <a:extLst>
              <a:ext uri="{FF2B5EF4-FFF2-40B4-BE49-F238E27FC236}">
                <a16:creationId xmlns:a16="http://schemas.microsoft.com/office/drawing/2014/main" id="{B4B02B6D-3CAE-67D5-CF32-F012844FC5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Functions (modules) are miniature programs</a:t>
            </a:r>
          </a:p>
          <a:p>
            <a:pPr lvl="1"/>
            <a:r>
              <a:rPr lang="en-US" altLang="en-US"/>
              <a:t>Divide a program into manageable tasks</a:t>
            </a:r>
          </a:p>
          <a:p>
            <a:r>
              <a:rPr lang="en-US" altLang="en-US"/>
              <a:t>C++ provides the standard functions</a:t>
            </a:r>
          </a:p>
          <a:p>
            <a:r>
              <a:rPr lang="en-US" altLang="en-US"/>
              <a:t>Two types of user-defined functions: value-returning functions and void functions</a:t>
            </a:r>
          </a:p>
          <a:p>
            <a:r>
              <a:rPr lang="en-US" altLang="en-US"/>
              <a:t>Variables defined in a function heading are called formal parameters</a:t>
            </a:r>
          </a:p>
          <a:p>
            <a:r>
              <a:rPr lang="en-US" altLang="en-US"/>
              <a:t>Expressions, variables, or constant values in a function call are called actual parameters</a:t>
            </a:r>
          </a:p>
        </p:txBody>
      </p:sp>
      <p:sp>
        <p:nvSpPr>
          <p:cNvPr id="333826" name="Slide Number Placeholder 5">
            <a:extLst>
              <a:ext uri="{FF2B5EF4-FFF2-40B4-BE49-F238E27FC236}">
                <a16:creationId xmlns:a16="http://schemas.microsoft.com/office/drawing/2014/main" id="{D8941398-94FF-8CA1-D217-055950CAA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FF5922-597A-418D-833B-C48DA275265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4">
            <a:extLst>
              <a:ext uri="{FF2B5EF4-FFF2-40B4-BE49-F238E27FC236}">
                <a16:creationId xmlns:a16="http://schemas.microsoft.com/office/drawing/2014/main" id="{C900A8E5-D637-6176-9EA2-5F66D1AC5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334852" name="Rectangle 5">
            <a:extLst>
              <a:ext uri="{FF2B5EF4-FFF2-40B4-BE49-F238E27FC236}">
                <a16:creationId xmlns:a16="http://schemas.microsoft.com/office/drawing/2014/main" id="{28D005AB-8ACD-1557-3FDF-DB34DD387B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a function call, the number of actual parameters and their types must match with the formal parameters in the order given</a:t>
            </a:r>
          </a:p>
          <a:p>
            <a:r>
              <a:rPr lang="en-US" altLang="en-US"/>
              <a:t>To call a function, use its name together with the actual parameter list</a:t>
            </a:r>
          </a:p>
          <a:p>
            <a:r>
              <a:rPr lang="en-US" altLang="en-US"/>
              <a:t>Function heading and the body of the function are called the definition of the function</a:t>
            </a:r>
          </a:p>
          <a:p>
            <a:r>
              <a:rPr lang="en-US" altLang="en-US"/>
              <a:t>If a function has no parameters, you need  empty parentheses in heading and call</a:t>
            </a:r>
          </a:p>
          <a:p>
            <a:r>
              <a:rPr lang="en-US" altLang="en-US"/>
              <a:t>A value-returning function returns its value via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</a:t>
            </a:r>
          </a:p>
        </p:txBody>
      </p:sp>
      <p:sp>
        <p:nvSpPr>
          <p:cNvPr id="334850" name="Slide Number Placeholder 5">
            <a:extLst>
              <a:ext uri="{FF2B5EF4-FFF2-40B4-BE49-F238E27FC236}">
                <a16:creationId xmlns:a16="http://schemas.microsoft.com/office/drawing/2014/main" id="{2E89C35F-46B7-6573-321C-E3CCB248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FC7E85-62BB-45D4-8C18-50F94F73FAB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5" name="Rectangle 2">
            <a:extLst>
              <a:ext uri="{FF2B5EF4-FFF2-40B4-BE49-F238E27FC236}">
                <a16:creationId xmlns:a16="http://schemas.microsoft.com/office/drawing/2014/main" id="{2F169DAE-3D5E-E3D7-3CB3-1D1344DD77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335876" name="Rectangle 3">
            <a:extLst>
              <a:ext uri="{FF2B5EF4-FFF2-40B4-BE49-F238E27FC236}">
                <a16:creationId xmlns:a16="http://schemas.microsoft.com/office/drawing/2014/main" id="{55203511-DA34-C11B-2E92-0DE1D2C685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prototype is the function heading without the body of the function; prototypes end with the semicolon</a:t>
            </a:r>
          </a:p>
          <a:p>
            <a:r>
              <a:rPr lang="en-US" altLang="en-US"/>
              <a:t>Prototypes are placed before every function definition, including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</a:p>
          <a:p>
            <a:r>
              <a:rPr lang="en-US" altLang="en-US"/>
              <a:t>User-defined functions execute only when they are called</a:t>
            </a:r>
          </a:p>
          <a:p>
            <a:r>
              <a:rPr lang="en-US" altLang="en-US"/>
              <a:t>In a call statement, specify only the actual parameters, not their data types</a:t>
            </a:r>
          </a:p>
        </p:txBody>
      </p:sp>
      <p:sp>
        <p:nvSpPr>
          <p:cNvPr id="335874" name="Slide Number Placeholder 5">
            <a:extLst>
              <a:ext uri="{FF2B5EF4-FFF2-40B4-BE49-F238E27FC236}">
                <a16:creationId xmlns:a16="http://schemas.microsoft.com/office/drawing/2014/main" id="{8284553F-E269-576F-AD43-9C51709F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7303257-AD3A-4536-B312-FEDBC381366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93DC9A-7741-E763-4F45-D7C1F961B9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en-US" sz="4800" b="1" dirty="0"/>
            </a:br>
            <a:r>
              <a:rPr lang="en-US" altLang="en-US" sz="4800" b="1" dirty="0"/>
              <a:t>User-Defined Functions II</a:t>
            </a:r>
            <a:br>
              <a:rPr lang="en-US" altLang="en-US" sz="4800" b="1" i="1" dirty="0"/>
            </a:br>
            <a:endParaRPr lang="en-US" b="1" dirty="0"/>
          </a:p>
        </p:txBody>
      </p:sp>
      <p:sp>
        <p:nvSpPr>
          <p:cNvPr id="336898" name="Rectangle 3">
            <a:extLst>
              <a:ext uri="{FF2B5EF4-FFF2-40B4-BE49-F238E27FC236}">
                <a16:creationId xmlns:a16="http://schemas.microsoft.com/office/drawing/2014/main" id="{B9C377DC-7661-FAD6-E762-35C95A8A681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4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>
            <a:extLst>
              <a:ext uri="{FF2B5EF4-FFF2-40B4-BE49-F238E27FC236}">
                <a16:creationId xmlns:a16="http://schemas.microsoft.com/office/drawing/2014/main" id="{AF04E37C-6F2D-1317-70ED-72296D49F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Arithmetic Operators and Operator Precedence</a:t>
            </a:r>
          </a:p>
        </p:txBody>
      </p:sp>
      <p:sp>
        <p:nvSpPr>
          <p:cNvPr id="41987" name="Rectangle 6">
            <a:extLst>
              <a:ext uri="{FF2B5EF4-FFF2-40B4-BE49-F238E27FC236}">
                <a16:creationId xmlns:a16="http://schemas.microsoft.com/office/drawing/2014/main" id="{E847DD0C-3805-933C-80BC-499283139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arithmetic operators:</a:t>
            </a:r>
          </a:p>
          <a:p>
            <a:pPr lvl="1"/>
            <a:r>
              <a:rPr lang="en-US" altLang="en-US"/>
              <a:t>+ addition</a:t>
            </a:r>
          </a:p>
          <a:p>
            <a:pPr lvl="1"/>
            <a:r>
              <a:rPr lang="en-US" altLang="en-US"/>
              <a:t>- subtraction</a:t>
            </a:r>
          </a:p>
          <a:p>
            <a:pPr lvl="1"/>
            <a:r>
              <a:rPr lang="en-US" altLang="en-US"/>
              <a:t>* multiplication</a:t>
            </a:r>
          </a:p>
          <a:p>
            <a:pPr lvl="1"/>
            <a:r>
              <a:rPr lang="en-US" altLang="en-US"/>
              <a:t>/ division</a:t>
            </a:r>
          </a:p>
          <a:p>
            <a:pPr lvl="1"/>
            <a:r>
              <a:rPr lang="en-US" altLang="en-US"/>
              <a:t>% modulus operator</a:t>
            </a:r>
          </a:p>
          <a:p>
            <a:r>
              <a:rPr lang="en-US" altLang="en-US"/>
              <a:t>+, -, *, and / can be used with integral and floating-point data types</a:t>
            </a:r>
          </a:p>
          <a:p>
            <a:r>
              <a:rPr lang="en-US" altLang="en-US"/>
              <a:t>Operators can be unary or binary</a:t>
            </a:r>
          </a:p>
        </p:txBody>
      </p:sp>
      <p:sp>
        <p:nvSpPr>
          <p:cNvPr id="41988" name="Slide Number Placeholder 5">
            <a:extLst>
              <a:ext uri="{FF2B5EF4-FFF2-40B4-BE49-F238E27FC236}">
                <a16:creationId xmlns:a16="http://schemas.microsoft.com/office/drawing/2014/main" id="{3B9A5E36-55E3-98C1-2EB3-CE7702A5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545FE1-6ACF-4C24-B11C-B4FD816E1AA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2">
            <a:extLst>
              <a:ext uri="{FF2B5EF4-FFF2-40B4-BE49-F238E27FC236}">
                <a16:creationId xmlns:a16="http://schemas.microsoft.com/office/drawing/2014/main" id="{8BC381E8-B839-DA21-B625-B4323323D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337924" name="Rectangle 3">
            <a:extLst>
              <a:ext uri="{FF2B5EF4-FFF2-40B4-BE49-F238E27FC236}">
                <a16:creationId xmlns:a16="http://schemas.microsoft.com/office/drawing/2014/main" id="{0DB3151C-498B-C8E7-6932-0C52460EA1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In this chapter, you will:</a:t>
            </a:r>
          </a:p>
          <a:p>
            <a:r>
              <a:rPr lang="en-US" altLang="en-US"/>
              <a:t>Learn how to construct and use void functions in a program</a:t>
            </a:r>
          </a:p>
          <a:p>
            <a:r>
              <a:rPr lang="en-US" altLang="en-US"/>
              <a:t>Discover the difference between value and reference parameters</a:t>
            </a:r>
          </a:p>
          <a:p>
            <a:r>
              <a:rPr lang="en-US" altLang="en-US"/>
              <a:t>Explore reference parameters and value-returning functions</a:t>
            </a:r>
          </a:p>
          <a:p>
            <a:r>
              <a:rPr lang="en-US" altLang="en-US"/>
              <a:t>Learn about the scope of an identifier</a:t>
            </a:r>
          </a:p>
        </p:txBody>
      </p:sp>
      <p:sp>
        <p:nvSpPr>
          <p:cNvPr id="337922" name="Slide Number Placeholder 5">
            <a:extLst>
              <a:ext uri="{FF2B5EF4-FFF2-40B4-BE49-F238E27FC236}">
                <a16:creationId xmlns:a16="http://schemas.microsoft.com/office/drawing/2014/main" id="{548F943D-5492-8342-5DB4-1001733E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90C5770-5E80-4F55-807A-733AED3859E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7" name="Rectangle 2">
            <a:extLst>
              <a:ext uri="{FF2B5EF4-FFF2-40B4-BE49-F238E27FC236}">
                <a16:creationId xmlns:a16="http://schemas.microsoft.com/office/drawing/2014/main" id="{526DF218-C9DA-4718-7EF9-345DF8DA89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 (continued)</a:t>
            </a:r>
          </a:p>
        </p:txBody>
      </p:sp>
      <p:sp>
        <p:nvSpPr>
          <p:cNvPr id="338948" name="Rectangle 3">
            <a:extLst>
              <a:ext uri="{FF2B5EF4-FFF2-40B4-BE49-F238E27FC236}">
                <a16:creationId xmlns:a16="http://schemas.microsoft.com/office/drawing/2014/main" id="{BB20A8D0-1A65-7F55-2288-C809FED380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Examine the difference between local and global identifiers</a:t>
            </a:r>
          </a:p>
          <a:p>
            <a:r>
              <a:rPr lang="en-US" altLang="en-US"/>
              <a:t>Discover static variables</a:t>
            </a:r>
          </a:p>
          <a:p>
            <a:r>
              <a:rPr lang="en-US" altLang="en-US"/>
              <a:t>Learn function overloading</a:t>
            </a:r>
          </a:p>
          <a:p>
            <a:r>
              <a:rPr lang="en-US" altLang="en-US"/>
              <a:t>Explore functions with default parameters</a:t>
            </a:r>
          </a:p>
        </p:txBody>
      </p:sp>
      <p:sp>
        <p:nvSpPr>
          <p:cNvPr id="338946" name="Slide Number Placeholder 5">
            <a:extLst>
              <a:ext uri="{FF2B5EF4-FFF2-40B4-BE49-F238E27FC236}">
                <a16:creationId xmlns:a16="http://schemas.microsoft.com/office/drawing/2014/main" id="{25F0B3CF-E300-1226-8343-83801D50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96CC7CD-A252-47C2-9AB1-EC4D1FFBB7C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1" name="Rectangle 2">
            <a:extLst>
              <a:ext uri="{FF2B5EF4-FFF2-40B4-BE49-F238E27FC236}">
                <a16:creationId xmlns:a16="http://schemas.microsoft.com/office/drawing/2014/main" id="{F085FD4E-16F7-9C68-AE4C-E98761926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Void Functions</a:t>
            </a:r>
          </a:p>
        </p:txBody>
      </p:sp>
      <p:sp>
        <p:nvSpPr>
          <p:cNvPr id="339972" name="Rectangle 3">
            <a:extLst>
              <a:ext uri="{FF2B5EF4-FFF2-40B4-BE49-F238E27FC236}">
                <a16:creationId xmlns:a16="http://schemas.microsoft.com/office/drawing/2014/main" id="{683CECA3-7476-CBC3-BCF6-E56D9151A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Void functions and value-returning functions have similar structures</a:t>
            </a:r>
          </a:p>
          <a:p>
            <a:pPr lvl="1"/>
            <a:r>
              <a:rPr lang="en-US" altLang="en-US"/>
              <a:t>Both have a heading part and a statement part</a:t>
            </a:r>
          </a:p>
          <a:p>
            <a:r>
              <a:rPr lang="en-US" altLang="en-US"/>
              <a:t>User-defined void functions can be placed either before or after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 </a:t>
            </a:r>
          </a:p>
          <a:p>
            <a:r>
              <a:rPr lang="en-US" altLang="en-US"/>
              <a:t>If user-defined void functions are placed after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endParaRPr lang="en-US" altLang="en-US"/>
          </a:p>
          <a:p>
            <a:pPr lvl="1"/>
            <a:r>
              <a:rPr lang="en-US" altLang="en-US"/>
              <a:t>The function prototype must be placed before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endParaRPr lang="en-US" altLang="en-US"/>
          </a:p>
          <a:p>
            <a:endParaRPr lang="en-US" altLang="en-US"/>
          </a:p>
        </p:txBody>
      </p:sp>
      <p:sp>
        <p:nvSpPr>
          <p:cNvPr id="339970" name="Slide Number Placeholder 5">
            <a:extLst>
              <a:ext uri="{FF2B5EF4-FFF2-40B4-BE49-F238E27FC236}">
                <a16:creationId xmlns:a16="http://schemas.microsoft.com/office/drawing/2014/main" id="{E7A1B3DB-F542-44A7-0037-38C6E275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83DD9E-6AFF-4888-BD66-A78B0CD6D4D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2">
            <a:extLst>
              <a:ext uri="{FF2B5EF4-FFF2-40B4-BE49-F238E27FC236}">
                <a16:creationId xmlns:a16="http://schemas.microsoft.com/office/drawing/2014/main" id="{8B75DFAC-1B78-2BFE-4E0A-3513328B8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Void Functions (continued)</a:t>
            </a:r>
          </a:p>
        </p:txBody>
      </p:sp>
      <p:sp>
        <p:nvSpPr>
          <p:cNvPr id="340996" name="Rectangle 3">
            <a:extLst>
              <a:ext uri="{FF2B5EF4-FFF2-40B4-BE49-F238E27FC236}">
                <a16:creationId xmlns:a16="http://schemas.microsoft.com/office/drawing/2014/main" id="{9CCDEC96-EED0-96A9-64DC-6BBE0AE2AB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void function does not have a return type</a:t>
            </a:r>
          </a:p>
          <a:p>
            <a:pPr lvl="1"/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without any value is typically used to exit the function early</a:t>
            </a:r>
          </a:p>
          <a:p>
            <a:r>
              <a:rPr lang="en-US" altLang="en-US"/>
              <a:t>Formal parameters are optional</a:t>
            </a:r>
          </a:p>
          <a:p>
            <a:r>
              <a:rPr lang="en-US" altLang="en-US"/>
              <a:t>A call to a void function is a stand-alone statement</a:t>
            </a:r>
          </a:p>
        </p:txBody>
      </p:sp>
      <p:sp>
        <p:nvSpPr>
          <p:cNvPr id="340994" name="Slide Number Placeholder 5">
            <a:extLst>
              <a:ext uri="{FF2B5EF4-FFF2-40B4-BE49-F238E27FC236}">
                <a16:creationId xmlns:a16="http://schemas.microsoft.com/office/drawing/2014/main" id="{27897560-FB4E-E226-DA29-5E6F44D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62B9722-1943-46F8-8818-7F9F746EED6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2">
            <a:extLst>
              <a:ext uri="{FF2B5EF4-FFF2-40B4-BE49-F238E27FC236}">
                <a16:creationId xmlns:a16="http://schemas.microsoft.com/office/drawing/2014/main" id="{EB39A5C7-2FDB-8744-DA2A-A0A376213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Void Functions without Parameters</a:t>
            </a:r>
          </a:p>
        </p:txBody>
      </p:sp>
      <p:sp>
        <p:nvSpPr>
          <p:cNvPr id="342020" name="Rectangle 3">
            <a:extLst>
              <a:ext uri="{FF2B5EF4-FFF2-40B4-BE49-F238E27FC236}">
                <a16:creationId xmlns:a16="http://schemas.microsoft.com/office/drawing/2014/main" id="{F4558573-6168-8E8A-C2E8-EB7FEFD67D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Function definition syntax:</a:t>
            </a:r>
          </a:p>
          <a:p>
            <a:pPr>
              <a:buFontTx/>
              <a:buNone/>
            </a:pPr>
            <a:r>
              <a:rPr lang="en-US" altLang="en-US" sz="2400"/>
              <a:t>	</a:t>
            </a:r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/>
              <a:t> is a reserved word</a:t>
            </a:r>
          </a:p>
          <a:p>
            <a:r>
              <a:rPr lang="en-US" altLang="en-US"/>
              <a:t>Function call syntax:</a:t>
            </a:r>
          </a:p>
        </p:txBody>
      </p:sp>
      <p:sp>
        <p:nvSpPr>
          <p:cNvPr id="342018" name="Slide Number Placeholder 5">
            <a:extLst>
              <a:ext uri="{FF2B5EF4-FFF2-40B4-BE49-F238E27FC236}">
                <a16:creationId xmlns:a16="http://schemas.microsoft.com/office/drawing/2014/main" id="{97A55D3A-514F-6975-6BAC-87334E112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2FCC53-B4A2-4E06-8C0F-94CC74DBDE8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42021" name="Picture 6">
            <a:extLst>
              <a:ext uri="{FF2B5EF4-FFF2-40B4-BE49-F238E27FC236}">
                <a16:creationId xmlns:a16="http://schemas.microsoft.com/office/drawing/2014/main" id="{08442D16-922F-FA8F-24FE-7F123E11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3071813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022" name="Picture 7">
            <a:extLst>
              <a:ext uri="{FF2B5EF4-FFF2-40B4-BE49-F238E27FC236}">
                <a16:creationId xmlns:a16="http://schemas.microsoft.com/office/drawing/2014/main" id="{85FFA74C-E2BB-4CE0-EFC5-CD89B04DC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2505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2">
            <a:extLst>
              <a:ext uri="{FF2B5EF4-FFF2-40B4-BE49-F238E27FC236}">
                <a16:creationId xmlns:a16="http://schemas.microsoft.com/office/drawing/2014/main" id="{2DC63596-4502-87D5-F0CD-71BC6EA3B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Void Functions with Parameters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BB5412A-6B13-5B67-B0B7-922B7A5E10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0216" y="1463151"/>
            <a:ext cx="7886700" cy="43513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Function definition syntax: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/>
          </a:p>
          <a:p>
            <a:pPr fontAlgn="auto">
              <a:lnSpc>
                <a:spcPct val="4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Formal parameter list syntax: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Function call syntax: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alt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dirty="0"/>
              <a:t>Actual parameter list syntax: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altLang="en-US" sz="2000" dirty="0"/>
              <a:t>	</a:t>
            </a:r>
            <a:endParaRPr lang="en-US" altLang="en-US" sz="2600" dirty="0">
              <a:latin typeface="Courier New" panose="02070309020205020404" pitchFamily="49" charset="0"/>
            </a:endParaRPr>
          </a:p>
        </p:txBody>
      </p:sp>
      <p:sp>
        <p:nvSpPr>
          <p:cNvPr id="343042" name="Slide Number Placeholder 5">
            <a:extLst>
              <a:ext uri="{FF2B5EF4-FFF2-40B4-BE49-F238E27FC236}">
                <a16:creationId xmlns:a16="http://schemas.microsoft.com/office/drawing/2014/main" id="{90A95347-7283-3513-D6E0-0E4A68CF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3D30B6-B606-4B0E-B856-1DF8692F6E8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43045" name="Picture 6">
            <a:extLst>
              <a:ext uri="{FF2B5EF4-FFF2-40B4-BE49-F238E27FC236}">
                <a16:creationId xmlns:a16="http://schemas.microsoft.com/office/drawing/2014/main" id="{6599FAD3-1F53-4B58-23FB-3A6389B4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64" y="1777206"/>
            <a:ext cx="5156200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6" name="Picture 7">
            <a:extLst>
              <a:ext uri="{FF2B5EF4-FFF2-40B4-BE49-F238E27FC236}">
                <a16:creationId xmlns:a16="http://schemas.microsoft.com/office/drawing/2014/main" id="{7229F8DA-2E5C-39D4-4C63-3F3D9EE11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126" y="3181620"/>
            <a:ext cx="5375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7" name="Picture 8">
            <a:extLst>
              <a:ext uri="{FF2B5EF4-FFF2-40B4-BE49-F238E27FC236}">
                <a16:creationId xmlns:a16="http://schemas.microsoft.com/office/drawing/2014/main" id="{95F112A7-E23A-4814-E908-742A8D3A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66896"/>
            <a:ext cx="42957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048" name="Picture 9">
            <a:extLst>
              <a:ext uri="{FF2B5EF4-FFF2-40B4-BE49-F238E27FC236}">
                <a16:creationId xmlns:a16="http://schemas.microsoft.com/office/drawing/2014/main" id="{7E08065A-778E-8113-7AAF-F928CD1B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56432"/>
            <a:ext cx="61880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11">
            <a:extLst>
              <a:ext uri="{FF2B5EF4-FFF2-40B4-BE49-F238E27FC236}">
                <a16:creationId xmlns:a16="http://schemas.microsoft.com/office/drawing/2014/main" id="{4681A376-D5BA-7F3B-DA15-AB404D697A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Void Functions with Parameters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7C71F-7659-9837-BEFD-733693C6D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4066" name="Slide Number Placeholder 4">
            <a:extLst>
              <a:ext uri="{FF2B5EF4-FFF2-40B4-BE49-F238E27FC236}">
                <a16:creationId xmlns:a16="http://schemas.microsoft.com/office/drawing/2014/main" id="{8D1A1CC9-9ADA-3D3A-139E-4966EEC7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7B05B4-2264-402B-973A-0DC74CB1592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344067" name="Group 10">
            <a:extLst>
              <a:ext uri="{FF2B5EF4-FFF2-40B4-BE49-F238E27FC236}">
                <a16:creationId xmlns:a16="http://schemas.microsoft.com/office/drawing/2014/main" id="{90395AFF-27A3-4555-1879-F54EE39C62E6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00212"/>
            <a:ext cx="6904037" cy="4838700"/>
            <a:chOff x="705" y="1008"/>
            <a:chExt cx="4349" cy="3048"/>
          </a:xfrm>
        </p:grpSpPr>
        <p:pic>
          <p:nvPicPr>
            <p:cNvPr id="344069" name="Picture 7">
              <a:extLst>
                <a:ext uri="{FF2B5EF4-FFF2-40B4-BE49-F238E27FC236}">
                  <a16:creationId xmlns:a16="http://schemas.microsoft.com/office/drawing/2014/main" id="{CFE941A9-E057-7326-DC6E-6DC825FB0A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02"/>
            <a:stretch>
              <a:fillRect/>
            </a:stretch>
          </p:blipFill>
          <p:spPr bwMode="auto">
            <a:xfrm>
              <a:off x="705" y="1008"/>
              <a:ext cx="4349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4070" name="Picture 8">
              <a:extLst>
                <a:ext uri="{FF2B5EF4-FFF2-40B4-BE49-F238E27FC236}">
                  <a16:creationId xmlns:a16="http://schemas.microsoft.com/office/drawing/2014/main" id="{819B6C31-CC9F-32E8-FD38-A6B20C65C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" y="2304"/>
              <a:ext cx="4349" cy="1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4071" name="Picture 9">
              <a:extLst>
                <a:ext uri="{FF2B5EF4-FFF2-40B4-BE49-F238E27FC236}">
                  <a16:creationId xmlns:a16="http://schemas.microsoft.com/office/drawing/2014/main" id="{1DB380E6-DA42-24C0-29E2-8871584434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064"/>
              <a:ext cx="2285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2">
            <a:extLst>
              <a:ext uri="{FF2B5EF4-FFF2-40B4-BE49-F238E27FC236}">
                <a16:creationId xmlns:a16="http://schemas.microsoft.com/office/drawing/2014/main" id="{57D12F2A-835C-9689-E68F-A8BDAE107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Void Functions with Parameters (continued)</a:t>
            </a:r>
          </a:p>
        </p:txBody>
      </p:sp>
      <p:sp>
        <p:nvSpPr>
          <p:cNvPr id="345092" name="Rectangle 3">
            <a:extLst>
              <a:ext uri="{FF2B5EF4-FFF2-40B4-BE49-F238E27FC236}">
                <a16:creationId xmlns:a16="http://schemas.microsoft.com/office/drawing/2014/main" id="{373B1F5A-8091-5272-F031-5CFC794418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Value parameter</a:t>
            </a:r>
            <a:r>
              <a:rPr lang="en-US" altLang="en-US"/>
              <a:t>: a formal parameter that receives a copy of the content of corresponding actual parameter</a:t>
            </a:r>
          </a:p>
          <a:p>
            <a:r>
              <a:rPr lang="en-US" altLang="en-US" u="sng"/>
              <a:t>Reference parameter</a:t>
            </a:r>
            <a:r>
              <a:rPr lang="en-US" altLang="en-US"/>
              <a:t>: a formal parameter that receives the location (memory address) of the corresponding actual parameter</a:t>
            </a:r>
          </a:p>
        </p:txBody>
      </p:sp>
      <p:sp>
        <p:nvSpPr>
          <p:cNvPr id="345090" name="Slide Number Placeholder 5">
            <a:extLst>
              <a:ext uri="{FF2B5EF4-FFF2-40B4-BE49-F238E27FC236}">
                <a16:creationId xmlns:a16="http://schemas.microsoft.com/office/drawing/2014/main" id="{7B1F75DF-3D5D-37AF-34F1-A2B7E232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99A012-5FAA-438A-89C0-5CDF976EB1C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5" name="Rectangle 2">
            <a:extLst>
              <a:ext uri="{FF2B5EF4-FFF2-40B4-BE49-F238E27FC236}">
                <a16:creationId xmlns:a16="http://schemas.microsoft.com/office/drawing/2014/main" id="{27E7A27B-D531-2B72-E2C0-30F2DDC3E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 Parameters</a:t>
            </a:r>
          </a:p>
        </p:txBody>
      </p:sp>
      <p:sp>
        <p:nvSpPr>
          <p:cNvPr id="346116" name="Rectangle 3">
            <a:extLst>
              <a:ext uri="{FF2B5EF4-FFF2-40B4-BE49-F238E27FC236}">
                <a16:creationId xmlns:a16="http://schemas.microsoft.com/office/drawing/2014/main" id="{584A804A-BAE8-4489-D0AF-55484D88E7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a formal parameter is a value parameter</a:t>
            </a:r>
          </a:p>
          <a:p>
            <a:pPr lvl="1"/>
            <a:r>
              <a:rPr lang="en-US" altLang="en-US"/>
              <a:t>The value of the corresponding actual parameter is copied into it </a:t>
            </a:r>
          </a:p>
          <a:p>
            <a:r>
              <a:rPr lang="en-US" altLang="en-US"/>
              <a:t>The value parameter has its own copy of the data </a:t>
            </a:r>
          </a:p>
          <a:p>
            <a:r>
              <a:rPr lang="en-US" altLang="en-US"/>
              <a:t>During program execution</a:t>
            </a:r>
          </a:p>
          <a:p>
            <a:pPr lvl="1"/>
            <a:r>
              <a:rPr lang="en-US" altLang="en-US"/>
              <a:t>The value parameter manipulates the data stored in its own memory space</a:t>
            </a:r>
          </a:p>
        </p:txBody>
      </p:sp>
      <p:sp>
        <p:nvSpPr>
          <p:cNvPr id="346114" name="Slide Number Placeholder 5">
            <a:extLst>
              <a:ext uri="{FF2B5EF4-FFF2-40B4-BE49-F238E27FC236}">
                <a16:creationId xmlns:a16="http://schemas.microsoft.com/office/drawing/2014/main" id="{2DC94E16-0711-94B1-3B4F-1058FB23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7CE7DC-6FCA-4097-8F5D-966B683121A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2">
            <a:extLst>
              <a:ext uri="{FF2B5EF4-FFF2-40B4-BE49-F238E27FC236}">
                <a16:creationId xmlns:a16="http://schemas.microsoft.com/office/drawing/2014/main" id="{E17E5E6E-6B43-D72E-EA98-F8998378D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Variables as Parameters</a:t>
            </a:r>
          </a:p>
        </p:txBody>
      </p:sp>
      <p:sp>
        <p:nvSpPr>
          <p:cNvPr id="347140" name="Rectangle 3">
            <a:extLst>
              <a:ext uri="{FF2B5EF4-FFF2-40B4-BE49-F238E27FC236}">
                <a16:creationId xmlns:a16="http://schemas.microsoft.com/office/drawing/2014/main" id="{66489448-2219-6C62-2B95-8A86A9FB4B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a formal parameter is a reference parameter</a:t>
            </a:r>
          </a:p>
          <a:p>
            <a:pPr lvl="1"/>
            <a:r>
              <a:rPr lang="en-US" altLang="en-US"/>
              <a:t>It receives the memory address of the corresponding actual parameter</a:t>
            </a:r>
          </a:p>
          <a:p>
            <a:r>
              <a:rPr lang="en-US" altLang="en-US"/>
              <a:t>A reference parameter stores the address of the corresponding actual parameter</a:t>
            </a:r>
          </a:p>
          <a:p>
            <a:r>
              <a:rPr lang="en-US" altLang="en-US"/>
              <a:t>During program execution to manipulate data</a:t>
            </a:r>
          </a:p>
          <a:p>
            <a:pPr lvl="1"/>
            <a:r>
              <a:rPr lang="en-US" altLang="en-US"/>
              <a:t>The address stored in the reference parameter directs it to the memory space of the corresponding actual parameter</a:t>
            </a:r>
          </a:p>
        </p:txBody>
      </p:sp>
      <p:sp>
        <p:nvSpPr>
          <p:cNvPr id="347138" name="Slide Number Placeholder 5">
            <a:extLst>
              <a:ext uri="{FF2B5EF4-FFF2-40B4-BE49-F238E27FC236}">
                <a16:creationId xmlns:a16="http://schemas.microsoft.com/office/drawing/2014/main" id="{5964B9CB-7E0E-FD4F-3381-D83C5409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65C6EB-7359-47C9-AFE8-57D8BC958D2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C4EB0D65-9BA4-8062-8764-0261FE845B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Order of Precedence</a:t>
            </a:r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96C2801D-D11A-1710-E23E-32F066F785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All operations inside of () are evaluated first</a:t>
            </a:r>
          </a:p>
          <a:p>
            <a:r>
              <a:rPr lang="en-US" altLang="en-US"/>
              <a:t>*, /, and % are at the same level of precedence and are evaluated next</a:t>
            </a:r>
          </a:p>
          <a:p>
            <a:r>
              <a:rPr lang="en-US" altLang="en-US"/>
              <a:t>+ and – have the same level of precedence and are evaluated last</a:t>
            </a:r>
          </a:p>
          <a:p>
            <a:r>
              <a:rPr lang="en-US" altLang="en-US"/>
              <a:t>When operators are on the same level</a:t>
            </a:r>
          </a:p>
          <a:p>
            <a:pPr lvl="1"/>
            <a:r>
              <a:rPr lang="en-US" altLang="en-US"/>
              <a:t>Performed from left to right (associativity)</a:t>
            </a:r>
          </a:p>
          <a:p>
            <a:r>
              <a:rPr lang="en-US" altLang="en-US">
                <a:latin typeface="Courier New" panose="02070309020205020404" pitchFamily="49" charset="0"/>
              </a:rPr>
              <a:t>3 * 7 - 6 + 2 * 5 / 4 + 6</a:t>
            </a:r>
            <a:r>
              <a:rPr lang="en-US" altLang="en-US"/>
              <a:t> means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(((3 * 7) – 6) + ((2 * 5) / 4 )) + 6</a:t>
            </a:r>
            <a:endParaRPr lang="en-US" altLang="en-US"/>
          </a:p>
        </p:txBody>
      </p:sp>
      <p:sp>
        <p:nvSpPr>
          <p:cNvPr id="43012" name="Slide Number Placeholder 5">
            <a:extLst>
              <a:ext uri="{FF2B5EF4-FFF2-40B4-BE49-F238E27FC236}">
                <a16:creationId xmlns:a16="http://schemas.microsoft.com/office/drawing/2014/main" id="{303C1CCF-D6A4-19B5-BE29-43FB9C44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A43D17-3F2D-4888-B6EC-CF60909A0EE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1C37A393-E272-4606-CCE8-0FFE03047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Variables as Parameters (continued)</a:t>
            </a:r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B1BED1F9-56CC-1772-BE6F-A6424126BB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Reference parameters can: </a:t>
            </a:r>
          </a:p>
          <a:p>
            <a:pPr lvl="1"/>
            <a:r>
              <a:rPr lang="en-US" altLang="en-US"/>
              <a:t>Pass one or more values from a function </a:t>
            </a:r>
          </a:p>
          <a:p>
            <a:pPr lvl="1"/>
            <a:r>
              <a:rPr lang="en-US" altLang="en-US"/>
              <a:t>Change the value of the actual parameter</a:t>
            </a:r>
          </a:p>
          <a:p>
            <a:r>
              <a:rPr lang="en-US" altLang="en-US"/>
              <a:t>Reference parameters are useful in three situations: </a:t>
            </a:r>
          </a:p>
          <a:p>
            <a:pPr lvl="1"/>
            <a:r>
              <a:rPr lang="en-US" altLang="en-US"/>
              <a:t>Returning more than one value</a:t>
            </a:r>
          </a:p>
          <a:p>
            <a:pPr lvl="1"/>
            <a:r>
              <a:rPr lang="en-US" altLang="en-US"/>
              <a:t>Changing the actual parameter</a:t>
            </a:r>
          </a:p>
          <a:p>
            <a:pPr lvl="1"/>
            <a:r>
              <a:rPr lang="en-US" altLang="en-US"/>
              <a:t>When passing the address would save memory space and time</a:t>
            </a:r>
          </a:p>
        </p:txBody>
      </p:sp>
      <p:sp>
        <p:nvSpPr>
          <p:cNvPr id="348164" name="Slide Number Placeholder 5">
            <a:extLst>
              <a:ext uri="{FF2B5EF4-FFF2-40B4-BE49-F238E27FC236}">
                <a16:creationId xmlns:a16="http://schemas.microsoft.com/office/drawing/2014/main" id="{691D3895-828D-4640-71EE-14F3302EE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E5F7CAC-BDFE-4136-8DD4-416E90E34DF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7" name="Rectangle 2">
            <a:extLst>
              <a:ext uri="{FF2B5EF4-FFF2-40B4-BE49-F238E27FC236}">
                <a16:creationId xmlns:a16="http://schemas.microsoft.com/office/drawing/2014/main" id="{C1BC418B-F863-0DD6-AA47-866746000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Calculate Grade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1106F2-8E4A-5615-4141-D384010C4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9186" name="Slide Number Placeholder 4">
            <a:extLst>
              <a:ext uri="{FF2B5EF4-FFF2-40B4-BE49-F238E27FC236}">
                <a16:creationId xmlns:a16="http://schemas.microsoft.com/office/drawing/2014/main" id="{B6B40B8C-380E-22B7-D6B8-29B64DE4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1ED0E5-2C77-493E-A218-FB685D95CAE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49188" name="Picture 5">
            <a:extLst>
              <a:ext uri="{FF2B5EF4-FFF2-40B4-BE49-F238E27FC236}">
                <a16:creationId xmlns:a16="http://schemas.microsoft.com/office/drawing/2014/main" id="{915CEC04-17DE-6475-EDD0-91FB68F3F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828800"/>
            <a:ext cx="62182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Rectangle 2">
            <a:extLst>
              <a:ext uri="{FF2B5EF4-FFF2-40B4-BE49-F238E27FC236}">
                <a16:creationId xmlns:a16="http://schemas.microsoft.com/office/drawing/2014/main" id="{7C48E25E-97AC-40C8-641C-50689C4807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Calculate Grade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3E71EB-4182-BC9B-315E-8299037F6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0210" name="Slide Number Placeholder 4">
            <a:extLst>
              <a:ext uri="{FF2B5EF4-FFF2-40B4-BE49-F238E27FC236}">
                <a16:creationId xmlns:a16="http://schemas.microsoft.com/office/drawing/2014/main" id="{C70FB41C-320D-8E3C-1461-64E1CBB9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8052DB3-7148-43F3-BF6D-43CF6E2410C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50212" name="Picture 4">
            <a:extLst>
              <a:ext uri="{FF2B5EF4-FFF2-40B4-BE49-F238E27FC236}">
                <a16:creationId xmlns:a16="http://schemas.microsoft.com/office/drawing/2014/main" id="{EAA96F3C-B1A4-DDAD-66B6-798383850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1870075"/>
            <a:ext cx="6291263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234" name="Group 10">
            <a:extLst>
              <a:ext uri="{FF2B5EF4-FFF2-40B4-BE49-F238E27FC236}">
                <a16:creationId xmlns:a16="http://schemas.microsoft.com/office/drawing/2014/main" id="{9B2C6440-3F6C-E369-1C71-8A090ACBFB26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233363"/>
            <a:ext cx="8004175" cy="6472237"/>
            <a:chOff x="622" y="147"/>
            <a:chExt cx="5042" cy="4077"/>
          </a:xfrm>
        </p:grpSpPr>
        <p:pic>
          <p:nvPicPr>
            <p:cNvPr id="351235" name="Picture 4">
              <a:extLst>
                <a:ext uri="{FF2B5EF4-FFF2-40B4-BE49-F238E27FC236}">
                  <a16:creationId xmlns:a16="http://schemas.microsoft.com/office/drawing/2014/main" id="{58AE78CE-3480-54C5-6397-33290D876D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1203"/>
              <a:ext cx="4371" cy="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6" name="Picture 5">
              <a:extLst>
                <a:ext uri="{FF2B5EF4-FFF2-40B4-BE49-F238E27FC236}">
                  <a16:creationId xmlns:a16="http://schemas.microsoft.com/office/drawing/2014/main" id="{A5EBB891-8772-234F-F10A-26EADA50ED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" y="147"/>
              <a:ext cx="4371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7" name="Picture 6">
              <a:extLst>
                <a:ext uri="{FF2B5EF4-FFF2-40B4-BE49-F238E27FC236}">
                  <a16:creationId xmlns:a16="http://schemas.microsoft.com/office/drawing/2014/main" id="{09E84371-69C6-1ADF-096B-534CB923C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2211"/>
              <a:ext cx="4349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8" name="Picture 7">
              <a:extLst>
                <a:ext uri="{FF2B5EF4-FFF2-40B4-BE49-F238E27FC236}">
                  <a16:creationId xmlns:a16="http://schemas.microsoft.com/office/drawing/2014/main" id="{C2BC0FAA-ADA8-02F6-536C-E24D44C62E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" y="3215"/>
              <a:ext cx="4348" cy="1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9" name="Picture 8">
              <a:extLst>
                <a:ext uri="{FF2B5EF4-FFF2-40B4-BE49-F238E27FC236}">
                  <a16:creationId xmlns:a16="http://schemas.microsoft.com/office/drawing/2014/main" id="{A05FA765-A2FE-86DF-900A-4FD1C21AA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" y="3106"/>
              <a:ext cx="675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40" name="Picture 9">
              <a:extLst>
                <a:ext uri="{FF2B5EF4-FFF2-40B4-BE49-F238E27FC236}">
                  <a16:creationId xmlns:a16="http://schemas.microsoft.com/office/drawing/2014/main" id="{5526C8B1-64B4-B4E0-BF6A-3EF277B0A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" y="2105"/>
              <a:ext cx="425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36F075-A3AD-524C-9107-143E01C4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A88F9-4CFD-B85A-B1AF-DE706F129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Rectangle 2">
            <a:extLst>
              <a:ext uri="{FF2B5EF4-FFF2-40B4-BE49-F238E27FC236}">
                <a16:creationId xmlns:a16="http://schemas.microsoft.com/office/drawing/2014/main" id="{65398B63-F452-3BF5-F4CC-3EA4FB4707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 and Reference Parameters and Memory Allocation</a:t>
            </a:r>
          </a:p>
        </p:txBody>
      </p:sp>
      <p:sp>
        <p:nvSpPr>
          <p:cNvPr id="352260" name="Rectangle 3">
            <a:extLst>
              <a:ext uri="{FF2B5EF4-FFF2-40B4-BE49-F238E27FC236}">
                <a16:creationId xmlns:a16="http://schemas.microsoft.com/office/drawing/2014/main" id="{4288555E-B9DA-9946-D0C8-728B6295E2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When a function is called</a:t>
            </a:r>
          </a:p>
          <a:p>
            <a:pPr lvl="1"/>
            <a:r>
              <a:rPr lang="en-US" altLang="en-US"/>
              <a:t>Memory for its formal parameters and variables declared in the body of the function (called local variables) is allocated in the function data area </a:t>
            </a:r>
          </a:p>
          <a:p>
            <a:r>
              <a:rPr lang="en-US" altLang="en-US"/>
              <a:t>In the case of a value parameter</a:t>
            </a:r>
          </a:p>
          <a:p>
            <a:pPr lvl="1"/>
            <a:r>
              <a:rPr lang="en-US" altLang="en-US"/>
              <a:t>The value of the actual parameter is copied into the memory cell of its corresponding formal parameter</a:t>
            </a:r>
          </a:p>
        </p:txBody>
      </p:sp>
      <p:sp>
        <p:nvSpPr>
          <p:cNvPr id="352258" name="Slide Number Placeholder 5">
            <a:extLst>
              <a:ext uri="{FF2B5EF4-FFF2-40B4-BE49-F238E27FC236}">
                <a16:creationId xmlns:a16="http://schemas.microsoft.com/office/drawing/2014/main" id="{88E3C67E-7E91-3173-F422-E584706C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B6909A-91C3-4527-A86A-A3B5EB16B42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4">
            <a:extLst>
              <a:ext uri="{FF2B5EF4-FFF2-40B4-BE49-F238E27FC236}">
                <a16:creationId xmlns:a16="http://schemas.microsoft.com/office/drawing/2014/main" id="{EAE8BFAB-5C84-2289-8E88-691C37F93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Value and Reference Parameters and Memory Allocation (continued)</a:t>
            </a:r>
          </a:p>
        </p:txBody>
      </p:sp>
      <p:sp>
        <p:nvSpPr>
          <p:cNvPr id="353284" name="Rectangle 5">
            <a:extLst>
              <a:ext uri="{FF2B5EF4-FFF2-40B4-BE49-F238E27FC236}">
                <a16:creationId xmlns:a16="http://schemas.microsoft.com/office/drawing/2014/main" id="{8242F143-47D5-1B84-BEF4-1B34118D9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the case of a reference parameter</a:t>
            </a:r>
          </a:p>
          <a:p>
            <a:pPr lvl="1"/>
            <a:r>
              <a:rPr lang="en-US" altLang="en-US"/>
              <a:t>The address of the actual parameter passes to the formal parameter</a:t>
            </a:r>
          </a:p>
          <a:p>
            <a:r>
              <a:rPr lang="en-US" altLang="en-US"/>
              <a:t>Content of formal parameter is an address </a:t>
            </a:r>
          </a:p>
          <a:p>
            <a:r>
              <a:rPr lang="en-US" altLang="en-US"/>
              <a:t>During execution, changes made by the formal parameter permanently change the value of the actual parameter</a:t>
            </a:r>
          </a:p>
          <a:p>
            <a:r>
              <a:rPr lang="en-US" altLang="en-US"/>
              <a:t>Stream variables (e.g., </a:t>
            </a:r>
            <a:r>
              <a:rPr lang="en-US" altLang="en-US">
                <a:latin typeface="Courier New" panose="02070309020205020404" pitchFamily="49" charset="0"/>
              </a:rPr>
              <a:t>ifstream</a:t>
            </a:r>
            <a:r>
              <a:rPr lang="en-US" altLang="en-US"/>
              <a:t>) should be passed by reference to a function</a:t>
            </a:r>
          </a:p>
        </p:txBody>
      </p:sp>
      <p:sp>
        <p:nvSpPr>
          <p:cNvPr id="353282" name="Slide Number Placeholder 5">
            <a:extLst>
              <a:ext uri="{FF2B5EF4-FFF2-40B4-BE49-F238E27FC236}">
                <a16:creationId xmlns:a16="http://schemas.microsoft.com/office/drawing/2014/main" id="{92068044-2119-9A56-F92D-F61E52C5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C436A6A-0620-432B-A60D-1C361A14AA9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306" name="Group 11">
            <a:extLst>
              <a:ext uri="{FF2B5EF4-FFF2-40B4-BE49-F238E27FC236}">
                <a16:creationId xmlns:a16="http://schemas.microsoft.com/office/drawing/2014/main" id="{779343A7-9108-99E0-893C-02A56A94AE11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76200"/>
            <a:ext cx="6938962" cy="6715125"/>
            <a:chOff x="765" y="48"/>
            <a:chExt cx="4371" cy="4230"/>
          </a:xfrm>
        </p:grpSpPr>
        <p:pic>
          <p:nvPicPr>
            <p:cNvPr id="354307" name="Picture 7">
              <a:extLst>
                <a:ext uri="{FF2B5EF4-FFF2-40B4-BE49-F238E27FC236}">
                  <a16:creationId xmlns:a16="http://schemas.microsoft.com/office/drawing/2014/main" id="{0D47D64C-B048-57B6-5F6A-1C1CAC6E6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07"/>
            <a:stretch>
              <a:fillRect/>
            </a:stretch>
          </p:blipFill>
          <p:spPr bwMode="auto">
            <a:xfrm>
              <a:off x="765" y="336"/>
              <a:ext cx="4371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08" name="Picture 9">
              <a:extLst>
                <a:ext uri="{FF2B5EF4-FFF2-40B4-BE49-F238E27FC236}">
                  <a16:creationId xmlns:a16="http://schemas.microsoft.com/office/drawing/2014/main" id="{7D36088E-4F9C-6198-A375-EEB4B52D0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" y="2163"/>
              <a:ext cx="3781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09" name="Picture 10">
              <a:extLst>
                <a:ext uri="{FF2B5EF4-FFF2-40B4-BE49-F238E27FC236}">
                  <a16:creationId xmlns:a16="http://schemas.microsoft.com/office/drawing/2014/main" id="{998E7BE2-7121-5FD2-8172-45E058AB45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48"/>
              <a:ext cx="434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3">
            <a:extLst>
              <a:ext uri="{FF2B5EF4-FFF2-40B4-BE49-F238E27FC236}">
                <a16:creationId xmlns:a16="http://schemas.microsoft.com/office/drawing/2014/main" id="{3222A747-10C3-A30A-3E88-CFD9AECAD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4663"/>
            <a:ext cx="6146800" cy="59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3">
            <a:extLst>
              <a:ext uri="{FF2B5EF4-FFF2-40B4-BE49-F238E27FC236}">
                <a16:creationId xmlns:a16="http://schemas.microsoft.com/office/drawing/2014/main" id="{E17C612E-D01C-83A5-A485-7EA73549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1"/>
          <a:stretch>
            <a:fillRect/>
          </a:stretch>
        </p:blipFill>
        <p:spPr bwMode="auto">
          <a:xfrm>
            <a:off x="1143000" y="152400"/>
            <a:ext cx="69389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5" name="Picture 4">
            <a:extLst>
              <a:ext uri="{FF2B5EF4-FFF2-40B4-BE49-F238E27FC236}">
                <a16:creationId xmlns:a16="http://schemas.microsoft.com/office/drawing/2014/main" id="{3D17C6DE-3689-710C-FB10-246EAE1A1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8"/>
          <a:stretch>
            <a:fillRect/>
          </a:stretch>
        </p:blipFill>
        <p:spPr bwMode="auto">
          <a:xfrm>
            <a:off x="1143000" y="2286000"/>
            <a:ext cx="69389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6" name="Picture 5">
            <a:extLst>
              <a:ext uri="{FF2B5EF4-FFF2-40B4-BE49-F238E27FC236}">
                <a16:creationId xmlns:a16="http://schemas.microsoft.com/office/drawing/2014/main" id="{305096DD-5CCB-830A-716D-2ECDA3D52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2084388"/>
            <a:ext cx="567848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6357" name="Picture 7">
            <a:extLst>
              <a:ext uri="{FF2B5EF4-FFF2-40B4-BE49-F238E27FC236}">
                <a16:creationId xmlns:a16="http://schemas.microsoft.com/office/drawing/2014/main" id="{909DBC3B-E019-452E-325C-7A018A8D8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8"/>
          <a:stretch>
            <a:fillRect/>
          </a:stretch>
        </p:blipFill>
        <p:spPr bwMode="auto">
          <a:xfrm>
            <a:off x="1119188" y="4572000"/>
            <a:ext cx="69040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4">
            <a:extLst>
              <a:ext uri="{FF2B5EF4-FFF2-40B4-BE49-F238E27FC236}">
                <a16:creationId xmlns:a16="http://schemas.microsoft.com/office/drawing/2014/main" id="{87DFC34B-2599-C0FD-767D-D2B27C5D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3675"/>
            <a:ext cx="5715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79" name="Picture 5">
            <a:extLst>
              <a:ext uri="{FF2B5EF4-FFF2-40B4-BE49-F238E27FC236}">
                <a16:creationId xmlns:a16="http://schemas.microsoft.com/office/drawing/2014/main" id="{FC3F1405-5381-0E18-8A86-A6BC40C78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803275"/>
            <a:ext cx="69040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0" name="Picture 6">
            <a:extLst>
              <a:ext uri="{FF2B5EF4-FFF2-40B4-BE49-F238E27FC236}">
                <a16:creationId xmlns:a16="http://schemas.microsoft.com/office/drawing/2014/main" id="{A223C4C2-B98B-1904-B349-4C73B0F62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2479675"/>
            <a:ext cx="6867525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1" name="Picture 7">
            <a:extLst>
              <a:ext uri="{FF2B5EF4-FFF2-40B4-BE49-F238E27FC236}">
                <a16:creationId xmlns:a16="http://schemas.microsoft.com/office/drawing/2014/main" id="{7CDE60B2-4428-DAB5-D9FD-0A48816B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2743200"/>
            <a:ext cx="6904037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2" name="Picture 9">
            <a:extLst>
              <a:ext uri="{FF2B5EF4-FFF2-40B4-BE49-F238E27FC236}">
                <a16:creationId xmlns:a16="http://schemas.microsoft.com/office/drawing/2014/main" id="{E7BAC053-60E4-05F8-DC20-7AC9B941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60875"/>
            <a:ext cx="69040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3" name="Picture 10">
            <a:extLst>
              <a:ext uri="{FF2B5EF4-FFF2-40B4-BE49-F238E27FC236}">
                <a16:creationId xmlns:a16="http://schemas.microsoft.com/office/drawing/2014/main" id="{C2B5053C-59B7-FBEB-E9CB-583EE63B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737100"/>
            <a:ext cx="690403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7384" name="Picture 11">
            <a:extLst>
              <a:ext uri="{FF2B5EF4-FFF2-40B4-BE49-F238E27FC236}">
                <a16:creationId xmlns:a16="http://schemas.microsoft.com/office/drawing/2014/main" id="{AEFCA288-0001-F402-F093-C53DCF377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6442075"/>
            <a:ext cx="686752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34610D79-4ABD-21E3-70D5-14BD72AA8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Expressions</a:t>
            </a:r>
          </a:p>
        </p:txBody>
      </p:sp>
      <p:sp>
        <p:nvSpPr>
          <p:cNvPr id="44035" name="Rectangle 5">
            <a:extLst>
              <a:ext uri="{FF2B5EF4-FFF2-40B4-BE49-F238E27FC236}">
                <a16:creationId xmlns:a16="http://schemas.microsoft.com/office/drawing/2014/main" id="{AFD98D72-9E2D-B2DB-8DA0-0185C31F1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all operands are integers</a:t>
            </a:r>
          </a:p>
          <a:p>
            <a:pPr lvl="1"/>
            <a:r>
              <a:rPr lang="en-US" altLang="en-US"/>
              <a:t>Expression is called an integral expression</a:t>
            </a:r>
          </a:p>
          <a:p>
            <a:pPr lvl="2"/>
            <a:r>
              <a:rPr lang="en-US" altLang="en-US"/>
              <a:t>Yields an integral result</a:t>
            </a:r>
          </a:p>
          <a:p>
            <a:pPr lvl="2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2 + 3 * 5</a:t>
            </a:r>
          </a:p>
          <a:p>
            <a:r>
              <a:rPr lang="en-US" altLang="en-US"/>
              <a:t>If all operands are floating-point</a:t>
            </a:r>
          </a:p>
          <a:p>
            <a:pPr lvl="1"/>
            <a:r>
              <a:rPr lang="en-US" altLang="en-US"/>
              <a:t>Expression is called a floating-point expression</a:t>
            </a:r>
          </a:p>
          <a:p>
            <a:pPr lvl="2"/>
            <a:r>
              <a:rPr lang="en-US" altLang="en-US"/>
              <a:t>Yields a floating-point result</a:t>
            </a:r>
          </a:p>
          <a:p>
            <a:pPr lvl="2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12.8 * 17.5 - 34.50</a:t>
            </a:r>
          </a:p>
        </p:txBody>
      </p:sp>
      <p:sp>
        <p:nvSpPr>
          <p:cNvPr id="44036" name="Slide Number Placeholder 5">
            <a:extLst>
              <a:ext uri="{FF2B5EF4-FFF2-40B4-BE49-F238E27FC236}">
                <a16:creationId xmlns:a16="http://schemas.microsoft.com/office/drawing/2014/main" id="{D666643B-845D-027F-B37B-1DBEBA99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6543C0A-07DC-400F-8D19-1ACD10911E3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02" name="Group 10">
            <a:extLst>
              <a:ext uri="{FF2B5EF4-FFF2-40B4-BE49-F238E27FC236}">
                <a16:creationId xmlns:a16="http://schemas.microsoft.com/office/drawing/2014/main" id="{11BD7592-5E12-DB80-39B9-DF0EDAD105CF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609600"/>
            <a:ext cx="6938963" cy="5486400"/>
            <a:chOff x="694" y="384"/>
            <a:chExt cx="4371" cy="3456"/>
          </a:xfrm>
        </p:grpSpPr>
        <p:pic>
          <p:nvPicPr>
            <p:cNvPr id="358403" name="Picture 4">
              <a:extLst>
                <a:ext uri="{FF2B5EF4-FFF2-40B4-BE49-F238E27FC236}">
                  <a16:creationId xmlns:a16="http://schemas.microsoft.com/office/drawing/2014/main" id="{8DB08914-E2BB-DD5C-C707-3ADAD9AE8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" y="792"/>
              <a:ext cx="3713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04" name="Picture 5">
              <a:extLst>
                <a:ext uri="{FF2B5EF4-FFF2-40B4-BE49-F238E27FC236}">
                  <a16:creationId xmlns:a16="http://schemas.microsoft.com/office/drawing/2014/main" id="{508CDA98-3BB4-D69C-8EB7-2DDDBF920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4" y="384"/>
              <a:ext cx="3623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05" name="Picture 6">
              <a:extLst>
                <a:ext uri="{FF2B5EF4-FFF2-40B4-BE49-F238E27FC236}">
                  <a16:creationId xmlns:a16="http://schemas.microsoft.com/office/drawing/2014/main" id="{2C372BEE-1CD6-773F-EE3A-A1C11F4DD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" y="1592"/>
              <a:ext cx="3532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06" name="Picture 7">
              <a:extLst>
                <a:ext uri="{FF2B5EF4-FFF2-40B4-BE49-F238E27FC236}">
                  <a16:creationId xmlns:a16="http://schemas.microsoft.com/office/drawing/2014/main" id="{AD152353-9861-5BF6-1959-8A3214647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5" y="3500"/>
              <a:ext cx="341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07" name="Picture 8">
              <a:extLst>
                <a:ext uri="{FF2B5EF4-FFF2-40B4-BE49-F238E27FC236}">
                  <a16:creationId xmlns:a16="http://schemas.microsoft.com/office/drawing/2014/main" id="{6B4DF1C0-60C5-515A-E42D-3FA0F228D6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" y="2016"/>
              <a:ext cx="4371" cy="1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13">
            <a:extLst>
              <a:ext uri="{FF2B5EF4-FFF2-40B4-BE49-F238E27FC236}">
                <a16:creationId xmlns:a16="http://schemas.microsoft.com/office/drawing/2014/main" id="{4E95B0E2-21F0-2550-6A8E-8C4F15642F61}"/>
              </a:ext>
            </a:extLst>
          </p:cNvPr>
          <p:cNvGrpSpPr>
            <a:grpSpLocks/>
          </p:cNvGrpSpPr>
          <p:nvPr/>
        </p:nvGrpSpPr>
        <p:grpSpPr bwMode="auto">
          <a:xfrm>
            <a:off x="1136650" y="609600"/>
            <a:ext cx="6902450" cy="5638800"/>
            <a:chOff x="706" y="240"/>
            <a:chExt cx="4348" cy="3552"/>
          </a:xfrm>
        </p:grpSpPr>
        <p:pic>
          <p:nvPicPr>
            <p:cNvPr id="359427" name="Picture 4">
              <a:extLst>
                <a:ext uri="{FF2B5EF4-FFF2-40B4-BE49-F238E27FC236}">
                  <a16:creationId xmlns:a16="http://schemas.microsoft.com/office/drawing/2014/main" id="{76D42845-AE48-9AA1-7796-443E49F98C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240"/>
              <a:ext cx="362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28" name="Picture 7">
              <a:extLst>
                <a:ext uri="{FF2B5EF4-FFF2-40B4-BE49-F238E27FC236}">
                  <a16:creationId xmlns:a16="http://schemas.microsoft.com/office/drawing/2014/main" id="{CE8410C6-26EB-6CCB-D0BC-4C28B8B29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576"/>
              <a:ext cx="4348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29" name="Picture 8">
              <a:extLst>
                <a:ext uri="{FF2B5EF4-FFF2-40B4-BE49-F238E27FC236}">
                  <a16:creationId xmlns:a16="http://schemas.microsoft.com/office/drawing/2014/main" id="{4104B16F-551D-CDF2-9AC1-D098361CC6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1488"/>
              <a:ext cx="4348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0" name="Picture 9">
              <a:extLst>
                <a:ext uri="{FF2B5EF4-FFF2-40B4-BE49-F238E27FC236}">
                  <a16:creationId xmlns:a16="http://schemas.microsoft.com/office/drawing/2014/main" id="{61080397-DC70-6949-CA7C-A31B26D16F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1680"/>
              <a:ext cx="4348" cy="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1" name="Picture 10">
              <a:extLst>
                <a:ext uri="{FF2B5EF4-FFF2-40B4-BE49-F238E27FC236}">
                  <a16:creationId xmlns:a16="http://schemas.microsoft.com/office/drawing/2014/main" id="{E8EEFA7D-5804-1256-2558-C9F081CCCA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2544"/>
              <a:ext cx="434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2" name="Picture 11">
              <a:extLst>
                <a:ext uri="{FF2B5EF4-FFF2-40B4-BE49-F238E27FC236}">
                  <a16:creationId xmlns:a16="http://schemas.microsoft.com/office/drawing/2014/main" id="{2E53034C-20FC-AA2C-B430-12799A1A7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2743"/>
              <a:ext cx="4348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3" name="Picture 12">
              <a:extLst>
                <a:ext uri="{FF2B5EF4-FFF2-40B4-BE49-F238E27FC236}">
                  <a16:creationId xmlns:a16="http://schemas.microsoft.com/office/drawing/2014/main" id="{C25A9781-12DD-6D66-621F-28AB648512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" y="3696"/>
              <a:ext cx="432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50" name="Group 12">
            <a:extLst>
              <a:ext uri="{FF2B5EF4-FFF2-40B4-BE49-F238E27FC236}">
                <a16:creationId xmlns:a16="http://schemas.microsoft.com/office/drawing/2014/main" id="{B43E546C-A8EB-54B8-678B-911E671F81EC}"/>
              </a:ext>
            </a:extLst>
          </p:cNvPr>
          <p:cNvGrpSpPr>
            <a:grpSpLocks/>
          </p:cNvGrpSpPr>
          <p:nvPr/>
        </p:nvGrpSpPr>
        <p:grpSpPr bwMode="auto">
          <a:xfrm>
            <a:off x="1212850" y="152400"/>
            <a:ext cx="6940550" cy="6330950"/>
            <a:chOff x="706" y="96"/>
            <a:chExt cx="4372" cy="3988"/>
          </a:xfrm>
        </p:grpSpPr>
        <p:pic>
          <p:nvPicPr>
            <p:cNvPr id="360451" name="Picture 4">
              <a:extLst>
                <a:ext uri="{FF2B5EF4-FFF2-40B4-BE49-F238E27FC236}">
                  <a16:creationId xmlns:a16="http://schemas.microsoft.com/office/drawing/2014/main" id="{5412BD22-1819-D491-22E0-2ABE847A4C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" y="96"/>
              <a:ext cx="3578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452" name="Picture 5">
              <a:extLst>
                <a:ext uri="{FF2B5EF4-FFF2-40B4-BE49-F238E27FC236}">
                  <a16:creationId xmlns:a16="http://schemas.microsoft.com/office/drawing/2014/main" id="{089495E8-21CB-36A6-F054-67FFEFA8B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807"/>
              <a:ext cx="4348" cy="8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453" name="Picture 6">
              <a:extLst>
                <a:ext uri="{FF2B5EF4-FFF2-40B4-BE49-F238E27FC236}">
                  <a16:creationId xmlns:a16="http://schemas.microsoft.com/office/drawing/2014/main" id="{5847EB91-E379-405B-3C50-E4F6BA533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" y="1728"/>
              <a:ext cx="4348" cy="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454" name="Picture 7">
              <a:extLst>
                <a:ext uri="{FF2B5EF4-FFF2-40B4-BE49-F238E27FC236}">
                  <a16:creationId xmlns:a16="http://schemas.microsoft.com/office/drawing/2014/main" id="{F1A561AA-7EDF-931B-CE03-8DAE3359CC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2909"/>
              <a:ext cx="4348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455" name="Picture 8">
              <a:extLst>
                <a:ext uri="{FF2B5EF4-FFF2-40B4-BE49-F238E27FC236}">
                  <a16:creationId xmlns:a16="http://schemas.microsoft.com/office/drawing/2014/main" id="{ACEDD73B-1356-FFE3-6EFB-21D64DF29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" y="3779"/>
              <a:ext cx="434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456" name="Picture 9">
              <a:extLst>
                <a:ext uri="{FF2B5EF4-FFF2-40B4-BE49-F238E27FC236}">
                  <a16:creationId xmlns:a16="http://schemas.microsoft.com/office/drawing/2014/main" id="{EEEB33CE-FB11-54BE-3D7D-1EFA696826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1872"/>
              <a:ext cx="434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457" name="Picture 10">
              <a:extLst>
                <a:ext uri="{FF2B5EF4-FFF2-40B4-BE49-F238E27FC236}">
                  <a16:creationId xmlns:a16="http://schemas.microsoft.com/office/drawing/2014/main" id="{046185C0-4821-A939-E2AB-CE993B6CEC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3965"/>
              <a:ext cx="4348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458" name="Picture 11">
              <a:extLst>
                <a:ext uri="{FF2B5EF4-FFF2-40B4-BE49-F238E27FC236}">
                  <a16:creationId xmlns:a16="http://schemas.microsoft.com/office/drawing/2014/main" id="{36DDC66E-45B0-8D67-23B5-D308E2209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96"/>
              <a:ext cx="353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2">
            <a:extLst>
              <a:ext uri="{FF2B5EF4-FFF2-40B4-BE49-F238E27FC236}">
                <a16:creationId xmlns:a16="http://schemas.microsoft.com/office/drawing/2014/main" id="{DA12E60A-2A63-8794-D5BA-382A9E8C8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Parameters and Value-Returning Functions</a:t>
            </a:r>
          </a:p>
        </p:txBody>
      </p:sp>
      <p:sp>
        <p:nvSpPr>
          <p:cNvPr id="361476" name="Rectangle 3">
            <a:extLst>
              <a:ext uri="{FF2B5EF4-FFF2-40B4-BE49-F238E27FC236}">
                <a16:creationId xmlns:a16="http://schemas.microsoft.com/office/drawing/2014/main" id="{8221AE78-D2F1-3F5C-E289-5D618043C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also use reference parameters in a value-returning function</a:t>
            </a:r>
          </a:p>
          <a:p>
            <a:pPr lvl="1"/>
            <a:r>
              <a:rPr lang="en-US" altLang="en-US"/>
              <a:t>Not recommended</a:t>
            </a:r>
          </a:p>
          <a:p>
            <a:r>
              <a:rPr lang="en-US" altLang="en-US"/>
              <a:t>By definition, a value-returning function returns a single value</a:t>
            </a:r>
          </a:p>
          <a:p>
            <a:pPr lvl="1"/>
            <a:r>
              <a:rPr lang="en-US" altLang="en-US"/>
              <a:t>This value is returned via the return statement</a:t>
            </a:r>
          </a:p>
          <a:p>
            <a:r>
              <a:rPr lang="en-US" altLang="en-US"/>
              <a:t>If a function needs to return more than one value, you should change it to a void function and use the appropriate reference parameters to return the values</a:t>
            </a:r>
          </a:p>
        </p:txBody>
      </p:sp>
      <p:sp>
        <p:nvSpPr>
          <p:cNvPr id="361474" name="Slide Number Placeholder 5">
            <a:extLst>
              <a:ext uri="{FF2B5EF4-FFF2-40B4-BE49-F238E27FC236}">
                <a16:creationId xmlns:a16="http://schemas.microsoft.com/office/drawing/2014/main" id="{AD9EAF47-4803-E3DA-43DC-8EFB2F55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ABD383-AC2D-4D66-B3BA-DEE286A781E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2">
            <a:extLst>
              <a:ext uri="{FF2B5EF4-FFF2-40B4-BE49-F238E27FC236}">
                <a16:creationId xmlns:a16="http://schemas.microsoft.com/office/drawing/2014/main" id="{25581295-9623-E95A-59AE-AF296E596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Scope of an Identifier</a:t>
            </a:r>
          </a:p>
        </p:txBody>
      </p:sp>
      <p:sp>
        <p:nvSpPr>
          <p:cNvPr id="362500" name="Rectangle 3">
            <a:extLst>
              <a:ext uri="{FF2B5EF4-FFF2-40B4-BE49-F238E27FC236}">
                <a16:creationId xmlns:a16="http://schemas.microsoft.com/office/drawing/2014/main" id="{DF13E284-8FAD-6668-9151-C42186E5E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scope of an identifier refers to where in the program an identifier is accessible</a:t>
            </a:r>
          </a:p>
          <a:p>
            <a:r>
              <a:rPr lang="en-US" altLang="en-US" u="sng"/>
              <a:t>Local identifier</a:t>
            </a:r>
            <a:r>
              <a:rPr lang="en-US" altLang="en-US"/>
              <a:t>: identifiers declared within a function (or block)</a:t>
            </a:r>
          </a:p>
          <a:p>
            <a:r>
              <a:rPr lang="en-US" altLang="en-US" u="sng"/>
              <a:t>Global identifier</a:t>
            </a:r>
            <a:r>
              <a:rPr lang="en-US" altLang="en-US"/>
              <a:t>: identifiers declared outside of every function definition</a:t>
            </a:r>
          </a:p>
          <a:p>
            <a:r>
              <a:rPr lang="en-US" altLang="en-US"/>
              <a:t>C++ does not allow nested functions</a:t>
            </a:r>
          </a:p>
          <a:p>
            <a:pPr lvl="1"/>
            <a:r>
              <a:rPr lang="en-US" altLang="en-US"/>
              <a:t>The definition of one function cannot be included in the body of another function</a:t>
            </a:r>
          </a:p>
        </p:txBody>
      </p:sp>
      <p:sp>
        <p:nvSpPr>
          <p:cNvPr id="362498" name="Slide Number Placeholder 5">
            <a:extLst>
              <a:ext uri="{FF2B5EF4-FFF2-40B4-BE49-F238E27FC236}">
                <a16:creationId xmlns:a16="http://schemas.microsoft.com/office/drawing/2014/main" id="{4BD5A7D2-FCA0-840B-B95F-305075910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49FF58-73C2-4586-BFE4-CF1A3EAA850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9">
            <a:extLst>
              <a:ext uri="{FF2B5EF4-FFF2-40B4-BE49-F238E27FC236}">
                <a16:creationId xmlns:a16="http://schemas.microsoft.com/office/drawing/2014/main" id="{C0F925BD-4D56-DF36-EB6D-4DBF5F91B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85763"/>
            <a:ext cx="859472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2">
            <a:extLst>
              <a:ext uri="{FF2B5EF4-FFF2-40B4-BE49-F238E27FC236}">
                <a16:creationId xmlns:a16="http://schemas.microsoft.com/office/drawing/2014/main" id="{D030E8A0-1CD6-828F-3702-36E32A4B5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Scope of an Identifier (continued)</a:t>
            </a:r>
          </a:p>
        </p:txBody>
      </p:sp>
      <p:sp>
        <p:nvSpPr>
          <p:cNvPr id="364548" name="Rectangle 3">
            <a:extLst>
              <a:ext uri="{FF2B5EF4-FFF2-40B4-BE49-F238E27FC236}">
                <a16:creationId xmlns:a16="http://schemas.microsoft.com/office/drawing/2014/main" id="{D5B4562A-FB0F-2F68-50E7-A3BDC7857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Some compilers initialize global variables to default values</a:t>
            </a:r>
          </a:p>
          <a:p>
            <a:r>
              <a:rPr lang="en-US" altLang="en-US"/>
              <a:t>The operator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altLang="en-US"/>
              <a:t> is called the scope resolution operator</a:t>
            </a:r>
          </a:p>
          <a:p>
            <a:r>
              <a:rPr lang="en-US" altLang="en-US"/>
              <a:t>By using the scope resolution operator </a:t>
            </a:r>
          </a:p>
          <a:p>
            <a:pPr lvl="1"/>
            <a:r>
              <a:rPr lang="en-US" altLang="en-US"/>
              <a:t>A global variable declared before the definition of a function (block) can be accessed by the function (or block) even if the function (or block) has an identifier with the same name as the variable</a:t>
            </a:r>
          </a:p>
        </p:txBody>
      </p:sp>
      <p:sp>
        <p:nvSpPr>
          <p:cNvPr id="364546" name="Slide Number Placeholder 5">
            <a:extLst>
              <a:ext uri="{FF2B5EF4-FFF2-40B4-BE49-F238E27FC236}">
                <a16:creationId xmlns:a16="http://schemas.microsoft.com/office/drawing/2014/main" id="{9D030D08-9728-1ED0-5998-B23F538D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A1C3A3-5AAB-4CFA-ADE9-EBD3A45C68E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2">
            <a:extLst>
              <a:ext uri="{FF2B5EF4-FFF2-40B4-BE49-F238E27FC236}">
                <a16:creationId xmlns:a16="http://schemas.microsoft.com/office/drawing/2014/main" id="{C13C17E7-2A5A-9CBE-D4BC-CEFAC7205C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Scope of an Identifier (continued)</a:t>
            </a:r>
          </a:p>
        </p:txBody>
      </p:sp>
      <p:sp>
        <p:nvSpPr>
          <p:cNvPr id="365572" name="Rectangle 3">
            <a:extLst>
              <a:ext uri="{FF2B5EF4-FFF2-40B4-BE49-F238E27FC236}">
                <a16:creationId xmlns:a16="http://schemas.microsoft.com/office/drawing/2014/main" id="{D5D8B844-32F4-C43C-0E2B-628C94D53B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provides a way to access a global variable declared after the definition of a function</a:t>
            </a:r>
          </a:p>
          <a:p>
            <a:pPr lvl="1"/>
            <a:r>
              <a:rPr lang="en-US" altLang="en-US"/>
              <a:t>In this case, the function must not contain any identifier with the same name as the global variable</a:t>
            </a:r>
          </a:p>
        </p:txBody>
      </p:sp>
      <p:sp>
        <p:nvSpPr>
          <p:cNvPr id="365570" name="Slide Number Placeholder 5">
            <a:extLst>
              <a:ext uri="{FF2B5EF4-FFF2-40B4-BE49-F238E27FC236}">
                <a16:creationId xmlns:a16="http://schemas.microsoft.com/office/drawing/2014/main" id="{CAF39967-2A93-8679-9A28-8C55976C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BA0C249-8699-4646-B1CB-C3247550645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Rectangle 2">
            <a:extLst>
              <a:ext uri="{FF2B5EF4-FFF2-40B4-BE49-F238E27FC236}">
                <a16:creationId xmlns:a16="http://schemas.microsoft.com/office/drawing/2014/main" id="{CE8F0BD0-671C-02F4-8E68-286A21D18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Global Variables, Named Constants, and Side Effects</a:t>
            </a:r>
          </a:p>
        </p:txBody>
      </p:sp>
      <p:sp>
        <p:nvSpPr>
          <p:cNvPr id="366596" name="Rectangle 3">
            <a:extLst>
              <a:ext uri="{FF2B5EF4-FFF2-40B4-BE49-F238E27FC236}">
                <a16:creationId xmlns:a16="http://schemas.microsoft.com/office/drawing/2014/main" id="{312D0E3F-A421-2E24-F371-2C52C04DCC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Using global variables has side effects</a:t>
            </a:r>
          </a:p>
          <a:p>
            <a:r>
              <a:rPr lang="en-US" altLang="en-US"/>
              <a:t>A function that uses global variables is not independent</a:t>
            </a:r>
          </a:p>
          <a:p>
            <a:r>
              <a:rPr lang="en-US" altLang="en-US"/>
              <a:t>If more than one function uses the same global variable and something goes wrong</a:t>
            </a:r>
          </a:p>
          <a:p>
            <a:pPr lvl="1"/>
            <a:r>
              <a:rPr lang="en-US" altLang="en-US"/>
              <a:t>It is difficult to find what went wrong and where</a:t>
            </a:r>
          </a:p>
          <a:p>
            <a:pPr lvl="1"/>
            <a:r>
              <a:rPr lang="en-US" altLang="en-US"/>
              <a:t>Problems caused in one area of the program may appear to be from another area</a:t>
            </a:r>
          </a:p>
          <a:p>
            <a:r>
              <a:rPr lang="en-US" altLang="en-US"/>
              <a:t>Global named constants have no side effects</a:t>
            </a:r>
          </a:p>
        </p:txBody>
      </p:sp>
      <p:sp>
        <p:nvSpPr>
          <p:cNvPr id="366594" name="Slide Number Placeholder 5">
            <a:extLst>
              <a:ext uri="{FF2B5EF4-FFF2-40B4-BE49-F238E27FC236}">
                <a16:creationId xmlns:a16="http://schemas.microsoft.com/office/drawing/2014/main" id="{87D236E8-0E0D-9163-826C-F8BEC4DC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D4D20F-B111-4D3C-AF07-E1B1148DAE5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9" name="Rectangle 2">
            <a:extLst>
              <a:ext uri="{FF2B5EF4-FFF2-40B4-BE49-F238E27FC236}">
                <a16:creationId xmlns:a16="http://schemas.microsoft.com/office/drawing/2014/main" id="{DE0A3CE7-B5CA-46F4-D5E5-E4A9B915B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and Automatic Variables</a:t>
            </a:r>
          </a:p>
        </p:txBody>
      </p:sp>
      <p:sp>
        <p:nvSpPr>
          <p:cNvPr id="367620" name="Rectangle 3">
            <a:extLst>
              <a:ext uri="{FF2B5EF4-FFF2-40B4-BE49-F238E27FC236}">
                <a16:creationId xmlns:a16="http://schemas.microsoft.com/office/drawing/2014/main" id="{EDA5ECB1-3485-FFA9-E464-4E9438CFBD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Automatic variable</a:t>
            </a:r>
            <a:r>
              <a:rPr lang="en-US" altLang="en-US"/>
              <a:t>: memory is allocated at block entry and deallocated at block exit</a:t>
            </a:r>
          </a:p>
          <a:p>
            <a:pPr lvl="1"/>
            <a:r>
              <a:rPr lang="en-US" altLang="en-US"/>
              <a:t>By default, variables declared within a block are automatic variables </a:t>
            </a:r>
          </a:p>
          <a:p>
            <a:r>
              <a:rPr lang="en-US" altLang="en-US" u="sng"/>
              <a:t>Static variable</a:t>
            </a:r>
            <a:r>
              <a:rPr lang="en-US" altLang="en-US"/>
              <a:t>: memory remains allocated as long as the program executes</a:t>
            </a:r>
          </a:p>
          <a:p>
            <a:pPr lvl="1"/>
            <a:r>
              <a:rPr lang="en-US" altLang="en-US"/>
              <a:t>Variables declared outside of any block are static variables</a:t>
            </a:r>
            <a:endParaRPr lang="en-US" altLang="en-US" u="sng"/>
          </a:p>
          <a:p>
            <a:pPr lvl="1"/>
            <a:r>
              <a:rPr lang="en-US" altLang="en-US"/>
              <a:t>Declare a static variable within a block by using the reserved word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static</a:t>
            </a:r>
          </a:p>
        </p:txBody>
      </p:sp>
      <p:sp>
        <p:nvSpPr>
          <p:cNvPr id="367618" name="Slide Number Placeholder 5">
            <a:extLst>
              <a:ext uri="{FF2B5EF4-FFF2-40B4-BE49-F238E27FC236}">
                <a16:creationId xmlns:a16="http://schemas.microsoft.com/office/drawing/2014/main" id="{7743B2CD-CA59-BD26-032B-61A96D79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321C23C-0C2D-4A33-8C50-1956F341DBE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>
            <a:extLst>
              <a:ext uri="{FF2B5EF4-FFF2-40B4-BE49-F238E27FC236}">
                <a16:creationId xmlns:a16="http://schemas.microsoft.com/office/drawing/2014/main" id="{193B0E3D-1703-F0B8-0037-9D95D34E0C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Mixed Expressions</a:t>
            </a:r>
          </a:p>
        </p:txBody>
      </p:sp>
      <p:sp>
        <p:nvSpPr>
          <p:cNvPr id="45059" name="Rectangle 5">
            <a:extLst>
              <a:ext uri="{FF2B5EF4-FFF2-40B4-BE49-F238E27FC236}">
                <a16:creationId xmlns:a16="http://schemas.microsoft.com/office/drawing/2014/main" id="{26E1E69C-6F56-1C4D-8365-0F38558BC2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Mixed expression: </a:t>
            </a:r>
          </a:p>
          <a:p>
            <a:pPr lvl="1"/>
            <a:r>
              <a:rPr lang="en-US" altLang="en-US"/>
              <a:t>Has operands of different data types</a:t>
            </a:r>
          </a:p>
          <a:p>
            <a:pPr lvl="1"/>
            <a:r>
              <a:rPr lang="en-US" altLang="en-US"/>
              <a:t>Contains integers and floating-point</a:t>
            </a:r>
          </a:p>
          <a:p>
            <a:r>
              <a:rPr lang="en-US" altLang="en-US"/>
              <a:t>Examples of mixed expressions: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2 + 3.5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6  /  4 + 3.9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5.4  *  2 – 13.6 + 18  /  2</a:t>
            </a:r>
          </a:p>
          <a:p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45060" name="Slide Number Placeholder 5">
            <a:extLst>
              <a:ext uri="{FF2B5EF4-FFF2-40B4-BE49-F238E27FC236}">
                <a16:creationId xmlns:a16="http://schemas.microsoft.com/office/drawing/2014/main" id="{D2C56D1F-6740-E06D-DC7A-4246149C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806A49-F4A6-4F2B-A935-CC2E20F61A2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3" name="Rectangle 2">
            <a:extLst>
              <a:ext uri="{FF2B5EF4-FFF2-40B4-BE49-F238E27FC236}">
                <a16:creationId xmlns:a16="http://schemas.microsoft.com/office/drawing/2014/main" id="{C05A823C-AF19-C8F8-7C12-2970AB1B5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Static and Automatic Variables (continued)</a:t>
            </a:r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8AB7698E-B758-DE89-E9D1-7E44F2D96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syntax for declaring a static variable is: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/>
              <a:t>		</a:t>
            </a:r>
            <a:r>
              <a:rPr lang="en-US" sz="2400" dirty="0">
                <a:solidFill>
                  <a:srgbClr val="3333FF"/>
                </a:solidFill>
                <a:latin typeface="Courier New" pitchFamily="49" charset="0"/>
              </a:rPr>
              <a:t> </a:t>
            </a:r>
            <a:endParaRPr lang="en-US" sz="2400" dirty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The statement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en-US" dirty="0"/>
              <a:t>		</a:t>
            </a:r>
            <a:r>
              <a:rPr lang="en-US" sz="2400" dirty="0">
                <a:solidFill>
                  <a:srgbClr val="3333FF"/>
                </a:solidFill>
                <a:latin typeface="Courier New" pitchFamily="49" charset="0"/>
              </a:rPr>
              <a:t>static int</a:t>
            </a:r>
            <a:r>
              <a:rPr lang="en-US" sz="2400" dirty="0">
                <a:latin typeface="Courier New" pitchFamily="49" charset="0"/>
              </a:rPr>
              <a:t> x;</a:t>
            </a:r>
          </a:p>
          <a:p>
            <a:pPr marL="344488" lvl="1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declares </a:t>
            </a:r>
            <a:r>
              <a:rPr lang="en-US" dirty="0">
                <a:latin typeface="Courier New" pitchFamily="49" charset="0"/>
              </a:rPr>
              <a:t>x</a:t>
            </a:r>
            <a:r>
              <a:rPr lang="en-US" dirty="0"/>
              <a:t> to be a static variable of the type </a:t>
            </a:r>
            <a:r>
              <a:rPr lang="en-US" dirty="0">
                <a:solidFill>
                  <a:srgbClr val="3333FF"/>
                </a:solidFill>
                <a:latin typeface="Courier New" pitchFamily="49" charset="0"/>
              </a:rPr>
              <a:t>int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/>
              <a:t>Static variables declared within a block are local to the block</a:t>
            </a:r>
          </a:p>
          <a:p>
            <a:pPr lvl="1" fontAlgn="auto">
              <a:spcAft>
                <a:spcPts val="0"/>
              </a:spcAft>
              <a:buFont typeface="Arial" charset="0"/>
              <a:buChar char="−"/>
              <a:defRPr/>
            </a:pPr>
            <a:r>
              <a:rPr lang="en-US" dirty="0"/>
              <a:t>Their scope is the same as any other local identifier of that block</a:t>
            </a:r>
          </a:p>
        </p:txBody>
      </p:sp>
      <p:sp>
        <p:nvSpPr>
          <p:cNvPr id="368642" name="Slide Number Placeholder 5">
            <a:extLst>
              <a:ext uri="{FF2B5EF4-FFF2-40B4-BE49-F238E27FC236}">
                <a16:creationId xmlns:a16="http://schemas.microsoft.com/office/drawing/2014/main" id="{3907CCDE-00E9-861F-55E7-5B94CAD0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A7F187-AA7F-4405-AE7B-D6145BE7D14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68645" name="Picture 4">
            <a:extLst>
              <a:ext uri="{FF2B5EF4-FFF2-40B4-BE49-F238E27FC236}">
                <a16:creationId xmlns:a16="http://schemas.microsoft.com/office/drawing/2014/main" id="{DE899D4F-395D-119A-3881-7E706683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4205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2">
            <a:extLst>
              <a:ext uri="{FF2B5EF4-FFF2-40B4-BE49-F238E27FC236}">
                <a16:creationId xmlns:a16="http://schemas.microsoft.com/office/drawing/2014/main" id="{CC745927-B6A3-36FC-9100-23D4AE710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Overloading: An Introduction</a:t>
            </a:r>
          </a:p>
        </p:txBody>
      </p:sp>
      <p:sp>
        <p:nvSpPr>
          <p:cNvPr id="369668" name="Rectangle 3">
            <a:extLst>
              <a:ext uri="{FF2B5EF4-FFF2-40B4-BE49-F238E27FC236}">
                <a16:creationId xmlns:a16="http://schemas.microsoft.com/office/drawing/2014/main" id="{DA174AEA-28C2-C464-F801-861C9B1497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In a C++ program, several functions can have the same name </a:t>
            </a:r>
          </a:p>
          <a:p>
            <a:pPr lvl="1">
              <a:spcBef>
                <a:spcPct val="40000"/>
              </a:spcBef>
            </a:pPr>
            <a:r>
              <a:rPr lang="en-US" altLang="en-US"/>
              <a:t>This is called </a:t>
            </a:r>
            <a:r>
              <a:rPr lang="en-US" altLang="en-US" u="sng"/>
              <a:t>function overloading</a:t>
            </a:r>
            <a:r>
              <a:rPr lang="en-US" altLang="en-US" b="1"/>
              <a:t> </a:t>
            </a:r>
            <a:r>
              <a:rPr lang="en-US" altLang="en-US"/>
              <a:t>or</a:t>
            </a:r>
            <a:r>
              <a:rPr lang="en-US" altLang="en-US" b="1"/>
              <a:t> </a:t>
            </a:r>
            <a:r>
              <a:rPr lang="en-US" altLang="en-US" u="sng"/>
              <a:t>overloading a function name</a:t>
            </a:r>
            <a:endParaRPr lang="en-US" altLang="en-US"/>
          </a:p>
        </p:txBody>
      </p:sp>
      <p:sp>
        <p:nvSpPr>
          <p:cNvPr id="369666" name="Slide Number Placeholder 5">
            <a:extLst>
              <a:ext uri="{FF2B5EF4-FFF2-40B4-BE49-F238E27FC236}">
                <a16:creationId xmlns:a16="http://schemas.microsoft.com/office/drawing/2014/main" id="{2B9332A3-C409-2820-E2B5-1A5585159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17CEC2B-E5A3-404D-B9E1-3EF389F73F9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1" name="Rectangle 2">
            <a:extLst>
              <a:ext uri="{FF2B5EF4-FFF2-40B4-BE49-F238E27FC236}">
                <a16:creationId xmlns:a16="http://schemas.microsoft.com/office/drawing/2014/main" id="{DB6A05AB-696C-FF55-09E4-D9BBCE29C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 (continued)</a:t>
            </a:r>
          </a:p>
        </p:txBody>
      </p:sp>
      <p:sp>
        <p:nvSpPr>
          <p:cNvPr id="370692" name="Rectangle 3">
            <a:extLst>
              <a:ext uri="{FF2B5EF4-FFF2-40B4-BE49-F238E27FC236}">
                <a16:creationId xmlns:a16="http://schemas.microsoft.com/office/drawing/2014/main" id="{4CA48512-42F4-C257-EB18-DC8BFF6D37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Two functions are said to have </a:t>
            </a:r>
            <a:r>
              <a:rPr lang="en-US" altLang="en-US" u="sng"/>
              <a:t>different formal parameter lists</a:t>
            </a:r>
            <a:r>
              <a:rPr lang="en-US" altLang="en-US"/>
              <a:t> if both functions have:</a:t>
            </a:r>
          </a:p>
          <a:p>
            <a:pPr lvl="1"/>
            <a:r>
              <a:rPr lang="en-US" altLang="en-US"/>
              <a:t>A different number of formal parameters, or</a:t>
            </a:r>
          </a:p>
          <a:p>
            <a:pPr lvl="1"/>
            <a:r>
              <a:rPr lang="en-US" altLang="en-US"/>
              <a:t>If the number of formal parameters is the same, then the data type of the formal parameters, in the order you list them, must differ in at least one position</a:t>
            </a:r>
          </a:p>
        </p:txBody>
      </p:sp>
      <p:sp>
        <p:nvSpPr>
          <p:cNvPr id="370690" name="Slide Number Placeholder 5">
            <a:extLst>
              <a:ext uri="{FF2B5EF4-FFF2-40B4-BE49-F238E27FC236}">
                <a16:creationId xmlns:a16="http://schemas.microsoft.com/office/drawing/2014/main" id="{F6618D5D-0ABA-09EF-636A-0202675D2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E8451A-8C50-4E48-A8DD-749EC7F942C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8" name="Rectangle 11">
            <a:extLst>
              <a:ext uri="{FF2B5EF4-FFF2-40B4-BE49-F238E27FC236}">
                <a16:creationId xmlns:a16="http://schemas.microsoft.com/office/drawing/2014/main" id="{36502D03-C042-BBF2-21F8-C6EDBA41A4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 (continued)</a:t>
            </a:r>
          </a:p>
        </p:txBody>
      </p:sp>
      <p:sp>
        <p:nvSpPr>
          <p:cNvPr id="371715" name="Rectangle 12">
            <a:extLst>
              <a:ext uri="{FF2B5EF4-FFF2-40B4-BE49-F238E27FC236}">
                <a16:creationId xmlns:a16="http://schemas.microsoft.com/office/drawing/2014/main" id="{B8DB20EC-F27B-1EE3-2689-84CFAD1D9C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1600200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following functions all have different formal parameter lists: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spcBef>
                <a:spcPct val="50000"/>
              </a:spcBef>
            </a:pPr>
            <a:r>
              <a:rPr lang="en-US" altLang="en-US" dirty="0"/>
              <a:t>The following functions have the same formal parameter list:</a:t>
            </a:r>
          </a:p>
          <a:p>
            <a:endParaRPr lang="en-US" altLang="en-US" dirty="0"/>
          </a:p>
        </p:txBody>
      </p:sp>
      <p:sp>
        <p:nvSpPr>
          <p:cNvPr id="371714" name="Slide Number Placeholder 5">
            <a:extLst>
              <a:ext uri="{FF2B5EF4-FFF2-40B4-BE49-F238E27FC236}">
                <a16:creationId xmlns:a16="http://schemas.microsoft.com/office/drawing/2014/main" id="{4E6B64A2-D41B-3BDE-7839-5568A4B38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7170CB-A10E-4187-AD5F-A28C644FB84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71716" name="Picture 9">
            <a:extLst>
              <a:ext uri="{FF2B5EF4-FFF2-40B4-BE49-F238E27FC236}">
                <a16:creationId xmlns:a16="http://schemas.microsoft.com/office/drawing/2014/main" id="{6BEFC1A1-E4DB-E9A2-291B-C87C0225D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218" y="2018162"/>
            <a:ext cx="630713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1717" name="Picture 10">
            <a:extLst>
              <a:ext uri="{FF2B5EF4-FFF2-40B4-BE49-F238E27FC236}">
                <a16:creationId xmlns:a16="http://schemas.microsoft.com/office/drawing/2014/main" id="{3325A35A-BDAB-812D-EC82-BE2CF7BB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72994"/>
            <a:ext cx="709295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9" name="Rectangle 6">
            <a:extLst>
              <a:ext uri="{FF2B5EF4-FFF2-40B4-BE49-F238E27FC236}">
                <a16:creationId xmlns:a16="http://schemas.microsoft.com/office/drawing/2014/main" id="{A267DB1E-8EE9-2B96-504D-75BB6CEC7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 (continued)</a:t>
            </a:r>
          </a:p>
        </p:txBody>
      </p:sp>
      <p:sp>
        <p:nvSpPr>
          <p:cNvPr id="372740" name="Rectangle 7">
            <a:extLst>
              <a:ext uri="{FF2B5EF4-FFF2-40B4-BE49-F238E27FC236}">
                <a16:creationId xmlns:a16="http://schemas.microsoft.com/office/drawing/2014/main" id="{B24F7657-54E3-8C26-83D8-45A1959C54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Function overloading</a:t>
            </a:r>
            <a:r>
              <a:rPr lang="en-US" altLang="en-US"/>
              <a:t>: creating several functions with the same name </a:t>
            </a:r>
          </a:p>
          <a:p>
            <a:r>
              <a:rPr lang="en-US" altLang="en-US"/>
              <a:t>The signature of a function consists of the function name and its formal parameter list</a:t>
            </a:r>
          </a:p>
          <a:p>
            <a:r>
              <a:rPr lang="en-US" altLang="en-US"/>
              <a:t>Two functions have different signatures if they have either different names or different formal parameter lists</a:t>
            </a:r>
          </a:p>
          <a:p>
            <a:r>
              <a:rPr lang="en-US" altLang="en-US"/>
              <a:t>Note that the signature of a function does not include the return type of the function</a:t>
            </a:r>
          </a:p>
        </p:txBody>
      </p:sp>
      <p:sp>
        <p:nvSpPr>
          <p:cNvPr id="372738" name="Slide Number Placeholder 5">
            <a:extLst>
              <a:ext uri="{FF2B5EF4-FFF2-40B4-BE49-F238E27FC236}">
                <a16:creationId xmlns:a16="http://schemas.microsoft.com/office/drawing/2014/main" id="{98CCCD62-D477-2609-8F8D-DE080B97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047DA29-60D2-4091-AD12-0C566362ACF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3" name="Rectangle 2">
            <a:extLst>
              <a:ext uri="{FF2B5EF4-FFF2-40B4-BE49-F238E27FC236}">
                <a16:creationId xmlns:a16="http://schemas.microsoft.com/office/drawing/2014/main" id="{B4711A17-56D9-237E-EA4C-EFC62AE64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Overloading (continued)</a:t>
            </a:r>
          </a:p>
        </p:txBody>
      </p:sp>
      <p:sp>
        <p:nvSpPr>
          <p:cNvPr id="373764" name="Rectangle 3">
            <a:extLst>
              <a:ext uri="{FF2B5EF4-FFF2-40B4-BE49-F238E27FC236}">
                <a16:creationId xmlns:a16="http://schemas.microsoft.com/office/drawing/2014/main" id="{31F15927-C101-5F0A-7BCA-714A7E21E9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Correct function overloading: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Syntax error:</a:t>
            </a:r>
          </a:p>
        </p:txBody>
      </p:sp>
      <p:sp>
        <p:nvSpPr>
          <p:cNvPr id="373762" name="Slide Number Placeholder 5">
            <a:extLst>
              <a:ext uri="{FF2B5EF4-FFF2-40B4-BE49-F238E27FC236}">
                <a16:creationId xmlns:a16="http://schemas.microsoft.com/office/drawing/2014/main" id="{3BED5E32-2614-0D21-9079-4284B313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72AC14-8ADA-4983-8D00-D8DA1878B37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73765" name="Picture 4">
            <a:extLst>
              <a:ext uri="{FF2B5EF4-FFF2-40B4-BE49-F238E27FC236}">
                <a16:creationId xmlns:a16="http://schemas.microsoft.com/office/drawing/2014/main" id="{9E566C65-19D1-B062-0A85-356F00539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5225"/>
            <a:ext cx="58785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66" name="Picture 5">
            <a:extLst>
              <a:ext uri="{FF2B5EF4-FFF2-40B4-BE49-F238E27FC236}">
                <a16:creationId xmlns:a16="http://schemas.microsoft.com/office/drawing/2014/main" id="{09155DEE-A15F-46BF-04E0-D654BF4C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4662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2">
            <a:extLst>
              <a:ext uri="{FF2B5EF4-FFF2-40B4-BE49-F238E27FC236}">
                <a16:creationId xmlns:a16="http://schemas.microsoft.com/office/drawing/2014/main" id="{49D407EB-27CE-C3CA-CD4F-D837B6BBA9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with Default Parameters</a:t>
            </a:r>
          </a:p>
        </p:txBody>
      </p:sp>
      <p:sp>
        <p:nvSpPr>
          <p:cNvPr id="374788" name="Rectangle 3">
            <a:extLst>
              <a:ext uri="{FF2B5EF4-FFF2-40B4-BE49-F238E27FC236}">
                <a16:creationId xmlns:a16="http://schemas.microsoft.com/office/drawing/2014/main" id="{13149982-74E5-8060-D526-17442EF470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a function call, the number of actual and formal parameters must be the same</a:t>
            </a:r>
          </a:p>
          <a:p>
            <a:pPr lvl="1"/>
            <a:r>
              <a:rPr lang="en-US" altLang="en-US"/>
              <a:t>C++ relaxes this condition for functions with default parameters</a:t>
            </a:r>
          </a:p>
          <a:p>
            <a:r>
              <a:rPr lang="en-US" altLang="en-US"/>
              <a:t>You specify the value of a default parameter when the function name appears for the first time (e.g., in the prototype)</a:t>
            </a:r>
          </a:p>
          <a:p>
            <a:r>
              <a:rPr lang="en-US" altLang="en-US"/>
              <a:t>If you do not specify the value of a default parameter, the default value is used</a:t>
            </a:r>
          </a:p>
        </p:txBody>
      </p:sp>
      <p:sp>
        <p:nvSpPr>
          <p:cNvPr id="374786" name="Slide Number Placeholder 5">
            <a:extLst>
              <a:ext uri="{FF2B5EF4-FFF2-40B4-BE49-F238E27FC236}">
                <a16:creationId xmlns:a16="http://schemas.microsoft.com/office/drawing/2014/main" id="{32DABC94-C93B-FCA4-9994-83E43B52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9931F9-22A0-4C0C-B095-6505044C963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1" name="Rectangle 2">
            <a:extLst>
              <a:ext uri="{FF2B5EF4-FFF2-40B4-BE49-F238E27FC236}">
                <a16:creationId xmlns:a16="http://schemas.microsoft.com/office/drawing/2014/main" id="{65D7ABED-54C6-0CED-8898-43DE9E9B8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with Default Parameters (continued)</a:t>
            </a:r>
          </a:p>
        </p:txBody>
      </p:sp>
      <p:sp>
        <p:nvSpPr>
          <p:cNvPr id="375812" name="Rectangle 3">
            <a:extLst>
              <a:ext uri="{FF2B5EF4-FFF2-40B4-BE49-F238E27FC236}">
                <a16:creationId xmlns:a16="http://schemas.microsoft.com/office/drawing/2014/main" id="{A2959817-8295-45EA-CC4E-2741774E5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All default parameters must be the rightmost parameters of the function</a:t>
            </a:r>
          </a:p>
          <a:p>
            <a:r>
              <a:rPr lang="en-US" altLang="en-US"/>
              <a:t>In a function call where the function has more than one default parameter and a value to a default parameter is not specified:</a:t>
            </a:r>
          </a:p>
          <a:p>
            <a:pPr lvl="1"/>
            <a:r>
              <a:rPr lang="en-US" altLang="en-US"/>
              <a:t>You must omit all of the arguments to its right</a:t>
            </a:r>
          </a:p>
          <a:p>
            <a:r>
              <a:rPr lang="en-US" altLang="en-US"/>
              <a:t>Default values can be constants, global variables, or function calls</a:t>
            </a:r>
          </a:p>
          <a:p>
            <a:pPr lvl="1"/>
            <a:r>
              <a:rPr lang="en-US" altLang="en-US"/>
              <a:t>However, you cannot assign a constant value as a default value to a reference parameter</a:t>
            </a:r>
          </a:p>
        </p:txBody>
      </p:sp>
      <p:sp>
        <p:nvSpPr>
          <p:cNvPr id="375810" name="Slide Number Placeholder 5">
            <a:extLst>
              <a:ext uri="{FF2B5EF4-FFF2-40B4-BE49-F238E27FC236}">
                <a16:creationId xmlns:a16="http://schemas.microsoft.com/office/drawing/2014/main" id="{034423BE-50AE-16DF-91A3-EC3E17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2589741-13BA-470F-8508-AD290683DF6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2">
            <a:extLst>
              <a:ext uri="{FF2B5EF4-FFF2-40B4-BE49-F238E27FC236}">
                <a16:creationId xmlns:a16="http://schemas.microsoft.com/office/drawing/2014/main" id="{51E8A485-61FD-E93F-A9A1-446C66E52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with Default Parameters (continued)</a:t>
            </a:r>
          </a:p>
        </p:txBody>
      </p:sp>
      <p:sp>
        <p:nvSpPr>
          <p:cNvPr id="376836" name="Rectangle 3">
            <a:extLst>
              <a:ext uri="{FF2B5EF4-FFF2-40B4-BE49-F238E27FC236}">
                <a16:creationId xmlns:a16="http://schemas.microsoft.com/office/drawing/2014/main" id="{F824F2C8-7928-8E7A-6568-DB23C74D99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Consider the following prototype:</a:t>
            </a:r>
          </a:p>
          <a:p>
            <a:endParaRPr lang="en-US" altLang="en-US"/>
          </a:p>
          <a:p>
            <a:r>
              <a:rPr lang="en-US" altLang="en-US"/>
              <a:t>Assume: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a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b</a:t>
            </a:r>
            <a:r>
              <a:rPr lang="en-US" altLang="en-US"/>
              <a:t> are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ch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d</a:t>
            </a:r>
            <a:r>
              <a:rPr lang="en-US" altLang="en-US"/>
              <a:t> is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</a:p>
          <a:p>
            <a:r>
              <a:rPr lang="en-US" altLang="en-US"/>
              <a:t>Examples of legal calls:</a:t>
            </a:r>
          </a:p>
          <a:p>
            <a:pPr>
              <a:lnSpc>
                <a:spcPct val="70000"/>
              </a:lnSpc>
            </a:pPr>
            <a:endParaRPr lang="en-US" altLang="en-US"/>
          </a:p>
          <a:p>
            <a:endParaRPr lang="en-US" altLang="en-US"/>
          </a:p>
          <a:p>
            <a:r>
              <a:rPr lang="en-US" altLang="en-US"/>
              <a:t>Examples of illegal calls:</a:t>
            </a:r>
          </a:p>
        </p:txBody>
      </p:sp>
      <p:sp>
        <p:nvSpPr>
          <p:cNvPr id="376834" name="Slide Number Placeholder 5">
            <a:extLst>
              <a:ext uri="{FF2B5EF4-FFF2-40B4-BE49-F238E27FC236}">
                <a16:creationId xmlns:a16="http://schemas.microsoft.com/office/drawing/2014/main" id="{BDCC02FD-7468-A93C-CD81-96EC0B4D0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ADCC45-9C66-43AA-BF59-D8068D596BC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76837" name="Picture 4">
            <a:extLst>
              <a:ext uri="{FF2B5EF4-FFF2-40B4-BE49-F238E27FC236}">
                <a16:creationId xmlns:a16="http://schemas.microsoft.com/office/drawing/2014/main" id="{3488E977-9B17-A4B1-9098-93576A63D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425700"/>
            <a:ext cx="748665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38" name="Picture 6">
            <a:extLst>
              <a:ext uri="{FF2B5EF4-FFF2-40B4-BE49-F238E27FC236}">
                <a16:creationId xmlns:a16="http://schemas.microsoft.com/office/drawing/2014/main" id="{12394535-86ED-420E-7DE5-87C41E93A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368800"/>
            <a:ext cx="41497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39" name="Picture 7">
            <a:extLst>
              <a:ext uri="{FF2B5EF4-FFF2-40B4-BE49-F238E27FC236}">
                <a16:creationId xmlns:a16="http://schemas.microsoft.com/office/drawing/2014/main" id="{28EC6962-FB1E-C550-E914-4AFD04080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5786438"/>
            <a:ext cx="48990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9" name="Rectangle 7">
            <a:extLst>
              <a:ext uri="{FF2B5EF4-FFF2-40B4-BE49-F238E27FC236}">
                <a16:creationId xmlns:a16="http://schemas.microsoft.com/office/drawing/2014/main" id="{C2D288FA-5076-1263-1666-FD477510A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with Default Parameters (continued)</a:t>
            </a:r>
          </a:p>
        </p:txBody>
      </p:sp>
      <p:sp>
        <p:nvSpPr>
          <p:cNvPr id="377860" name="Rectangle 8">
            <a:extLst>
              <a:ext uri="{FF2B5EF4-FFF2-40B4-BE49-F238E27FC236}">
                <a16:creationId xmlns:a16="http://schemas.microsoft.com/office/drawing/2014/main" id="{BA2E7A76-A8E1-12BE-2DBB-A89A62B6E2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Examples of illegal function prototypes with default parameters:</a:t>
            </a:r>
          </a:p>
        </p:txBody>
      </p:sp>
      <p:sp>
        <p:nvSpPr>
          <p:cNvPr id="377858" name="Slide Number Placeholder 5">
            <a:extLst>
              <a:ext uri="{FF2B5EF4-FFF2-40B4-BE49-F238E27FC236}">
                <a16:creationId xmlns:a16="http://schemas.microsoft.com/office/drawing/2014/main" id="{FFFBC1D8-D082-8A76-EA7F-4CD4B73D6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774360-EA6D-4EAF-B637-2566CAF40D5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349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377861" name="Picture 9">
            <a:extLst>
              <a:ext uri="{FF2B5EF4-FFF2-40B4-BE49-F238E27FC236}">
                <a16:creationId xmlns:a16="http://schemas.microsoft.com/office/drawing/2014/main" id="{C2DAD670-BB83-AE60-35FF-1A224164D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49588"/>
            <a:ext cx="783431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>
            <a:extLst>
              <a:ext uri="{FF2B5EF4-FFF2-40B4-BE49-F238E27FC236}">
                <a16:creationId xmlns:a16="http://schemas.microsoft.com/office/drawing/2014/main" id="{610AF52F-5A63-34EF-F76F-1CEE66D98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Mixed Expressions (continued)</a:t>
            </a:r>
          </a:p>
        </p:txBody>
      </p:sp>
      <p:sp>
        <p:nvSpPr>
          <p:cNvPr id="46083" name="Rectangle 5">
            <a:extLst>
              <a:ext uri="{FF2B5EF4-FFF2-40B4-BE49-F238E27FC236}">
                <a16:creationId xmlns:a16="http://schemas.microsoft.com/office/drawing/2014/main" id="{CE829280-22E8-BEF0-320F-6A6024E63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Evaluation rules:</a:t>
            </a:r>
          </a:p>
          <a:p>
            <a:pPr lvl="1"/>
            <a:r>
              <a:rPr lang="en-US" altLang="en-US"/>
              <a:t>If operator has same types of operands</a:t>
            </a:r>
          </a:p>
          <a:p>
            <a:pPr lvl="2"/>
            <a:r>
              <a:rPr lang="en-US" altLang="en-US"/>
              <a:t>Evaluated according to the type of the operands </a:t>
            </a:r>
          </a:p>
          <a:p>
            <a:pPr lvl="1"/>
            <a:r>
              <a:rPr lang="en-US" altLang="en-US"/>
              <a:t>If operator has both types of operands</a:t>
            </a:r>
          </a:p>
          <a:p>
            <a:pPr lvl="2"/>
            <a:r>
              <a:rPr lang="en-US" altLang="en-US"/>
              <a:t>Integer is changed to floating-point </a:t>
            </a:r>
          </a:p>
          <a:p>
            <a:pPr lvl="2"/>
            <a:r>
              <a:rPr lang="en-US" altLang="en-US"/>
              <a:t>Operator is evaluated </a:t>
            </a:r>
          </a:p>
          <a:p>
            <a:pPr lvl="2"/>
            <a:r>
              <a:rPr lang="en-US" altLang="en-US"/>
              <a:t>Result is floating-point</a:t>
            </a:r>
          </a:p>
          <a:p>
            <a:pPr lvl="1"/>
            <a:r>
              <a:rPr lang="en-US" altLang="en-US"/>
              <a:t>Entire expression is evaluated according to precedence rules</a:t>
            </a:r>
          </a:p>
        </p:txBody>
      </p:sp>
      <p:sp>
        <p:nvSpPr>
          <p:cNvPr id="46084" name="Slide Number Placeholder 5">
            <a:extLst>
              <a:ext uri="{FF2B5EF4-FFF2-40B4-BE49-F238E27FC236}">
                <a16:creationId xmlns:a16="http://schemas.microsoft.com/office/drawing/2014/main" id="{ADA10C35-5738-3ACC-7F53-0126DA53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A3F45E-F152-4010-B787-F66C54CBFF9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4">
            <a:extLst>
              <a:ext uri="{FF2B5EF4-FFF2-40B4-BE49-F238E27FC236}">
                <a16:creationId xmlns:a16="http://schemas.microsoft.com/office/drawing/2014/main" id="{47D0D3C0-AD26-2369-CC27-0B7021D78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Classify Numbers</a:t>
            </a:r>
          </a:p>
        </p:txBody>
      </p:sp>
      <p:sp>
        <p:nvSpPr>
          <p:cNvPr id="378884" name="Rectangle 5">
            <a:extLst>
              <a:ext uri="{FF2B5EF4-FFF2-40B4-BE49-F238E27FC236}">
                <a16:creationId xmlns:a16="http://schemas.microsoft.com/office/drawing/2014/main" id="{313BC025-531A-3B1C-EF7B-B709958ED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this example, we use functions to rewrite the program that determines the number of odds and evens from a given list of integers</a:t>
            </a:r>
          </a:p>
          <a:p>
            <a:r>
              <a:rPr lang="en-US" altLang="en-US"/>
              <a:t>Main algorithm remains the same:</a:t>
            </a:r>
          </a:p>
          <a:p>
            <a:pPr lvl="1"/>
            <a:r>
              <a:rPr lang="en-US" altLang="en-US"/>
              <a:t>Initialize variables, zeros, odds, evens to 0</a:t>
            </a:r>
          </a:p>
          <a:p>
            <a:pPr lvl="1"/>
            <a:r>
              <a:rPr lang="en-US" altLang="en-US"/>
              <a:t>Read a number</a:t>
            </a:r>
          </a:p>
          <a:p>
            <a:pPr lvl="1"/>
            <a:r>
              <a:rPr lang="en-US" altLang="en-US"/>
              <a:t>If number is even, increment the even count</a:t>
            </a:r>
          </a:p>
          <a:p>
            <a:pPr lvl="2"/>
            <a:r>
              <a:rPr lang="en-US" altLang="en-US" sz="2500"/>
              <a:t>If number is also zero, increment the zero count; else increment the odd count</a:t>
            </a:r>
          </a:p>
          <a:p>
            <a:pPr lvl="1"/>
            <a:r>
              <a:rPr lang="en-US" altLang="en-US"/>
              <a:t>Repeat Steps 2-3 for each number in the list</a:t>
            </a:r>
          </a:p>
        </p:txBody>
      </p:sp>
      <p:sp>
        <p:nvSpPr>
          <p:cNvPr id="378882" name="Slide Number Placeholder 5">
            <a:extLst>
              <a:ext uri="{FF2B5EF4-FFF2-40B4-BE49-F238E27FC236}">
                <a16:creationId xmlns:a16="http://schemas.microsoft.com/office/drawing/2014/main" id="{72C7FA71-9194-A576-A740-C3C480B5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50ECC1A-2BD7-48A3-BD2F-30D5CADD9EA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2">
            <a:extLst>
              <a:ext uri="{FF2B5EF4-FFF2-40B4-BE49-F238E27FC236}">
                <a16:creationId xmlns:a16="http://schemas.microsoft.com/office/drawing/2014/main" id="{CF171314-AB84-C95E-944A-8DB619EDA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Classify Numbers (continued)</a:t>
            </a:r>
          </a:p>
        </p:txBody>
      </p:sp>
      <p:sp>
        <p:nvSpPr>
          <p:cNvPr id="379908" name="Rectangle 3">
            <a:extLst>
              <a:ext uri="{FF2B5EF4-FFF2-40B4-BE49-F238E27FC236}">
                <a16:creationId xmlns:a16="http://schemas.microsoft.com/office/drawing/2014/main" id="{A57656F8-B3B3-3955-C804-03E970BEBB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The program functions include:</a:t>
            </a:r>
          </a:p>
          <a:p>
            <a:pPr lvl="1">
              <a:spcBef>
                <a:spcPct val="40000"/>
              </a:spcBef>
            </a:pPr>
            <a:r>
              <a:rPr lang="en-US" altLang="en-US">
                <a:latin typeface="Courier New" panose="02070309020205020404" pitchFamily="49" charset="0"/>
              </a:rPr>
              <a:t>initialize</a:t>
            </a:r>
            <a:r>
              <a:rPr lang="en-US" altLang="en-US"/>
              <a:t>: initialize the variables, such as zeros, odds, and evens</a:t>
            </a:r>
          </a:p>
          <a:p>
            <a:pPr lvl="1">
              <a:spcBef>
                <a:spcPct val="40000"/>
              </a:spcBef>
            </a:pPr>
            <a:r>
              <a:rPr lang="en-US" altLang="en-US">
                <a:latin typeface="Courier New" panose="02070309020205020404" pitchFamily="49" charset="0"/>
              </a:rPr>
              <a:t>getNumber</a:t>
            </a:r>
            <a:r>
              <a:rPr lang="en-US" altLang="en-US"/>
              <a:t>: get the number</a:t>
            </a:r>
          </a:p>
          <a:p>
            <a:pPr lvl="1">
              <a:spcBef>
                <a:spcPct val="40000"/>
              </a:spcBef>
            </a:pPr>
            <a:r>
              <a:rPr lang="en-US" altLang="en-US">
                <a:latin typeface="Courier New" panose="02070309020205020404" pitchFamily="49" charset="0"/>
              </a:rPr>
              <a:t>classifyNumber</a:t>
            </a:r>
            <a:r>
              <a:rPr lang="en-US" altLang="en-US"/>
              <a:t>: determine if number is odd or even (and whether it is also zero); this function also increments the appropriate count</a:t>
            </a:r>
          </a:p>
          <a:p>
            <a:pPr lvl="1">
              <a:spcBef>
                <a:spcPct val="40000"/>
              </a:spcBef>
            </a:pPr>
            <a:r>
              <a:rPr lang="en-US" altLang="en-US">
                <a:latin typeface="Courier New" panose="02070309020205020404" pitchFamily="49" charset="0"/>
              </a:rPr>
              <a:t>printResults</a:t>
            </a:r>
            <a:r>
              <a:rPr lang="en-US" altLang="en-US"/>
              <a:t>: print the results</a:t>
            </a:r>
          </a:p>
        </p:txBody>
      </p:sp>
      <p:sp>
        <p:nvSpPr>
          <p:cNvPr id="379906" name="Slide Number Placeholder 5">
            <a:extLst>
              <a:ext uri="{FF2B5EF4-FFF2-40B4-BE49-F238E27FC236}">
                <a16:creationId xmlns:a16="http://schemas.microsoft.com/office/drawing/2014/main" id="{227551C5-90E3-0697-3F30-75B89D1B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E247CDD-5BD2-4958-B101-B3753DAF802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930" name="Picture 11">
            <a:extLst>
              <a:ext uri="{FF2B5EF4-FFF2-40B4-BE49-F238E27FC236}">
                <a16:creationId xmlns:a16="http://schemas.microsoft.com/office/drawing/2014/main" id="{20D13D94-9373-63A2-8EA3-34452740D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6183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1" name="Picture 12">
            <a:extLst>
              <a:ext uri="{FF2B5EF4-FFF2-40B4-BE49-F238E27FC236}">
                <a16:creationId xmlns:a16="http://schemas.microsoft.com/office/drawing/2014/main" id="{AF7D04CE-DD55-6BBE-703E-0FED1E52E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8" y="1199536"/>
            <a:ext cx="24749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2" name="Picture 13">
            <a:extLst>
              <a:ext uri="{FF2B5EF4-FFF2-40B4-BE49-F238E27FC236}">
                <a16:creationId xmlns:a16="http://schemas.microsoft.com/office/drawing/2014/main" id="{CB7CA8F9-336B-BF88-9D4B-70503601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056" y="1234042"/>
            <a:ext cx="5765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33" name="Picture 14">
            <a:extLst>
              <a:ext uri="{FF2B5EF4-FFF2-40B4-BE49-F238E27FC236}">
                <a16:creationId xmlns:a16="http://schemas.microsoft.com/office/drawing/2014/main" id="{16D9F178-2F31-112C-8482-FFC1D0D5E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64" y="4572000"/>
            <a:ext cx="6110287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5" name="Rectangle 4">
            <a:extLst>
              <a:ext uri="{FF2B5EF4-FFF2-40B4-BE49-F238E27FC236}">
                <a16:creationId xmlns:a16="http://schemas.microsoft.com/office/drawing/2014/main" id="{8E0C637D-6F9C-749B-1A2A-22E5EAA73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</a:t>
            </a:r>
          </a:p>
        </p:txBody>
      </p:sp>
      <p:sp>
        <p:nvSpPr>
          <p:cNvPr id="381956" name="Rectangle 5">
            <a:extLst>
              <a:ext uri="{FF2B5EF4-FFF2-40B4-BE49-F238E27FC236}">
                <a16:creationId xmlns:a16="http://schemas.microsoft.com/office/drawing/2014/main" id="{7D074817-EB4F-08FD-9EDF-9A2E5E0EE6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Call </a:t>
            </a:r>
            <a:r>
              <a:rPr lang="en-US" altLang="en-US">
                <a:latin typeface="Courier New" panose="02070309020205020404" pitchFamily="49" charset="0"/>
              </a:rPr>
              <a:t>initialize</a:t>
            </a:r>
            <a:r>
              <a:rPr lang="en-US" altLang="en-US"/>
              <a:t> to initialize variables</a:t>
            </a:r>
          </a:p>
          <a:p>
            <a:r>
              <a:rPr lang="en-US" altLang="en-US"/>
              <a:t>Prompt the user to enter 20 numbers</a:t>
            </a:r>
          </a:p>
          <a:p>
            <a:r>
              <a:rPr lang="en-US" altLang="en-US"/>
              <a:t>For each number in the list</a:t>
            </a:r>
          </a:p>
          <a:p>
            <a:pPr lvl="1"/>
            <a:r>
              <a:rPr lang="en-US" altLang="en-US"/>
              <a:t>Call </a:t>
            </a:r>
            <a:r>
              <a:rPr lang="en-US" altLang="en-US">
                <a:latin typeface="Courier New" panose="02070309020205020404" pitchFamily="49" charset="0"/>
              </a:rPr>
              <a:t>getNumber</a:t>
            </a:r>
            <a:r>
              <a:rPr lang="en-US" altLang="en-US"/>
              <a:t> to read a number </a:t>
            </a:r>
          </a:p>
          <a:p>
            <a:pPr lvl="1"/>
            <a:r>
              <a:rPr lang="en-US" altLang="en-US"/>
              <a:t>Output the number</a:t>
            </a:r>
          </a:p>
          <a:p>
            <a:pPr lvl="1"/>
            <a:r>
              <a:rPr lang="en-US" altLang="en-US"/>
              <a:t>Call </a:t>
            </a:r>
            <a:r>
              <a:rPr lang="en-US" altLang="en-US">
                <a:latin typeface="Courier New" panose="02070309020205020404" pitchFamily="49" charset="0"/>
              </a:rPr>
              <a:t>classifyNumber</a:t>
            </a:r>
            <a:r>
              <a:rPr lang="en-US" altLang="en-US"/>
              <a:t> to classify the number and increment the appropriate count</a:t>
            </a:r>
          </a:p>
          <a:p>
            <a:r>
              <a:rPr lang="en-US" altLang="en-US"/>
              <a:t>Call </a:t>
            </a:r>
            <a:r>
              <a:rPr lang="en-US" altLang="en-US">
                <a:latin typeface="Courier New" panose="02070309020205020404" pitchFamily="49" charset="0"/>
              </a:rPr>
              <a:t>printResults</a:t>
            </a:r>
            <a:r>
              <a:rPr lang="en-US" altLang="en-US"/>
              <a:t> to print the final results</a:t>
            </a:r>
          </a:p>
        </p:txBody>
      </p:sp>
      <p:sp>
        <p:nvSpPr>
          <p:cNvPr id="381954" name="Slide Number Placeholder 5">
            <a:extLst>
              <a:ext uri="{FF2B5EF4-FFF2-40B4-BE49-F238E27FC236}">
                <a16:creationId xmlns:a16="http://schemas.microsoft.com/office/drawing/2014/main" id="{5BC075CF-B399-2442-BC77-DB57838E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089304-2E02-4538-A9CC-049A4344BF3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978" name="Picture 7">
            <a:extLst>
              <a:ext uri="{FF2B5EF4-FFF2-40B4-BE49-F238E27FC236}">
                <a16:creationId xmlns:a16="http://schemas.microsoft.com/office/drawing/2014/main" id="{2459082D-743A-937B-DF64-81CF4E2E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700088"/>
            <a:ext cx="6470650" cy="546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3" name="Rectangle 2">
            <a:extLst>
              <a:ext uri="{FF2B5EF4-FFF2-40B4-BE49-F238E27FC236}">
                <a16:creationId xmlns:a16="http://schemas.microsoft.com/office/drawing/2014/main" id="{43EA3327-0F4F-4EE8-FA7C-B2D595972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84004" name="Rectangle 3">
            <a:extLst>
              <a:ext uri="{FF2B5EF4-FFF2-40B4-BE49-F238E27FC236}">
                <a16:creationId xmlns:a16="http://schemas.microsoft.com/office/drawing/2014/main" id="{FE71AF4F-27D5-EEB5-DBE5-2E616E1250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Void function</a:t>
            </a:r>
            <a:r>
              <a:rPr lang="en-US" altLang="en-US"/>
              <a:t>: does not have a data type</a:t>
            </a:r>
          </a:p>
          <a:p>
            <a:pPr lvl="1"/>
            <a:r>
              <a:rPr lang="en-US" altLang="en-US"/>
              <a:t>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/>
              <a:t> statement without any value can be used in a void function to exit it early</a:t>
            </a:r>
          </a:p>
          <a:p>
            <a:pPr lvl="1"/>
            <a:r>
              <a:rPr lang="en-US" altLang="en-US"/>
              <a:t>The heading starts with the word 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void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To call the function, you use the function name together with the actual parameters in a stand-alone statement</a:t>
            </a:r>
          </a:p>
          <a:p>
            <a:r>
              <a:rPr lang="en-US" altLang="en-US"/>
              <a:t>Two types of formal parameters:</a:t>
            </a:r>
          </a:p>
          <a:p>
            <a:pPr lvl="1"/>
            <a:r>
              <a:rPr lang="en-US" altLang="en-US"/>
              <a:t>Value parameters</a:t>
            </a:r>
          </a:p>
          <a:p>
            <a:pPr lvl="1"/>
            <a:r>
              <a:rPr lang="en-US" altLang="en-US"/>
              <a:t>Reference parameters</a:t>
            </a:r>
          </a:p>
        </p:txBody>
      </p:sp>
      <p:sp>
        <p:nvSpPr>
          <p:cNvPr id="384002" name="Slide Number Placeholder 5">
            <a:extLst>
              <a:ext uri="{FF2B5EF4-FFF2-40B4-BE49-F238E27FC236}">
                <a16:creationId xmlns:a16="http://schemas.microsoft.com/office/drawing/2014/main" id="{DDE28847-D1B9-1F0B-9082-450D25C3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3D81E9-8370-40D0-B8DC-714DEFDAB0E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7" name="Rectangle 2">
            <a:extLst>
              <a:ext uri="{FF2B5EF4-FFF2-40B4-BE49-F238E27FC236}">
                <a16:creationId xmlns:a16="http://schemas.microsoft.com/office/drawing/2014/main" id="{BF1DE50C-A7AC-F115-D2A6-D64D7EFED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385028" name="Rectangle 3">
            <a:extLst>
              <a:ext uri="{FF2B5EF4-FFF2-40B4-BE49-F238E27FC236}">
                <a16:creationId xmlns:a16="http://schemas.microsoft.com/office/drawing/2014/main" id="{B9A27CD6-8FA3-EA9C-2205-0EC347B18D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value parameter receives a copy of its corresponding actual parameter</a:t>
            </a:r>
          </a:p>
          <a:p>
            <a:r>
              <a:rPr lang="en-US" altLang="en-US"/>
              <a:t>A reference parameter receives the memory address of its corresponding actual parameter</a:t>
            </a:r>
          </a:p>
          <a:p>
            <a:pPr lvl="1"/>
            <a:r>
              <a:rPr lang="en-US" altLang="en-US"/>
              <a:t>If a formal parameter needs to change the value of an actual parameter, you must declare this formal parameter as a reference parameter in the function heading </a:t>
            </a:r>
          </a:p>
        </p:txBody>
      </p:sp>
      <p:sp>
        <p:nvSpPr>
          <p:cNvPr id="385026" name="Slide Number Placeholder 5">
            <a:extLst>
              <a:ext uri="{FF2B5EF4-FFF2-40B4-BE49-F238E27FC236}">
                <a16:creationId xmlns:a16="http://schemas.microsoft.com/office/drawing/2014/main" id="{006E5D9F-D35D-1CDA-F468-7ADED6A7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A5F5BE0-3ADC-4214-B86D-5198726C98A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Rectangle 4">
            <a:extLst>
              <a:ext uri="{FF2B5EF4-FFF2-40B4-BE49-F238E27FC236}">
                <a16:creationId xmlns:a16="http://schemas.microsoft.com/office/drawing/2014/main" id="{8E0DE705-74CE-7EF3-CE5D-B105716717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386052" name="Rectangle 5">
            <a:extLst>
              <a:ext uri="{FF2B5EF4-FFF2-40B4-BE49-F238E27FC236}">
                <a16:creationId xmlns:a16="http://schemas.microsoft.com/office/drawing/2014/main" id="{4D6251CD-46F5-9FB4-D931-710C53E03C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altLang="en-US"/>
              <a:t>Variables declared within a function (or block) are called local variables</a:t>
            </a:r>
          </a:p>
          <a:p>
            <a:pPr>
              <a:lnSpc>
                <a:spcPct val="95000"/>
              </a:lnSpc>
            </a:pPr>
            <a:r>
              <a:rPr lang="en-US" altLang="en-US"/>
              <a:t>Variables declared outside of every function definition (and block) are global variables</a:t>
            </a:r>
          </a:p>
          <a:p>
            <a:pPr>
              <a:lnSpc>
                <a:spcPct val="95000"/>
              </a:lnSpc>
            </a:pPr>
            <a:r>
              <a:rPr lang="en-US" altLang="en-US" u="sng"/>
              <a:t>Automatic variable</a:t>
            </a:r>
            <a:r>
              <a:rPr lang="en-US" altLang="en-US"/>
              <a:t>: variable for which memory is allocated on function/block entry and deallocated on function/block exit</a:t>
            </a:r>
          </a:p>
          <a:p>
            <a:pPr>
              <a:lnSpc>
                <a:spcPct val="95000"/>
              </a:lnSpc>
            </a:pPr>
            <a:r>
              <a:rPr lang="en-US" altLang="en-US" u="sng"/>
              <a:t>Static variable</a:t>
            </a:r>
            <a:r>
              <a:rPr lang="en-US" altLang="en-US"/>
              <a:t>: memory remains allocated throughout the execution of the program</a:t>
            </a:r>
          </a:p>
          <a:p>
            <a:pPr>
              <a:lnSpc>
                <a:spcPct val="95000"/>
              </a:lnSpc>
            </a:pPr>
            <a:r>
              <a:rPr lang="en-US" altLang="en-US"/>
              <a:t>C++ functions can have default parameters</a:t>
            </a:r>
          </a:p>
        </p:txBody>
      </p:sp>
      <p:sp>
        <p:nvSpPr>
          <p:cNvPr id="386050" name="Slide Number Placeholder 5">
            <a:extLst>
              <a:ext uri="{FF2B5EF4-FFF2-40B4-BE49-F238E27FC236}">
                <a16:creationId xmlns:a16="http://schemas.microsoft.com/office/drawing/2014/main" id="{74389302-113C-BA41-0B22-C07A35954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C1D906-8BE7-43C8-9A0C-DA31CA6B1FF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1CD7F3D-E431-6ECB-B643-208D04BC8BC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2800" dirty="0">
                <a:latin typeface="+mn-lt"/>
              </a:rPr>
              <a:t>Chapter 8: User-Defined Simple Data Types, Namespaces, and the  string Type</a:t>
            </a:r>
            <a:br>
              <a:rPr lang="en-US" altLang="en-US" sz="2800" dirty="0">
                <a:latin typeface="+mn-lt"/>
              </a:rPr>
            </a:br>
            <a:endParaRPr lang="en-US" altLang="en-US" sz="2800" dirty="0">
              <a:latin typeface="+mn-lt"/>
            </a:endParaRPr>
          </a:p>
        </p:txBody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02419779-EC83-8819-5E04-7C7D3BFC7B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Rectangle 2">
            <a:extLst>
              <a:ext uri="{FF2B5EF4-FFF2-40B4-BE49-F238E27FC236}">
                <a16:creationId xmlns:a16="http://schemas.microsoft.com/office/drawing/2014/main" id="{E23787F8-7C97-D96C-DB20-E7AABCE11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388101" name="Rectangle 3">
            <a:extLst>
              <a:ext uri="{FF2B5EF4-FFF2-40B4-BE49-F238E27FC236}">
                <a16:creationId xmlns:a16="http://schemas.microsoft.com/office/drawing/2014/main" id="{0A3D150B-C7CF-B38D-7C45-41FBF9477D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In this chapter, you will:</a:t>
            </a:r>
          </a:p>
          <a:p>
            <a:r>
              <a:rPr lang="en-US" altLang="en-US"/>
              <a:t>Learn how to create and manipulate your own simple data type—called the enumeration type</a:t>
            </a:r>
          </a:p>
          <a:p>
            <a:r>
              <a:rPr lang="en-US" altLang="en-US"/>
              <a:t>Become familiar with the </a:t>
            </a:r>
            <a:r>
              <a:rPr lang="en-US" altLang="en-US">
                <a:latin typeface="Courier New" panose="02070309020205020404" pitchFamily="49" charset="0"/>
              </a:rPr>
              <a:t>typedef</a:t>
            </a:r>
            <a:r>
              <a:rPr lang="en-US" altLang="en-US"/>
              <a:t> statement</a:t>
            </a:r>
          </a:p>
          <a:p>
            <a:r>
              <a:rPr lang="en-US" altLang="en-US"/>
              <a:t>Learn about the </a:t>
            </a:r>
            <a:r>
              <a:rPr lang="en-US" altLang="en-US">
                <a:latin typeface="Courier New" panose="02070309020205020404" pitchFamily="49" charset="0"/>
              </a:rPr>
              <a:t>namespace</a:t>
            </a:r>
            <a:r>
              <a:rPr lang="en-US" altLang="en-US"/>
              <a:t> mechanism</a:t>
            </a:r>
          </a:p>
          <a:p>
            <a:r>
              <a:rPr lang="en-US" altLang="en-US"/>
              <a:t>Explore the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data type, and learn how to use the various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functions to manipulate strings</a:t>
            </a:r>
          </a:p>
        </p:txBody>
      </p:sp>
      <p:sp>
        <p:nvSpPr>
          <p:cNvPr id="388098" name="Footer Placeholder 4">
            <a:extLst>
              <a:ext uri="{FF2B5EF4-FFF2-40B4-BE49-F238E27FC236}">
                <a16:creationId xmlns:a16="http://schemas.microsoft.com/office/drawing/2014/main" id="{2E8A1CCD-0D49-9815-A9DD-23C753FE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88099" name="Slide Number Placeholder 5">
            <a:extLst>
              <a:ext uri="{FF2B5EF4-FFF2-40B4-BE49-F238E27FC236}">
                <a16:creationId xmlns:a16="http://schemas.microsoft.com/office/drawing/2014/main" id="{FE53479A-FCB6-9087-9E9C-7E8C8719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4842021-7A3E-4516-B638-CABF641EAA38}" type="slidenum">
              <a:rPr lang="en-US" altLang="en-US"/>
              <a:pPr eaLnBrk="1" hangingPunct="1"/>
              <a:t>359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>
            <a:extLst>
              <a:ext uri="{FF2B5EF4-FFF2-40B4-BE49-F238E27FC236}">
                <a16:creationId xmlns:a16="http://schemas.microsoft.com/office/drawing/2014/main" id="{B7504A0E-C3DB-C338-23F0-1B429B06A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 Conversion (Casting)</a:t>
            </a:r>
          </a:p>
        </p:txBody>
      </p:sp>
      <p:sp>
        <p:nvSpPr>
          <p:cNvPr id="47107" name="Rectangle 5">
            <a:extLst>
              <a:ext uri="{FF2B5EF4-FFF2-40B4-BE49-F238E27FC236}">
                <a16:creationId xmlns:a16="http://schemas.microsoft.com/office/drawing/2014/main" id="{C85178DF-EC6F-2427-B236-FAF2F1A520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Implicit type coercion</a:t>
            </a:r>
            <a:r>
              <a:rPr lang="en-US" altLang="en-US"/>
              <a:t>: when value of one type is automatically changed to another type</a:t>
            </a:r>
          </a:p>
          <a:p>
            <a:r>
              <a:rPr lang="en-US" altLang="en-US" u="sng"/>
              <a:t>Cast operator</a:t>
            </a:r>
            <a:r>
              <a:rPr lang="en-US" altLang="en-US"/>
              <a:t>: provides explicit type conversion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static_cast</a:t>
            </a:r>
            <a:r>
              <a:rPr lang="en-US" altLang="en-US" sz="2400">
                <a:latin typeface="Courier New" panose="02070309020205020404" pitchFamily="49" charset="0"/>
              </a:rPr>
              <a:t>&lt;dataTypeName&gt;(expression)</a:t>
            </a:r>
          </a:p>
        </p:txBody>
      </p:sp>
      <p:sp>
        <p:nvSpPr>
          <p:cNvPr id="47108" name="Slide Number Placeholder 5">
            <a:extLst>
              <a:ext uri="{FF2B5EF4-FFF2-40B4-BE49-F238E27FC236}">
                <a16:creationId xmlns:a16="http://schemas.microsoft.com/office/drawing/2014/main" id="{3E958CD3-F5D8-313F-CCCD-24B53339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8C67F4-FB74-46C0-B3C2-60D5AA7A746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4" name="Rectangle 2">
            <a:extLst>
              <a:ext uri="{FF2B5EF4-FFF2-40B4-BE49-F238E27FC236}">
                <a16:creationId xmlns:a16="http://schemas.microsoft.com/office/drawing/2014/main" id="{AB0F2384-0982-6592-6C39-821D77059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Enumeration Type</a:t>
            </a:r>
          </a:p>
        </p:txBody>
      </p:sp>
      <p:sp>
        <p:nvSpPr>
          <p:cNvPr id="389125" name="Rectangle 3">
            <a:extLst>
              <a:ext uri="{FF2B5EF4-FFF2-40B4-BE49-F238E27FC236}">
                <a16:creationId xmlns:a16="http://schemas.microsoft.com/office/drawing/2014/main" id="{BB3AA370-B3BB-E7EB-FCCF-8033F5004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Data type</a:t>
            </a:r>
            <a:r>
              <a:rPr lang="en-US" altLang="en-US"/>
              <a:t>: a set of values together with a set of operations on those values</a:t>
            </a:r>
          </a:p>
          <a:p>
            <a:r>
              <a:rPr lang="en-US" altLang="en-US"/>
              <a:t>To define a new simple data type, called enumeration type, we need three things:</a:t>
            </a:r>
          </a:p>
          <a:p>
            <a:pPr lvl="1"/>
            <a:r>
              <a:rPr lang="en-US" altLang="en-US"/>
              <a:t>A name for the data type</a:t>
            </a:r>
          </a:p>
          <a:p>
            <a:pPr lvl="1"/>
            <a:r>
              <a:rPr lang="en-US" altLang="en-US"/>
              <a:t>A set of values for the data type</a:t>
            </a:r>
          </a:p>
          <a:p>
            <a:pPr lvl="1"/>
            <a:r>
              <a:rPr lang="en-US" altLang="en-US"/>
              <a:t>A set of operations on the values</a:t>
            </a:r>
          </a:p>
        </p:txBody>
      </p:sp>
      <p:sp>
        <p:nvSpPr>
          <p:cNvPr id="389122" name="Footer Placeholder 4">
            <a:extLst>
              <a:ext uri="{FF2B5EF4-FFF2-40B4-BE49-F238E27FC236}">
                <a16:creationId xmlns:a16="http://schemas.microsoft.com/office/drawing/2014/main" id="{A8E8AB7F-5C85-A8A6-53E9-289CE39B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89123" name="Slide Number Placeholder 5">
            <a:extLst>
              <a:ext uri="{FF2B5EF4-FFF2-40B4-BE49-F238E27FC236}">
                <a16:creationId xmlns:a16="http://schemas.microsoft.com/office/drawing/2014/main" id="{B65B3C48-A286-0D78-3D73-3DF0BCC5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A384E2-E5D8-4066-B5AF-83BAA45CBD0E}" type="slidenum">
              <a:rPr lang="en-US" altLang="en-US"/>
              <a:pPr eaLnBrk="1" hangingPunct="1"/>
              <a:t>360</a:t>
            </a:fld>
            <a:endParaRPr lang="en-US" altLang="en-US"/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2">
            <a:extLst>
              <a:ext uri="{FF2B5EF4-FFF2-40B4-BE49-F238E27FC236}">
                <a16:creationId xmlns:a16="http://schemas.microsoft.com/office/drawing/2014/main" id="{8EFEC138-B618-3857-FF58-7646C432E1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Enumeration Type (continued)</a:t>
            </a:r>
          </a:p>
        </p:txBody>
      </p:sp>
      <p:sp>
        <p:nvSpPr>
          <p:cNvPr id="390149" name="Rectangle 3">
            <a:extLst>
              <a:ext uri="{FF2B5EF4-FFF2-40B4-BE49-F238E27FC236}">
                <a16:creationId xmlns:a16="http://schemas.microsoft.com/office/drawing/2014/main" id="{1726AB36-1624-FB35-AED3-0F288AE2C6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new simple data type can be defined by specifying its name and the values, but not the operations</a:t>
            </a:r>
          </a:p>
          <a:p>
            <a:pPr lvl="1"/>
            <a:r>
              <a:rPr lang="en-US" altLang="en-US"/>
              <a:t>The values must be identifiers</a:t>
            </a:r>
          </a:p>
          <a:p>
            <a:r>
              <a:rPr lang="en-US" altLang="en-US"/>
              <a:t>Syntax:</a:t>
            </a:r>
          </a:p>
          <a:p>
            <a:pPr>
              <a:lnSpc>
                <a:spcPct val="120000"/>
              </a:lnSpc>
            </a:pPr>
            <a:endParaRPr lang="en-US" altLang="en-US"/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value1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value2</a:t>
            </a:r>
            <a:r>
              <a:rPr lang="en-US" altLang="en-US"/>
              <a:t>, … are identifiers called enumerators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value1 &lt; value2 &lt; value3 &lt;...</a:t>
            </a:r>
            <a:endParaRPr lang="en-US" altLang="en-US"/>
          </a:p>
        </p:txBody>
      </p:sp>
      <p:sp>
        <p:nvSpPr>
          <p:cNvPr id="390146" name="Footer Placeholder 4">
            <a:extLst>
              <a:ext uri="{FF2B5EF4-FFF2-40B4-BE49-F238E27FC236}">
                <a16:creationId xmlns:a16="http://schemas.microsoft.com/office/drawing/2014/main" id="{01A3E749-5450-3CBC-B254-99534F31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0147" name="Slide Number Placeholder 5">
            <a:extLst>
              <a:ext uri="{FF2B5EF4-FFF2-40B4-BE49-F238E27FC236}">
                <a16:creationId xmlns:a16="http://schemas.microsoft.com/office/drawing/2014/main" id="{94ABC473-A134-3789-951C-4C830358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D737321-16EC-41B2-A1A0-43F7DA6F9A86}" type="slidenum">
              <a:rPr lang="en-US" altLang="en-US"/>
              <a:pPr eaLnBrk="1" hangingPunct="1"/>
              <a:t>361</a:t>
            </a:fld>
            <a:endParaRPr lang="en-US" altLang="en-US"/>
          </a:p>
        </p:txBody>
      </p:sp>
      <p:pic>
        <p:nvPicPr>
          <p:cNvPr id="390150" name="Picture 4">
            <a:extLst>
              <a:ext uri="{FF2B5EF4-FFF2-40B4-BE49-F238E27FC236}">
                <a16:creationId xmlns:a16="http://schemas.microsoft.com/office/drawing/2014/main" id="{C3A13646-AF02-0156-545B-8A1DE0FC4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4229100"/>
            <a:ext cx="55308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Rectangle 2">
            <a:extLst>
              <a:ext uri="{FF2B5EF4-FFF2-40B4-BE49-F238E27FC236}">
                <a16:creationId xmlns:a16="http://schemas.microsoft.com/office/drawing/2014/main" id="{EE749C38-B101-71C6-8D58-483F13B29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Enumeration Type (continued)</a:t>
            </a:r>
          </a:p>
        </p:txBody>
      </p:sp>
      <p:sp>
        <p:nvSpPr>
          <p:cNvPr id="391173" name="Rectangle 3">
            <a:extLst>
              <a:ext uri="{FF2B5EF4-FFF2-40B4-BE49-F238E27FC236}">
                <a16:creationId xmlns:a16="http://schemas.microsoft.com/office/drawing/2014/main" id="{B549B673-7E73-B11D-7346-FE86FD1BB5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Enumeration type is an ordered set of values</a:t>
            </a:r>
          </a:p>
          <a:p>
            <a:r>
              <a:rPr lang="en-US" altLang="en-US"/>
              <a:t>If a value has been used in one enumeration type it can’t be used by another in same block</a:t>
            </a:r>
          </a:p>
          <a:p>
            <a:r>
              <a:rPr lang="en-US" altLang="en-US"/>
              <a:t>The same rules apply to enumeration types declared outside of any blocks</a:t>
            </a:r>
          </a:p>
          <a:p>
            <a:endParaRPr lang="en-US" altLang="en-US"/>
          </a:p>
        </p:txBody>
      </p:sp>
      <p:sp>
        <p:nvSpPr>
          <p:cNvPr id="391170" name="Footer Placeholder 4">
            <a:extLst>
              <a:ext uri="{FF2B5EF4-FFF2-40B4-BE49-F238E27FC236}">
                <a16:creationId xmlns:a16="http://schemas.microsoft.com/office/drawing/2014/main" id="{AFD28AC6-BC4E-D448-8675-BE852218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1171" name="Slide Number Placeholder 5">
            <a:extLst>
              <a:ext uri="{FF2B5EF4-FFF2-40B4-BE49-F238E27FC236}">
                <a16:creationId xmlns:a16="http://schemas.microsoft.com/office/drawing/2014/main" id="{A7716C8A-4615-D05F-3986-E4214C1F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78AE11-BE65-429F-9B3F-C3F28C532262}" type="slidenum">
              <a:rPr lang="en-US" altLang="en-US"/>
              <a:pPr eaLnBrk="1" hangingPunct="1"/>
              <a:t>362</a:t>
            </a:fld>
            <a:endParaRPr lang="en-US" altLang="en-US"/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7" name="Rectangle 9">
            <a:extLst>
              <a:ext uri="{FF2B5EF4-FFF2-40B4-BE49-F238E27FC236}">
                <a16:creationId xmlns:a16="http://schemas.microsoft.com/office/drawing/2014/main" id="{776A3CD8-FEE3-28AE-2A53-C43D002C5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Enumeration Type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E8EEC4-74E7-7DAC-AE07-0213E9B8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2194" name="Footer Placeholder 3">
            <a:extLst>
              <a:ext uri="{FF2B5EF4-FFF2-40B4-BE49-F238E27FC236}">
                <a16:creationId xmlns:a16="http://schemas.microsoft.com/office/drawing/2014/main" id="{CCFBBB0D-4474-BD6D-B322-00C1EC86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2195" name="Slide Number Placeholder 4">
            <a:extLst>
              <a:ext uri="{FF2B5EF4-FFF2-40B4-BE49-F238E27FC236}">
                <a16:creationId xmlns:a16="http://schemas.microsoft.com/office/drawing/2014/main" id="{4AE8AC8F-F570-C755-128E-CF8688BE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367B0C-FADD-4C16-8AF2-4F830BA75427}" type="slidenum">
              <a:rPr lang="en-US" altLang="en-US"/>
              <a:pPr eaLnBrk="1" hangingPunct="1"/>
              <a:t>363</a:t>
            </a:fld>
            <a:endParaRPr lang="en-US" altLang="en-US"/>
          </a:p>
        </p:txBody>
      </p:sp>
      <p:pic>
        <p:nvPicPr>
          <p:cNvPr id="392196" name="Picture 8">
            <a:extLst>
              <a:ext uri="{FF2B5EF4-FFF2-40B4-BE49-F238E27FC236}">
                <a16:creationId xmlns:a16="http://schemas.microsoft.com/office/drawing/2014/main" id="{DAA8729D-F5A6-5EE8-C83B-35BC2EACB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1833563"/>
            <a:ext cx="6938963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218" name="Group 9">
            <a:extLst>
              <a:ext uri="{FF2B5EF4-FFF2-40B4-BE49-F238E27FC236}">
                <a16:creationId xmlns:a16="http://schemas.microsoft.com/office/drawing/2014/main" id="{C826A9F5-3B07-45F4-C175-9D485BF96B04}"/>
              </a:ext>
            </a:extLst>
          </p:cNvPr>
          <p:cNvGrpSpPr>
            <a:grpSpLocks/>
          </p:cNvGrpSpPr>
          <p:nvPr/>
        </p:nvGrpSpPr>
        <p:grpSpPr bwMode="auto">
          <a:xfrm>
            <a:off x="1120775" y="719138"/>
            <a:ext cx="6902450" cy="2557462"/>
            <a:chOff x="706" y="480"/>
            <a:chExt cx="4348" cy="1611"/>
          </a:xfrm>
        </p:grpSpPr>
        <p:pic>
          <p:nvPicPr>
            <p:cNvPr id="393220" name="Picture 6">
              <a:extLst>
                <a:ext uri="{FF2B5EF4-FFF2-40B4-BE49-F238E27FC236}">
                  <a16:creationId xmlns:a16="http://schemas.microsoft.com/office/drawing/2014/main" id="{0A757A5F-51C7-B043-A99F-1457889A2D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480"/>
              <a:ext cx="4348" cy="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221" name="Picture 7">
              <a:extLst>
                <a:ext uri="{FF2B5EF4-FFF2-40B4-BE49-F238E27FC236}">
                  <a16:creationId xmlns:a16="http://schemas.microsoft.com/office/drawing/2014/main" id="{DA78D116-2FB3-EAD4-87D0-89B6AC72E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" y="1360"/>
              <a:ext cx="4326" cy="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3219" name="Picture 8">
            <a:extLst>
              <a:ext uri="{FF2B5EF4-FFF2-40B4-BE49-F238E27FC236}">
                <a16:creationId xmlns:a16="http://schemas.microsoft.com/office/drawing/2014/main" id="{70F3DBD3-89BA-30A4-69BB-C7983DFAE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3822700"/>
            <a:ext cx="6867525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226ED-4106-7616-928A-9596AAC0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4D45-081B-F104-F172-4978B143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4" name="Rectangle 6">
            <a:extLst>
              <a:ext uri="{FF2B5EF4-FFF2-40B4-BE49-F238E27FC236}">
                <a16:creationId xmlns:a16="http://schemas.microsoft.com/office/drawing/2014/main" id="{B770AF25-3DB0-5367-9C85-253D39FB6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Declaring Variables</a:t>
            </a:r>
          </a:p>
        </p:txBody>
      </p:sp>
      <p:sp>
        <p:nvSpPr>
          <p:cNvPr id="394245" name="Rectangle 8">
            <a:extLst>
              <a:ext uri="{FF2B5EF4-FFF2-40B4-BE49-F238E27FC236}">
                <a16:creationId xmlns:a16="http://schemas.microsoft.com/office/drawing/2014/main" id="{51B75793-6303-1D60-B2E2-38F73700BE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Syntax: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For example, given the following definition:</a:t>
            </a:r>
          </a:p>
          <a:p>
            <a:pPr>
              <a:lnSpc>
                <a:spcPct val="180000"/>
              </a:lnSpc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we can declare the following variables:</a:t>
            </a:r>
          </a:p>
        </p:txBody>
      </p:sp>
      <p:sp>
        <p:nvSpPr>
          <p:cNvPr id="394242" name="Footer Placeholder 4">
            <a:extLst>
              <a:ext uri="{FF2B5EF4-FFF2-40B4-BE49-F238E27FC236}">
                <a16:creationId xmlns:a16="http://schemas.microsoft.com/office/drawing/2014/main" id="{E0625892-206F-C76D-EE66-ABF3F6ED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4243" name="Slide Number Placeholder 5">
            <a:extLst>
              <a:ext uri="{FF2B5EF4-FFF2-40B4-BE49-F238E27FC236}">
                <a16:creationId xmlns:a16="http://schemas.microsoft.com/office/drawing/2014/main" id="{BAF7997D-E1B4-8063-D0F0-6EEB46F7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383F29-33EF-4C19-9477-EBB673BFFACB}" type="slidenum">
              <a:rPr lang="en-US" altLang="en-US"/>
              <a:pPr eaLnBrk="1" hangingPunct="1"/>
              <a:t>365</a:t>
            </a:fld>
            <a:endParaRPr lang="en-US" altLang="en-US"/>
          </a:p>
        </p:txBody>
      </p:sp>
      <p:pic>
        <p:nvPicPr>
          <p:cNvPr id="394246" name="Picture 7">
            <a:extLst>
              <a:ext uri="{FF2B5EF4-FFF2-40B4-BE49-F238E27FC236}">
                <a16:creationId xmlns:a16="http://schemas.microsoft.com/office/drawing/2014/main" id="{7AE7E331-B419-55AA-87D0-4D1094D0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20950"/>
            <a:ext cx="54213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7" name="Picture 9">
            <a:extLst>
              <a:ext uri="{FF2B5EF4-FFF2-40B4-BE49-F238E27FC236}">
                <a16:creationId xmlns:a16="http://schemas.microsoft.com/office/drawing/2014/main" id="{70D54274-A7E6-5E88-D191-BBA03BD5E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4119563"/>
            <a:ext cx="775493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8" name="Picture 10">
            <a:extLst>
              <a:ext uri="{FF2B5EF4-FFF2-40B4-BE49-F238E27FC236}">
                <a16:creationId xmlns:a16="http://schemas.microsoft.com/office/drawing/2014/main" id="{21F78237-ECB5-C591-E5DB-808623B33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00"/>
            <a:ext cx="4378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8" name="Rectangle 2">
            <a:extLst>
              <a:ext uri="{FF2B5EF4-FFF2-40B4-BE49-F238E27FC236}">
                <a16:creationId xmlns:a16="http://schemas.microsoft.com/office/drawing/2014/main" id="{0F6BBF6E-3D6A-890D-EC5E-3D7C39FF4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</a:t>
            </a:r>
          </a:p>
        </p:txBody>
      </p:sp>
      <p:sp>
        <p:nvSpPr>
          <p:cNvPr id="395269" name="Rectangle 3">
            <a:extLst>
              <a:ext uri="{FF2B5EF4-FFF2-40B4-BE49-F238E27FC236}">
                <a16:creationId xmlns:a16="http://schemas.microsoft.com/office/drawing/2014/main" id="{2289993E-8A87-4406-4D5D-B0BAEC09E1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statement: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popularSport = FOOTBALL;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	stores </a:t>
            </a:r>
            <a:r>
              <a:rPr lang="en-US" altLang="en-US" sz="2400">
                <a:latin typeface="Courier New" panose="02070309020205020404" pitchFamily="49" charset="0"/>
              </a:rPr>
              <a:t>FOOTBALL</a:t>
            </a:r>
            <a:r>
              <a:rPr lang="en-US" altLang="en-US"/>
              <a:t> into </a:t>
            </a:r>
            <a:r>
              <a:rPr lang="en-US" altLang="en-US">
                <a:latin typeface="Courier New" panose="02070309020205020404" pitchFamily="49" charset="0"/>
              </a:rPr>
              <a:t>popularSport</a:t>
            </a:r>
            <a:r>
              <a:rPr lang="en-US" altLang="en-US"/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The statement: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	</a:t>
            </a:r>
            <a:r>
              <a:rPr lang="en-US" altLang="en-US" sz="2400">
                <a:latin typeface="Courier New" panose="02070309020205020404" pitchFamily="49" charset="0"/>
              </a:rPr>
              <a:t>mySport = popularSport;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/>
              <a:t>	copies the value of the </a:t>
            </a:r>
            <a:r>
              <a:rPr lang="en-US" altLang="en-US">
                <a:latin typeface="Courier New" panose="02070309020205020404" pitchFamily="49" charset="0"/>
              </a:rPr>
              <a:t>popularSport</a:t>
            </a:r>
            <a:r>
              <a:rPr lang="en-US" altLang="en-US"/>
              <a:t> into </a:t>
            </a:r>
            <a:r>
              <a:rPr lang="en-US" altLang="en-US">
                <a:latin typeface="Courier New" panose="02070309020205020404" pitchFamily="49" charset="0"/>
              </a:rPr>
              <a:t>mySport</a:t>
            </a:r>
          </a:p>
        </p:txBody>
      </p:sp>
      <p:sp>
        <p:nvSpPr>
          <p:cNvPr id="395266" name="Footer Placeholder 4">
            <a:extLst>
              <a:ext uri="{FF2B5EF4-FFF2-40B4-BE49-F238E27FC236}">
                <a16:creationId xmlns:a16="http://schemas.microsoft.com/office/drawing/2014/main" id="{63043AFE-A1BC-A7FD-1FFF-BC86E176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5267" name="Slide Number Placeholder 5">
            <a:extLst>
              <a:ext uri="{FF2B5EF4-FFF2-40B4-BE49-F238E27FC236}">
                <a16:creationId xmlns:a16="http://schemas.microsoft.com/office/drawing/2014/main" id="{72705231-CEE4-A57C-9630-52644F34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D6A9B5-8F03-4DCC-9628-1ECF59C6DF55}" type="slidenum">
              <a:rPr lang="en-US" altLang="en-US"/>
              <a:pPr eaLnBrk="1" hangingPunct="1"/>
              <a:t>366</a:t>
            </a:fld>
            <a:endParaRPr lang="en-US" altLang="en-US"/>
          </a:p>
        </p:txBody>
      </p:sp>
    </p:spTree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2">
            <a:extLst>
              <a:ext uri="{FF2B5EF4-FFF2-40B4-BE49-F238E27FC236}">
                <a16:creationId xmlns:a16="http://schemas.microsoft.com/office/drawing/2014/main" id="{60D955CE-0C47-A1C2-2C46-ACB122DB1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Operations on Enumeration Types</a:t>
            </a:r>
          </a:p>
        </p:txBody>
      </p:sp>
      <p:sp>
        <p:nvSpPr>
          <p:cNvPr id="396293" name="Rectangle 3">
            <a:extLst>
              <a:ext uri="{FF2B5EF4-FFF2-40B4-BE49-F238E27FC236}">
                <a16:creationId xmlns:a16="http://schemas.microsoft.com/office/drawing/2014/main" id="{3A7BEDB0-E1DF-D6C7-0DC7-7BF3E27A84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No arithmetic operations are allowed on enumeration types 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++ and -- are illegal too:</a:t>
            </a:r>
          </a:p>
          <a:p>
            <a:pPr>
              <a:lnSpc>
                <a:spcPct val="160000"/>
              </a:lnSpc>
            </a:pPr>
            <a:endParaRPr lang="en-US" altLang="en-US"/>
          </a:p>
          <a:p>
            <a:r>
              <a:rPr lang="en-US" altLang="en-US"/>
              <a:t>Solution: use a static cast: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</a:p>
        </p:txBody>
      </p:sp>
      <p:sp>
        <p:nvSpPr>
          <p:cNvPr id="396290" name="Footer Placeholder 4">
            <a:extLst>
              <a:ext uri="{FF2B5EF4-FFF2-40B4-BE49-F238E27FC236}">
                <a16:creationId xmlns:a16="http://schemas.microsoft.com/office/drawing/2014/main" id="{82ECDEEB-2AC4-8672-A6B0-841D6668B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6291" name="Slide Number Placeholder 5">
            <a:extLst>
              <a:ext uri="{FF2B5EF4-FFF2-40B4-BE49-F238E27FC236}">
                <a16:creationId xmlns:a16="http://schemas.microsoft.com/office/drawing/2014/main" id="{EBA89B8E-29D5-F894-2E6B-F00869C0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BE5CD9-FA18-4070-AAD1-6946FDF1F640}" type="slidenum">
              <a:rPr lang="en-US" altLang="en-US"/>
              <a:pPr eaLnBrk="1" hangingPunct="1"/>
              <a:t>367</a:t>
            </a:fld>
            <a:endParaRPr lang="en-US" altLang="en-US"/>
          </a:p>
        </p:txBody>
      </p:sp>
      <p:pic>
        <p:nvPicPr>
          <p:cNvPr id="396294" name="Picture 6">
            <a:extLst>
              <a:ext uri="{FF2B5EF4-FFF2-40B4-BE49-F238E27FC236}">
                <a16:creationId xmlns:a16="http://schemas.microsoft.com/office/drawing/2014/main" id="{A85F9BC4-757F-163B-9CC4-03CCA882F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2819400"/>
            <a:ext cx="732155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5" name="Picture 7">
            <a:extLst>
              <a:ext uri="{FF2B5EF4-FFF2-40B4-BE49-F238E27FC236}">
                <a16:creationId xmlns:a16="http://schemas.microsoft.com/office/drawing/2014/main" id="{FD0E4B5F-225A-846D-617A-3DBE6905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254500"/>
            <a:ext cx="388461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6" name="Picture 8">
            <a:extLst>
              <a:ext uri="{FF2B5EF4-FFF2-40B4-BE49-F238E27FC236}">
                <a16:creationId xmlns:a16="http://schemas.microsoft.com/office/drawing/2014/main" id="{A02B733D-33E2-6B92-E25D-7BDFA639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21338"/>
            <a:ext cx="77724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Rectangle 2">
            <a:extLst>
              <a:ext uri="{FF2B5EF4-FFF2-40B4-BE49-F238E27FC236}">
                <a16:creationId xmlns:a16="http://schemas.microsoft.com/office/drawing/2014/main" id="{1FBD5C3D-2BB4-B245-6382-1925FCCF6A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</a:t>
            </a:r>
          </a:p>
        </p:txBody>
      </p:sp>
      <p:sp>
        <p:nvSpPr>
          <p:cNvPr id="397317" name="Rectangle 3">
            <a:extLst>
              <a:ext uri="{FF2B5EF4-FFF2-40B4-BE49-F238E27FC236}">
                <a16:creationId xmlns:a16="http://schemas.microsoft.com/office/drawing/2014/main" id="{860F2A84-855B-D760-73BF-D3077A7975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 enumeration type is an ordered set of values:</a:t>
            </a:r>
          </a:p>
          <a:p>
            <a:endParaRPr lang="en-US" altLang="en-US"/>
          </a:p>
          <a:p>
            <a:pPr>
              <a:lnSpc>
                <a:spcPct val="140000"/>
              </a:lnSpc>
            </a:pPr>
            <a:endParaRPr lang="en-US" altLang="en-US"/>
          </a:p>
          <a:p>
            <a:r>
              <a:rPr lang="en-US" altLang="en-US"/>
              <a:t>Enumeration type is an integer data type and can be used in loops:</a:t>
            </a:r>
          </a:p>
        </p:txBody>
      </p:sp>
      <p:sp>
        <p:nvSpPr>
          <p:cNvPr id="397314" name="Footer Placeholder 4">
            <a:extLst>
              <a:ext uri="{FF2B5EF4-FFF2-40B4-BE49-F238E27FC236}">
                <a16:creationId xmlns:a16="http://schemas.microsoft.com/office/drawing/2014/main" id="{1CDD2848-9AA9-33B9-A43C-34C649C2D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7315" name="Slide Number Placeholder 5">
            <a:extLst>
              <a:ext uri="{FF2B5EF4-FFF2-40B4-BE49-F238E27FC236}">
                <a16:creationId xmlns:a16="http://schemas.microsoft.com/office/drawing/2014/main" id="{3ACE185B-3AA4-D8BD-7D98-81FA0558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73DB62-57A6-4CA2-AD6B-7FC43E915FB3}" type="slidenum">
              <a:rPr lang="en-US" altLang="en-US"/>
              <a:pPr eaLnBrk="1" hangingPunct="1"/>
              <a:t>368</a:t>
            </a:fld>
            <a:endParaRPr lang="en-US" altLang="en-US"/>
          </a:p>
        </p:txBody>
      </p:sp>
      <p:pic>
        <p:nvPicPr>
          <p:cNvPr id="397318" name="Picture 4">
            <a:extLst>
              <a:ext uri="{FF2B5EF4-FFF2-40B4-BE49-F238E27FC236}">
                <a16:creationId xmlns:a16="http://schemas.microsoft.com/office/drawing/2014/main" id="{1D834CBF-0EC0-6D9B-393B-36B570F3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4195763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7319" name="Picture 5">
            <a:extLst>
              <a:ext uri="{FF2B5EF4-FFF2-40B4-BE49-F238E27FC236}">
                <a16:creationId xmlns:a16="http://schemas.microsoft.com/office/drawing/2014/main" id="{57666296-BA2D-926A-70AF-41FF55D1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5105400"/>
            <a:ext cx="780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>
            <a:extLst>
              <a:ext uri="{FF2B5EF4-FFF2-40B4-BE49-F238E27FC236}">
                <a16:creationId xmlns:a16="http://schemas.microsoft.com/office/drawing/2014/main" id="{4EE0B0A8-706A-C3A5-F1E5-C7AFAE518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 /Output of Enumeration Types</a:t>
            </a:r>
          </a:p>
        </p:txBody>
      </p:sp>
      <p:sp>
        <p:nvSpPr>
          <p:cNvPr id="398341" name="Rectangle 5">
            <a:extLst>
              <a:ext uri="{FF2B5EF4-FFF2-40B4-BE49-F238E27FC236}">
                <a16:creationId xmlns:a16="http://schemas.microsoft.com/office/drawing/2014/main" id="{04B2B081-73A9-DC78-A385-36C3AD059A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I/O are defined only for built-in data types</a:t>
            </a:r>
            <a:endParaRPr lang="en-US" altLang="en-US">
              <a:solidFill>
                <a:srgbClr val="3333FF"/>
              </a:solidFill>
              <a:latin typeface="Courier New" panose="02070309020205020404" pitchFamily="49" charset="0"/>
            </a:endParaRPr>
          </a:p>
          <a:p>
            <a:pPr lvl="1"/>
            <a:r>
              <a:rPr lang="en-US" altLang="en-US"/>
              <a:t>Enumeration type cannot be input/output (directly)</a:t>
            </a:r>
          </a:p>
          <a:p>
            <a:pPr lvl="1"/>
            <a:endParaRPr lang="en-US" altLang="en-US"/>
          </a:p>
        </p:txBody>
      </p:sp>
      <p:sp>
        <p:nvSpPr>
          <p:cNvPr id="398338" name="Footer Placeholder 4">
            <a:extLst>
              <a:ext uri="{FF2B5EF4-FFF2-40B4-BE49-F238E27FC236}">
                <a16:creationId xmlns:a16="http://schemas.microsoft.com/office/drawing/2014/main" id="{93BB28E9-A673-012C-2EA7-9E75D587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8339" name="Slide Number Placeholder 5">
            <a:extLst>
              <a:ext uri="{FF2B5EF4-FFF2-40B4-BE49-F238E27FC236}">
                <a16:creationId xmlns:a16="http://schemas.microsoft.com/office/drawing/2014/main" id="{DE8828DF-9774-C708-7F9E-B6B9A1BB2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8BB63E3-DA00-4B56-BFC8-963E55A6006A}" type="slidenum">
              <a:rPr lang="en-US" altLang="en-US"/>
              <a:pPr eaLnBrk="1" hangingPunct="1"/>
              <a:t>369</a:t>
            </a:fld>
            <a:endParaRPr lang="en-US" altLang="en-US"/>
          </a:p>
        </p:txBody>
      </p:sp>
      <p:pic>
        <p:nvPicPr>
          <p:cNvPr id="398342" name="Picture 6">
            <a:extLst>
              <a:ext uri="{FF2B5EF4-FFF2-40B4-BE49-F238E27FC236}">
                <a16:creationId xmlns:a16="http://schemas.microsoft.com/office/drawing/2014/main" id="{A6A4DEAA-4D5D-59EC-6B15-A43910EE6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38" y="3687763"/>
            <a:ext cx="4195762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8343" name="Picture 7">
            <a:extLst>
              <a:ext uri="{FF2B5EF4-FFF2-40B4-BE49-F238E27FC236}">
                <a16:creationId xmlns:a16="http://schemas.microsoft.com/office/drawing/2014/main" id="{EAB4C144-74C3-A729-F4BB-FF174BFCC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0480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">
            <a:extLst>
              <a:ext uri="{FF2B5EF4-FFF2-40B4-BE49-F238E27FC236}">
                <a16:creationId xmlns:a16="http://schemas.microsoft.com/office/drawing/2014/main" id="{E7D6AD26-2E0A-D8DB-501B-375601D42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 Conversion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EF5006-BD57-C815-A23A-878EAA6A4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2" name="Slide Number Placeholder 4">
            <a:extLst>
              <a:ext uri="{FF2B5EF4-FFF2-40B4-BE49-F238E27FC236}">
                <a16:creationId xmlns:a16="http://schemas.microsoft.com/office/drawing/2014/main" id="{635D0F5A-E1B6-DC4D-5E97-A10F0A8F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17D4170-28CB-42C8-B997-C733E02A8F8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133" name="Picture 9">
            <a:extLst>
              <a:ext uri="{FF2B5EF4-FFF2-40B4-BE49-F238E27FC236}">
                <a16:creationId xmlns:a16="http://schemas.microsoft.com/office/drawing/2014/main" id="{B0F4F888-6583-6902-A50C-123890EB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1828800"/>
            <a:ext cx="69754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>
            <a:extLst>
              <a:ext uri="{FF2B5EF4-FFF2-40B4-BE49-F238E27FC236}">
                <a16:creationId xmlns:a16="http://schemas.microsoft.com/office/drawing/2014/main" id="{CFADA89B-FDC7-3F09-E223-BF5C070BCF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and Enumeration Types</a:t>
            </a:r>
          </a:p>
        </p:txBody>
      </p:sp>
      <p:sp>
        <p:nvSpPr>
          <p:cNvPr id="399365" name="Rectangle 5">
            <a:extLst>
              <a:ext uri="{FF2B5EF4-FFF2-40B4-BE49-F238E27FC236}">
                <a16:creationId xmlns:a16="http://schemas.microsoft.com/office/drawing/2014/main" id="{5ACFF365-7311-0E66-6ABC-7930EC2C4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Enumeration types can be passed as parameters to functions either by value or by reference</a:t>
            </a:r>
          </a:p>
          <a:p>
            <a:r>
              <a:rPr lang="en-US" altLang="en-US"/>
              <a:t>A function can return a value of the enumeration type</a:t>
            </a:r>
          </a:p>
        </p:txBody>
      </p:sp>
      <p:sp>
        <p:nvSpPr>
          <p:cNvPr id="399362" name="Footer Placeholder 4">
            <a:extLst>
              <a:ext uri="{FF2B5EF4-FFF2-40B4-BE49-F238E27FC236}">
                <a16:creationId xmlns:a16="http://schemas.microsoft.com/office/drawing/2014/main" id="{7EC7B64A-1C7D-9D87-2AC6-1C77EA520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399363" name="Slide Number Placeholder 5">
            <a:extLst>
              <a:ext uri="{FF2B5EF4-FFF2-40B4-BE49-F238E27FC236}">
                <a16:creationId xmlns:a16="http://schemas.microsoft.com/office/drawing/2014/main" id="{8C445F3B-4DC7-2EF5-E97D-65F7410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2944FF-4562-46D6-865C-CB3069E19ACB}" type="slidenum">
              <a:rPr lang="en-US" altLang="en-US"/>
              <a:pPr eaLnBrk="1" hangingPunct="1"/>
              <a:t>370</a:t>
            </a:fld>
            <a:endParaRPr lang="en-US" altLang="en-US"/>
          </a:p>
        </p:txBody>
      </p:sp>
    </p:spTree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8" name="Rectangle 2">
            <a:extLst>
              <a:ext uri="{FF2B5EF4-FFF2-40B4-BE49-F238E27FC236}">
                <a16:creationId xmlns:a16="http://schemas.microsoft.com/office/drawing/2014/main" id="{D17BB75C-36B0-A397-7665-CCB3FC1D7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/>
              <a:t>Declaring Variables When Defining the Enumeration Type</a:t>
            </a:r>
          </a:p>
        </p:txBody>
      </p:sp>
      <p:sp>
        <p:nvSpPr>
          <p:cNvPr id="400389" name="Rectangle 3">
            <a:extLst>
              <a:ext uri="{FF2B5EF4-FFF2-40B4-BE49-F238E27FC236}">
                <a16:creationId xmlns:a16="http://schemas.microsoft.com/office/drawing/2014/main" id="{98E734A4-67D6-7D99-5A65-5229013463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declare variables of an enumeration type when you define an enumeration type:</a:t>
            </a:r>
          </a:p>
          <a:p>
            <a:endParaRPr lang="en-US" altLang="en-US"/>
          </a:p>
        </p:txBody>
      </p:sp>
      <p:sp>
        <p:nvSpPr>
          <p:cNvPr id="400386" name="Footer Placeholder 4">
            <a:extLst>
              <a:ext uri="{FF2B5EF4-FFF2-40B4-BE49-F238E27FC236}">
                <a16:creationId xmlns:a16="http://schemas.microsoft.com/office/drawing/2014/main" id="{3E62AB2B-CFCB-CEFF-C930-7D9F389E3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0387" name="Slide Number Placeholder 5">
            <a:extLst>
              <a:ext uri="{FF2B5EF4-FFF2-40B4-BE49-F238E27FC236}">
                <a16:creationId xmlns:a16="http://schemas.microsoft.com/office/drawing/2014/main" id="{31537C0D-CFF0-E5FD-6DCF-4DCE8C7C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D4C92B-30C9-4183-8C73-EDF0DFE3D18F}" type="slidenum">
              <a:rPr lang="en-US" altLang="en-US"/>
              <a:pPr eaLnBrk="1" hangingPunct="1"/>
              <a:t>371</a:t>
            </a:fld>
            <a:endParaRPr lang="en-US" altLang="en-US"/>
          </a:p>
        </p:txBody>
      </p:sp>
      <p:pic>
        <p:nvPicPr>
          <p:cNvPr id="400390" name="Picture 4">
            <a:extLst>
              <a:ext uri="{FF2B5EF4-FFF2-40B4-BE49-F238E27FC236}">
                <a16:creationId xmlns:a16="http://schemas.microsoft.com/office/drawing/2014/main" id="{AF8125C9-5626-781D-FF95-56283B91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3048000"/>
            <a:ext cx="60975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2" name="Rectangle 2">
            <a:extLst>
              <a:ext uri="{FF2B5EF4-FFF2-40B4-BE49-F238E27FC236}">
                <a16:creationId xmlns:a16="http://schemas.microsoft.com/office/drawing/2014/main" id="{D0ED0C1F-4837-0A05-D0CD-09EEF08A0A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Anonymous Data Types</a:t>
            </a:r>
          </a:p>
        </p:txBody>
      </p:sp>
      <p:sp>
        <p:nvSpPr>
          <p:cNvPr id="401413" name="Rectangle 3">
            <a:extLst>
              <a:ext uri="{FF2B5EF4-FFF2-40B4-BE49-F238E27FC236}">
                <a16:creationId xmlns:a16="http://schemas.microsoft.com/office/drawing/2014/main" id="{B113596C-D868-5933-1EFD-721AF952F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Anonymous type</a:t>
            </a:r>
            <a:r>
              <a:rPr lang="en-US" altLang="en-US"/>
              <a:t> : values are directly specified in the declaration, with no type name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en-US"/>
              <a:t>		</a:t>
            </a:r>
            <a:endParaRPr lang="en-US" altLang="en-US" sz="2200"/>
          </a:p>
          <a:p>
            <a:r>
              <a:rPr lang="en-US" altLang="en-US"/>
              <a:t>Drawbacks:</a:t>
            </a:r>
          </a:p>
          <a:p>
            <a:pPr lvl="1"/>
            <a:r>
              <a:rPr lang="en-US" altLang="en-US"/>
              <a:t>Cannot pass/return an anonymous type to/from a function</a:t>
            </a:r>
          </a:p>
          <a:p>
            <a:pPr lvl="1"/>
            <a:r>
              <a:rPr lang="en-US" altLang="en-US"/>
              <a:t>Values used in one type can be used in another, but are treated differently:</a:t>
            </a:r>
          </a:p>
          <a:p>
            <a:pPr lvl="1"/>
            <a:endParaRPr lang="en-US" altLang="en-US"/>
          </a:p>
        </p:txBody>
      </p:sp>
      <p:sp>
        <p:nvSpPr>
          <p:cNvPr id="401410" name="Footer Placeholder 4">
            <a:extLst>
              <a:ext uri="{FF2B5EF4-FFF2-40B4-BE49-F238E27FC236}">
                <a16:creationId xmlns:a16="http://schemas.microsoft.com/office/drawing/2014/main" id="{A95B2405-7F3D-EB0B-DAFF-08203889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1411" name="Slide Number Placeholder 5">
            <a:extLst>
              <a:ext uri="{FF2B5EF4-FFF2-40B4-BE49-F238E27FC236}">
                <a16:creationId xmlns:a16="http://schemas.microsoft.com/office/drawing/2014/main" id="{A7B57069-B144-3B33-1749-121B918E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29FBFB-CACC-41AF-A449-BAB3B306AA0C}" type="slidenum">
              <a:rPr lang="en-US" altLang="en-US"/>
              <a:pPr eaLnBrk="1" hangingPunct="1"/>
              <a:t>372</a:t>
            </a:fld>
            <a:endParaRPr lang="en-US" altLang="en-US"/>
          </a:p>
        </p:txBody>
      </p:sp>
      <p:pic>
        <p:nvPicPr>
          <p:cNvPr id="401414" name="Picture 5">
            <a:extLst>
              <a:ext uri="{FF2B5EF4-FFF2-40B4-BE49-F238E27FC236}">
                <a16:creationId xmlns:a16="http://schemas.microsoft.com/office/drawing/2014/main" id="{D1D699DC-0E30-CDC3-2D50-2761A0B1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30500"/>
            <a:ext cx="7239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1415" name="Group 8">
            <a:extLst>
              <a:ext uri="{FF2B5EF4-FFF2-40B4-BE49-F238E27FC236}">
                <a16:creationId xmlns:a16="http://schemas.microsoft.com/office/drawing/2014/main" id="{13D7E82D-E908-90C0-5C5C-D879898E21DD}"/>
              </a:ext>
            </a:extLst>
          </p:cNvPr>
          <p:cNvGrpSpPr>
            <a:grpSpLocks/>
          </p:cNvGrpSpPr>
          <p:nvPr/>
        </p:nvGrpSpPr>
        <p:grpSpPr bwMode="auto">
          <a:xfrm>
            <a:off x="1739900" y="5426075"/>
            <a:ext cx="7315200" cy="746125"/>
            <a:chOff x="1104" y="3574"/>
            <a:chExt cx="4608" cy="470"/>
          </a:xfrm>
        </p:grpSpPr>
        <p:pic>
          <p:nvPicPr>
            <p:cNvPr id="401416" name="Picture 6">
              <a:extLst>
                <a:ext uri="{FF2B5EF4-FFF2-40B4-BE49-F238E27FC236}">
                  <a16:creationId xmlns:a16="http://schemas.microsoft.com/office/drawing/2014/main" id="{4535CDE6-8359-7A58-6E54-62F4FABDA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574"/>
              <a:ext cx="4608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417" name="Picture 7">
              <a:extLst>
                <a:ext uri="{FF2B5EF4-FFF2-40B4-BE49-F238E27FC236}">
                  <a16:creationId xmlns:a16="http://schemas.microsoft.com/office/drawing/2014/main" id="{3CB36AB4-148B-757C-1896-CDEA7D86E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" y="3888"/>
              <a:ext cx="2752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2">
            <a:extLst>
              <a:ext uri="{FF2B5EF4-FFF2-40B4-BE49-F238E27FC236}">
                <a16:creationId xmlns:a16="http://schemas.microsoft.com/office/drawing/2014/main" id="{C482E921-F624-27CC-7644-757A7638D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typedef</a:t>
            </a:r>
            <a:r>
              <a:rPr lang="en-US" altLang="en-US"/>
              <a:t> Statement</a:t>
            </a:r>
          </a:p>
        </p:txBody>
      </p:sp>
      <p:sp>
        <p:nvSpPr>
          <p:cNvPr id="402437" name="Rectangle 3">
            <a:extLst>
              <a:ext uri="{FF2B5EF4-FFF2-40B4-BE49-F238E27FC236}">
                <a16:creationId xmlns:a16="http://schemas.microsoft.com/office/drawing/2014/main" id="{840F3649-54F4-BA74-2B74-D364882A59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create synonyms or aliases to a data type using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typedef</a:t>
            </a:r>
            <a:r>
              <a:rPr lang="en-US" altLang="en-US"/>
              <a:t> statement</a:t>
            </a:r>
          </a:p>
          <a:p>
            <a:r>
              <a:rPr lang="en-US" altLang="en-US"/>
              <a:t>Syntax: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typedef</a:t>
            </a:r>
            <a:r>
              <a:rPr lang="en-US" altLang="en-US"/>
              <a:t> does not create any new data types</a:t>
            </a:r>
          </a:p>
          <a:p>
            <a:pPr lvl="1"/>
            <a:r>
              <a:rPr lang="en-US" altLang="en-US"/>
              <a:t>Creates an alias to an existing data type</a:t>
            </a:r>
          </a:p>
          <a:p>
            <a:endParaRPr lang="en-US" altLang="en-US" sz="2400"/>
          </a:p>
        </p:txBody>
      </p:sp>
      <p:sp>
        <p:nvSpPr>
          <p:cNvPr id="402434" name="Footer Placeholder 4">
            <a:extLst>
              <a:ext uri="{FF2B5EF4-FFF2-40B4-BE49-F238E27FC236}">
                <a16:creationId xmlns:a16="http://schemas.microsoft.com/office/drawing/2014/main" id="{44E901C7-47F9-E24A-1396-D35065AE5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2435" name="Slide Number Placeholder 5">
            <a:extLst>
              <a:ext uri="{FF2B5EF4-FFF2-40B4-BE49-F238E27FC236}">
                <a16:creationId xmlns:a16="http://schemas.microsoft.com/office/drawing/2014/main" id="{D8FCF3EB-D1E0-4375-C358-EB4B5861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B91753-A92A-4E45-AA85-219C0A29F964}" type="slidenum">
              <a:rPr lang="en-US" altLang="en-US"/>
              <a:pPr eaLnBrk="1" hangingPunct="1"/>
              <a:t>373</a:t>
            </a:fld>
            <a:endParaRPr lang="en-US" altLang="en-US"/>
          </a:p>
        </p:txBody>
      </p:sp>
      <p:pic>
        <p:nvPicPr>
          <p:cNvPr id="402438" name="Picture 6">
            <a:extLst>
              <a:ext uri="{FF2B5EF4-FFF2-40B4-BE49-F238E27FC236}">
                <a16:creationId xmlns:a16="http://schemas.microsoft.com/office/drawing/2014/main" id="{21AA0EB5-0FB0-9203-B428-4A5A06BB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3381375"/>
            <a:ext cx="6051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>
            <a:extLst>
              <a:ext uri="{FF2B5EF4-FFF2-40B4-BE49-F238E27FC236}">
                <a16:creationId xmlns:a16="http://schemas.microsoft.com/office/drawing/2014/main" id="{984CDDA9-2B69-F82B-CAB8-8007D5E10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Namespaces</a:t>
            </a:r>
          </a:p>
        </p:txBody>
      </p:sp>
      <p:sp>
        <p:nvSpPr>
          <p:cNvPr id="403461" name="Rectangle 5">
            <a:extLst>
              <a:ext uri="{FF2B5EF4-FFF2-40B4-BE49-F238E27FC236}">
                <a16:creationId xmlns:a16="http://schemas.microsoft.com/office/drawing/2014/main" id="{DD852465-B7E6-E572-AF64-48D25C9900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ANSI/ISO standard C++ was officially approved in July 1998</a:t>
            </a:r>
          </a:p>
          <a:p>
            <a:r>
              <a:rPr lang="en-US" altLang="en-US"/>
              <a:t>Most of the recent compilers are also compatible with ANSI/ISO standard C++</a:t>
            </a:r>
          </a:p>
          <a:p>
            <a:r>
              <a:rPr lang="en-US" altLang="en-US"/>
              <a:t>For the most part, standard C++ and ANSI/ISO standard C++ are the same</a:t>
            </a:r>
          </a:p>
          <a:p>
            <a:pPr lvl="1"/>
            <a:r>
              <a:rPr lang="en-US" altLang="en-US"/>
              <a:t>However, ANSI/ISO Standard C++ has some features not available in Standard C++ </a:t>
            </a:r>
          </a:p>
        </p:txBody>
      </p:sp>
      <p:sp>
        <p:nvSpPr>
          <p:cNvPr id="403458" name="Footer Placeholder 4">
            <a:extLst>
              <a:ext uri="{FF2B5EF4-FFF2-40B4-BE49-F238E27FC236}">
                <a16:creationId xmlns:a16="http://schemas.microsoft.com/office/drawing/2014/main" id="{8B92BC18-7971-9721-8FEF-865A37FC7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3459" name="Slide Number Placeholder 5">
            <a:extLst>
              <a:ext uri="{FF2B5EF4-FFF2-40B4-BE49-F238E27FC236}">
                <a16:creationId xmlns:a16="http://schemas.microsoft.com/office/drawing/2014/main" id="{9B7C928A-F06E-DCFE-6E1F-63199E5C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2C2EC1-4630-4ACE-BD27-B18AFB1AA29D}" type="slidenum">
              <a:rPr lang="en-US" altLang="en-US"/>
              <a:pPr eaLnBrk="1" hangingPunct="1"/>
              <a:t>374</a:t>
            </a:fld>
            <a:endParaRPr lang="en-US" altLang="en-US"/>
          </a:p>
        </p:txBody>
      </p:sp>
    </p:spTree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2">
            <a:extLst>
              <a:ext uri="{FF2B5EF4-FFF2-40B4-BE49-F238E27FC236}">
                <a16:creationId xmlns:a16="http://schemas.microsoft.com/office/drawing/2014/main" id="{D8A29EC1-8BB9-BDD1-19F7-A70898FBE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Namespaces (continued)</a:t>
            </a:r>
          </a:p>
        </p:txBody>
      </p:sp>
      <p:sp>
        <p:nvSpPr>
          <p:cNvPr id="404485" name="Rectangle 3">
            <a:extLst>
              <a:ext uri="{FF2B5EF4-FFF2-40B4-BE49-F238E27FC236}">
                <a16:creationId xmlns:a16="http://schemas.microsoft.com/office/drawing/2014/main" id="{0AEE06B8-69A0-1BBF-B82D-DE486B42F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Global identifiers in a header file used in a program become global in the program </a:t>
            </a:r>
          </a:p>
          <a:p>
            <a:pPr lvl="1"/>
            <a:r>
              <a:rPr lang="en-US" altLang="en-US"/>
              <a:t>Syntax error occurs if an identifier in a program has the same name as a global identifier in the header file</a:t>
            </a:r>
          </a:p>
          <a:p>
            <a:r>
              <a:rPr lang="en-US" altLang="en-US"/>
              <a:t>Same problem can occur with third-party libraries</a:t>
            </a:r>
          </a:p>
          <a:p>
            <a:pPr lvl="1"/>
            <a:r>
              <a:rPr lang="en-US" altLang="en-US"/>
              <a:t>Common solution: third-party vendors begin their global identifiers with _ (underscore) </a:t>
            </a:r>
          </a:p>
          <a:p>
            <a:pPr lvl="2"/>
            <a:r>
              <a:rPr lang="en-US" altLang="en-US"/>
              <a:t>Do not begin identifiers in your program with _</a:t>
            </a:r>
          </a:p>
        </p:txBody>
      </p:sp>
      <p:sp>
        <p:nvSpPr>
          <p:cNvPr id="404482" name="Footer Placeholder 4">
            <a:extLst>
              <a:ext uri="{FF2B5EF4-FFF2-40B4-BE49-F238E27FC236}">
                <a16:creationId xmlns:a16="http://schemas.microsoft.com/office/drawing/2014/main" id="{788CE281-4CFB-868A-504A-0B065CDC0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4483" name="Slide Number Placeholder 5">
            <a:extLst>
              <a:ext uri="{FF2B5EF4-FFF2-40B4-BE49-F238E27FC236}">
                <a16:creationId xmlns:a16="http://schemas.microsoft.com/office/drawing/2014/main" id="{CB46B70F-40AD-4D20-BECD-4D8B6FD6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DDDE10F-A9AA-45AC-B580-4B65CD9E4134}" type="slidenum">
              <a:rPr lang="en-US" altLang="en-US"/>
              <a:pPr eaLnBrk="1" hangingPunct="1"/>
              <a:t>375</a:t>
            </a:fld>
            <a:endParaRPr lang="en-US" altLang="en-US"/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8" name="Rectangle 2">
            <a:extLst>
              <a:ext uri="{FF2B5EF4-FFF2-40B4-BE49-F238E27FC236}">
                <a16:creationId xmlns:a16="http://schemas.microsoft.com/office/drawing/2014/main" id="{60584673-7EE1-8BA5-9D4B-78106E6DA8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Namespaces (continued)</a:t>
            </a:r>
          </a:p>
        </p:txBody>
      </p:sp>
      <p:sp>
        <p:nvSpPr>
          <p:cNvPr id="405509" name="Rectangle 3">
            <a:extLst>
              <a:ext uri="{FF2B5EF4-FFF2-40B4-BE49-F238E27FC236}">
                <a16:creationId xmlns:a16="http://schemas.microsoft.com/office/drawing/2014/main" id="{0DB42B78-D870-B8DE-5860-9816FDCA24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ANSI/ISO Standard C++ attempts to solve this problem with the namespace mechanism</a:t>
            </a:r>
          </a:p>
          <a:p>
            <a:r>
              <a:rPr lang="en-US" altLang="en-US"/>
              <a:t>Syntax:</a:t>
            </a:r>
          </a:p>
          <a:p>
            <a:endParaRPr lang="en-US" altLang="en-US"/>
          </a:p>
          <a:p>
            <a:endParaRPr lang="en-US" altLang="en-US"/>
          </a:p>
          <a:p>
            <a:pPr>
              <a:lnSpc>
                <a:spcPct val="70000"/>
              </a:lnSpc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	where a member is usually a variable declaration, a named constant, a function, or another namespace</a:t>
            </a:r>
          </a:p>
        </p:txBody>
      </p:sp>
      <p:sp>
        <p:nvSpPr>
          <p:cNvPr id="405506" name="Footer Placeholder 4">
            <a:extLst>
              <a:ext uri="{FF2B5EF4-FFF2-40B4-BE49-F238E27FC236}">
                <a16:creationId xmlns:a16="http://schemas.microsoft.com/office/drawing/2014/main" id="{5D6A45CC-1851-50FA-6931-95B7D845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5507" name="Slide Number Placeholder 5">
            <a:extLst>
              <a:ext uri="{FF2B5EF4-FFF2-40B4-BE49-F238E27FC236}">
                <a16:creationId xmlns:a16="http://schemas.microsoft.com/office/drawing/2014/main" id="{5449208D-5FC6-0601-D046-3AF5681D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D17B3C-1D68-4877-A497-21A9B576D4BC}" type="slidenum">
              <a:rPr lang="en-US" altLang="en-US"/>
              <a:pPr eaLnBrk="1" hangingPunct="1"/>
              <a:t>376</a:t>
            </a:fld>
            <a:endParaRPr lang="en-US" altLang="en-US"/>
          </a:p>
        </p:txBody>
      </p:sp>
      <p:pic>
        <p:nvPicPr>
          <p:cNvPr id="405510" name="Picture 4">
            <a:extLst>
              <a:ext uri="{FF2B5EF4-FFF2-40B4-BE49-F238E27FC236}">
                <a16:creationId xmlns:a16="http://schemas.microsoft.com/office/drawing/2014/main" id="{E70AEDD4-B0C1-3E9B-49DE-C7DA3883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276600"/>
            <a:ext cx="41497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3" name="Rectangle 9">
            <a:extLst>
              <a:ext uri="{FF2B5EF4-FFF2-40B4-BE49-F238E27FC236}">
                <a16:creationId xmlns:a16="http://schemas.microsoft.com/office/drawing/2014/main" id="{C54B3C2D-DD6C-DD5F-E992-28378F65F3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Namespaces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98A652-5A39-A400-AB73-26B05702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6530" name="Footer Placeholder 3">
            <a:extLst>
              <a:ext uri="{FF2B5EF4-FFF2-40B4-BE49-F238E27FC236}">
                <a16:creationId xmlns:a16="http://schemas.microsoft.com/office/drawing/2014/main" id="{F52E7783-5F0C-9DAA-AF7B-22BA7A1A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6531" name="Slide Number Placeholder 4">
            <a:extLst>
              <a:ext uri="{FF2B5EF4-FFF2-40B4-BE49-F238E27FC236}">
                <a16:creationId xmlns:a16="http://schemas.microsoft.com/office/drawing/2014/main" id="{2ADFCDC6-32E2-4843-665E-420A8272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BCB2E98-00CC-4DD4-94E2-C42C3D8D57C4}" type="slidenum">
              <a:rPr lang="en-US" altLang="en-US"/>
              <a:pPr eaLnBrk="1" hangingPunct="1"/>
              <a:t>377</a:t>
            </a:fld>
            <a:endParaRPr lang="en-US" altLang="en-US"/>
          </a:p>
        </p:txBody>
      </p:sp>
      <p:pic>
        <p:nvPicPr>
          <p:cNvPr id="406532" name="Picture 8">
            <a:extLst>
              <a:ext uri="{FF2B5EF4-FFF2-40B4-BE49-F238E27FC236}">
                <a16:creationId xmlns:a16="http://schemas.microsoft.com/office/drawing/2014/main" id="{CF520878-4935-8155-EB48-879E9C18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807720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6" name="Rectangle 2">
            <a:extLst>
              <a:ext uri="{FF2B5EF4-FFF2-40B4-BE49-F238E27FC236}">
                <a16:creationId xmlns:a16="http://schemas.microsoft.com/office/drawing/2014/main" id="{6512A825-3C6F-9C37-E3F4-E2C441637B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Namespaces (continued)</a:t>
            </a:r>
          </a:p>
        </p:txBody>
      </p:sp>
      <p:sp>
        <p:nvSpPr>
          <p:cNvPr id="407557" name="Rectangle 3">
            <a:extLst>
              <a:ext uri="{FF2B5EF4-FFF2-40B4-BE49-F238E27FC236}">
                <a16:creationId xmlns:a16="http://schemas.microsoft.com/office/drawing/2014/main" id="{A93D5B37-B0F4-F61D-7238-37D6DC96FE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scope of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namespace</a:t>
            </a:r>
            <a:r>
              <a:rPr lang="en-US" altLang="en-US"/>
              <a:t> member is local to the namespace</a:t>
            </a:r>
          </a:p>
          <a:p>
            <a:r>
              <a:rPr lang="en-US" altLang="en-US"/>
              <a:t>Ways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namespace</a:t>
            </a:r>
            <a:r>
              <a:rPr lang="en-US" altLang="en-US"/>
              <a:t> member can be accessed outside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namespace</a:t>
            </a:r>
            <a:r>
              <a:rPr lang="en-US" altLang="en-US"/>
              <a:t>:</a:t>
            </a:r>
          </a:p>
          <a:p>
            <a:endParaRPr lang="en-US" altLang="en-US"/>
          </a:p>
          <a:p>
            <a:pPr>
              <a:buFontTx/>
              <a:buNone/>
            </a:pPr>
            <a:r>
              <a:rPr lang="en-US" altLang="en-US" sz="2400"/>
              <a:t>		</a:t>
            </a:r>
            <a:endParaRPr lang="en-US" altLang="en-US" sz="2400">
              <a:latin typeface="Courier New" panose="02070309020205020404" pitchFamily="49" charset="0"/>
            </a:endParaRPr>
          </a:p>
          <a:p>
            <a:endParaRPr lang="en-US" altLang="en-US" sz="2400">
              <a:latin typeface="Courier New" panose="02070309020205020404" pitchFamily="49" charset="0"/>
            </a:endParaRPr>
          </a:p>
        </p:txBody>
      </p:sp>
      <p:sp>
        <p:nvSpPr>
          <p:cNvPr id="407554" name="Footer Placeholder 4">
            <a:extLst>
              <a:ext uri="{FF2B5EF4-FFF2-40B4-BE49-F238E27FC236}">
                <a16:creationId xmlns:a16="http://schemas.microsoft.com/office/drawing/2014/main" id="{BEAD5BDF-02DA-5A13-1891-E2DF7F740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7555" name="Slide Number Placeholder 5">
            <a:extLst>
              <a:ext uri="{FF2B5EF4-FFF2-40B4-BE49-F238E27FC236}">
                <a16:creationId xmlns:a16="http://schemas.microsoft.com/office/drawing/2014/main" id="{0B3AE2D8-7079-E44C-7B29-FB0C7766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291CA9-072C-4CFE-95B0-180C02609289}" type="slidenum">
              <a:rPr lang="en-US" altLang="en-US"/>
              <a:pPr eaLnBrk="1" hangingPunct="1"/>
              <a:t>378</a:t>
            </a:fld>
            <a:endParaRPr lang="en-US" altLang="en-US"/>
          </a:p>
        </p:txBody>
      </p:sp>
      <p:pic>
        <p:nvPicPr>
          <p:cNvPr id="407558" name="Picture 4">
            <a:extLst>
              <a:ext uri="{FF2B5EF4-FFF2-40B4-BE49-F238E27FC236}">
                <a16:creationId xmlns:a16="http://schemas.microsoft.com/office/drawing/2014/main" id="{1B3F8235-EF55-4433-5278-BDD1BFAF7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4387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59" name="Picture 5">
            <a:extLst>
              <a:ext uri="{FF2B5EF4-FFF2-40B4-BE49-F238E27FC236}">
                <a16:creationId xmlns:a16="http://schemas.microsoft.com/office/drawing/2014/main" id="{F7EB57FE-44A3-9540-8921-BC6019C9D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495800"/>
            <a:ext cx="52006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7560" name="Picture 6">
            <a:extLst>
              <a:ext uri="{FF2B5EF4-FFF2-40B4-BE49-F238E27FC236}">
                <a16:creationId xmlns:a16="http://schemas.microsoft.com/office/drawing/2014/main" id="{3FF32D90-3B5E-9320-800D-C4E7C984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321300"/>
            <a:ext cx="55022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2">
            <a:extLst>
              <a:ext uri="{FF2B5EF4-FFF2-40B4-BE49-F238E27FC236}">
                <a16:creationId xmlns:a16="http://schemas.microsoft.com/office/drawing/2014/main" id="{FA212226-8FE4-661C-CDF0-D5788C5A9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 </a:t>
            </a:r>
            <a:r>
              <a:rPr lang="en-US" altLang="en-US">
                <a:latin typeface="Courier New" panose="02070309020205020404" pitchFamily="49" charset="0"/>
              </a:rPr>
              <a:t>namespace</a:t>
            </a:r>
            <a:r>
              <a:rPr lang="en-US" altLang="en-US"/>
              <a:t> Member </a:t>
            </a:r>
          </a:p>
        </p:txBody>
      </p:sp>
      <p:sp>
        <p:nvSpPr>
          <p:cNvPr id="408581" name="Rectangle 3">
            <a:extLst>
              <a:ext uri="{FF2B5EF4-FFF2-40B4-BE49-F238E27FC236}">
                <a16:creationId xmlns:a16="http://schemas.microsoft.com/office/drawing/2014/main" id="{B54C30BE-C8C8-01B5-C4B3-F0220F8AF5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Examples:</a:t>
            </a:r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latin typeface="Courier New" panose="02070309020205020404" pitchFamily="49" charset="0"/>
              </a:rPr>
              <a:t>globalType::RATE</a:t>
            </a:r>
            <a:endParaRPr lang="en-US" altLang="en-US"/>
          </a:p>
          <a:p>
            <a:pPr>
              <a:buFontTx/>
              <a:buNone/>
            </a:pPr>
            <a:r>
              <a:rPr lang="en-US" altLang="en-US" sz="2000"/>
              <a:t>		</a:t>
            </a:r>
            <a:r>
              <a:rPr lang="en-US" altLang="en-US" sz="2400">
                <a:latin typeface="Courier New" panose="02070309020205020404" pitchFamily="49" charset="0"/>
              </a:rPr>
              <a:t>globalType::printResult();</a:t>
            </a:r>
          </a:p>
          <a:p>
            <a:r>
              <a:rPr lang="en-US" altLang="en-US"/>
              <a:t>After the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using</a:t>
            </a:r>
            <a:r>
              <a:rPr lang="en-US" altLang="en-US"/>
              <a:t> statement, it is not necessary to precede the </a:t>
            </a:r>
            <a:r>
              <a:rPr lang="en-US" altLang="en-US">
                <a:latin typeface="Courier New" panose="02070309020205020404" pitchFamily="49" charset="0"/>
              </a:rPr>
              <a:t>namespace_name::</a:t>
            </a:r>
            <a:r>
              <a:rPr lang="en-US" altLang="en-US"/>
              <a:t> before the namespace member</a:t>
            </a:r>
          </a:p>
          <a:p>
            <a:pPr lvl="1"/>
            <a:r>
              <a:rPr lang="en-US" altLang="en-US"/>
              <a:t>Unless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namespace</a:t>
            </a:r>
            <a:r>
              <a:rPr lang="en-US" altLang="en-US"/>
              <a:t> member and a global identifier or a block identifier have same name</a:t>
            </a:r>
          </a:p>
        </p:txBody>
      </p:sp>
      <p:sp>
        <p:nvSpPr>
          <p:cNvPr id="408578" name="Footer Placeholder 4">
            <a:extLst>
              <a:ext uri="{FF2B5EF4-FFF2-40B4-BE49-F238E27FC236}">
                <a16:creationId xmlns:a16="http://schemas.microsoft.com/office/drawing/2014/main" id="{29C89A7F-50B1-749E-F315-886F2680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8579" name="Slide Number Placeholder 5">
            <a:extLst>
              <a:ext uri="{FF2B5EF4-FFF2-40B4-BE49-F238E27FC236}">
                <a16:creationId xmlns:a16="http://schemas.microsoft.com/office/drawing/2014/main" id="{FC811168-3266-50C4-B4C5-AB7A2EF1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674898-6598-47A1-954A-4F591FEF7F4E}" type="slidenum">
              <a:rPr lang="en-US" altLang="en-US"/>
              <a:pPr eaLnBrk="1" hangingPunct="1"/>
              <a:t>379</a:t>
            </a:fld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>
            <a:extLst>
              <a:ext uri="{FF2B5EF4-FFF2-40B4-BE49-F238E27FC236}">
                <a16:creationId xmlns:a16="http://schemas.microsoft.com/office/drawing/2014/main" id="{93F37977-5631-ED1A-D2B9-F90EC2909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:a16="http://schemas.microsoft.com/office/drawing/2014/main" id="{C22F7685-5DBB-2D2F-7368-53CA5E721B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Programmer-defined type supplied in ANSI/ISO Standard C++ library</a:t>
            </a:r>
          </a:p>
          <a:p>
            <a:r>
              <a:rPr lang="en-US" altLang="en-US"/>
              <a:t>Sequence of zero or more characters</a:t>
            </a:r>
          </a:p>
          <a:p>
            <a:r>
              <a:rPr lang="en-US" altLang="en-US"/>
              <a:t>Enclosed in double quotation marks </a:t>
            </a:r>
          </a:p>
          <a:p>
            <a:r>
              <a:rPr lang="en-US" altLang="en-US" u="sng"/>
              <a:t>Null</a:t>
            </a:r>
            <a:r>
              <a:rPr lang="en-US" altLang="en-US"/>
              <a:t>: a string with no characters</a:t>
            </a:r>
          </a:p>
          <a:p>
            <a:r>
              <a:rPr lang="en-US" altLang="en-US"/>
              <a:t>Each character has relative position in string</a:t>
            </a:r>
          </a:p>
          <a:p>
            <a:pPr lvl="1"/>
            <a:r>
              <a:rPr lang="en-US" altLang="en-US"/>
              <a:t>Position of first character is 0</a:t>
            </a:r>
          </a:p>
          <a:p>
            <a:r>
              <a:rPr lang="en-US" altLang="en-US"/>
              <a:t>Length of a string is number of characters in it</a:t>
            </a:r>
          </a:p>
          <a:p>
            <a:pPr lvl="1"/>
            <a:r>
              <a:rPr lang="en-US" altLang="en-US"/>
              <a:t>Example: length of </a:t>
            </a:r>
            <a:r>
              <a:rPr lang="en-US" altLang="en-US">
                <a:latin typeface="Courier New" panose="02070309020205020404" pitchFamily="49" charset="0"/>
              </a:rPr>
              <a:t>"William Jacob"</a:t>
            </a:r>
            <a:r>
              <a:rPr lang="en-US" altLang="en-US"/>
              <a:t> is 13</a:t>
            </a:r>
          </a:p>
        </p:txBody>
      </p:sp>
      <p:sp>
        <p:nvSpPr>
          <p:cNvPr id="49156" name="Slide Number Placeholder 5">
            <a:extLst>
              <a:ext uri="{FF2B5EF4-FFF2-40B4-BE49-F238E27FC236}">
                <a16:creationId xmlns:a16="http://schemas.microsoft.com/office/drawing/2014/main" id="{6F84082E-2DEF-D87B-9743-DB88E2B50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4A8F32-470D-4264-ABB8-9DA4BFCF536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Rectangle 2">
            <a:extLst>
              <a:ext uri="{FF2B5EF4-FFF2-40B4-BE49-F238E27FC236}">
                <a16:creationId xmlns:a16="http://schemas.microsoft.com/office/drawing/2014/main" id="{4D89B7C4-7801-9D2D-AFFA-961C77EF10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</a:t>
            </a:r>
          </a:p>
        </p:txBody>
      </p:sp>
      <p:sp>
        <p:nvSpPr>
          <p:cNvPr id="409605" name="Rectangle 3">
            <a:extLst>
              <a:ext uri="{FF2B5EF4-FFF2-40B4-BE49-F238E27FC236}">
                <a16:creationId xmlns:a16="http://schemas.microsoft.com/office/drawing/2014/main" id="{F1B46DB0-F206-90FA-2E12-1C611E4ADA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use the data type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, the program must include the header file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</a:p>
          <a:p>
            <a:r>
              <a:rPr lang="en-US" altLang="en-US"/>
              <a:t>The statement: </a:t>
            </a:r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latin typeface="Courier New" panose="02070309020205020404" pitchFamily="49" charset="0"/>
              </a:rPr>
              <a:t>string name = "William Jacob";</a:t>
            </a:r>
          </a:p>
          <a:p>
            <a:pPr>
              <a:buFontTx/>
              <a:buNone/>
            </a:pPr>
            <a:r>
              <a:rPr lang="en-US" altLang="en-US"/>
              <a:t>	declares name to be a string variable and also initializes name to </a:t>
            </a:r>
            <a:r>
              <a:rPr lang="en-US" altLang="en-US" sz="2400">
                <a:latin typeface="Courier New" panose="02070309020205020404" pitchFamily="49" charset="0"/>
              </a:rPr>
              <a:t>"William Jacob"</a:t>
            </a:r>
            <a:endParaRPr lang="en-US" altLang="en-US"/>
          </a:p>
          <a:p>
            <a:pPr lvl="1"/>
            <a:r>
              <a:rPr lang="en-US" altLang="en-US"/>
              <a:t>The first character, </a:t>
            </a:r>
            <a:r>
              <a:rPr lang="en-US" altLang="en-US">
                <a:latin typeface="Courier New" panose="02070309020205020404" pitchFamily="49" charset="0"/>
              </a:rPr>
              <a:t>'W'</a:t>
            </a:r>
            <a:r>
              <a:rPr lang="en-US" altLang="en-US"/>
              <a:t>, is in position 0</a:t>
            </a:r>
          </a:p>
          <a:p>
            <a:pPr lvl="1"/>
            <a:r>
              <a:rPr lang="en-US" altLang="en-US"/>
              <a:t>The second character, </a:t>
            </a:r>
            <a:r>
              <a:rPr lang="en-US" altLang="en-US">
                <a:latin typeface="Courier New" panose="02070309020205020404" pitchFamily="49" charset="0"/>
              </a:rPr>
              <a:t>'i'</a:t>
            </a:r>
            <a:r>
              <a:rPr lang="en-US" altLang="en-US"/>
              <a:t>, is in position 1 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name</a:t>
            </a:r>
            <a:r>
              <a:rPr lang="en-US" altLang="en-US"/>
              <a:t> is capable of storing any size string</a:t>
            </a:r>
          </a:p>
        </p:txBody>
      </p:sp>
      <p:sp>
        <p:nvSpPr>
          <p:cNvPr id="409602" name="Footer Placeholder 4">
            <a:extLst>
              <a:ext uri="{FF2B5EF4-FFF2-40B4-BE49-F238E27FC236}">
                <a16:creationId xmlns:a16="http://schemas.microsoft.com/office/drawing/2014/main" id="{F7B17F50-BFED-634C-AE2F-85EE5798E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09603" name="Slide Number Placeholder 5">
            <a:extLst>
              <a:ext uri="{FF2B5EF4-FFF2-40B4-BE49-F238E27FC236}">
                <a16:creationId xmlns:a16="http://schemas.microsoft.com/office/drawing/2014/main" id="{F51EB2D5-23C9-F036-FB62-610BC3AFF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23A4F8-BA2A-44E9-8D36-2B45E7A8CA22}" type="slidenum">
              <a:rPr lang="en-US" altLang="en-US"/>
              <a:pPr eaLnBrk="1" hangingPunct="1"/>
              <a:t>380</a:t>
            </a:fld>
            <a:endParaRPr lang="en-US" altLang="en-US"/>
          </a:p>
        </p:txBody>
      </p:sp>
    </p:spTree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Rectangle 2">
            <a:extLst>
              <a:ext uri="{FF2B5EF4-FFF2-40B4-BE49-F238E27FC236}">
                <a16:creationId xmlns:a16="http://schemas.microsoft.com/office/drawing/2014/main" id="{B32B929E-CA15-244C-2B25-95961E785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 (continued)</a:t>
            </a:r>
          </a:p>
        </p:txBody>
      </p:sp>
      <p:sp>
        <p:nvSpPr>
          <p:cNvPr id="410629" name="Rectangle 3">
            <a:extLst>
              <a:ext uri="{FF2B5EF4-FFF2-40B4-BE49-F238E27FC236}">
                <a16:creationId xmlns:a16="http://schemas.microsoft.com/office/drawing/2014/main" id="{5E6889ED-5720-17A7-44DA-8FC85D40E6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Binary operator </a:t>
            </a:r>
            <a:r>
              <a:rPr lang="en-US" altLang="en-US">
                <a:latin typeface="Courier New" panose="02070309020205020404" pitchFamily="49" charset="0"/>
              </a:rPr>
              <a:t>+</a:t>
            </a:r>
            <a:r>
              <a:rPr lang="en-US" altLang="en-US"/>
              <a:t> and the array subscript operator </a:t>
            </a:r>
            <a:r>
              <a:rPr lang="en-US" altLang="en-US">
                <a:latin typeface="Courier New" panose="02070309020205020404" pitchFamily="49" charset="0"/>
              </a:rPr>
              <a:t>[]</a:t>
            </a:r>
            <a:r>
              <a:rPr lang="en-US" altLang="en-US"/>
              <a:t>, have been defined for the data type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+</a:t>
            </a:r>
            <a:r>
              <a:rPr lang="en-US" altLang="en-US"/>
              <a:t> performs the string concatenation operation</a:t>
            </a:r>
            <a:endParaRPr lang="en-US" altLang="en-US">
              <a:latin typeface="Courier New" panose="02070309020205020404" pitchFamily="49" charset="0"/>
            </a:endParaRPr>
          </a:p>
          <a:p>
            <a:r>
              <a:rPr lang="en-US" altLang="en-US"/>
              <a:t>Example: 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 str1 = "Sunny</a:t>
            </a:r>
            <a:r>
              <a:rPr lang="en-US" altLang="en-US" sz="2400">
                <a:latin typeface="Courier New" panose="02070309020205020404" pitchFamily="49" charset="0"/>
              </a:rPr>
              <a:t>";</a:t>
            </a:r>
            <a:endParaRPr lang="en-US" altLang="en-US" sz="24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/>
              <a:t>		  </a:t>
            </a:r>
            <a:r>
              <a:rPr lang="en-US" altLang="en-US" sz="2400">
                <a:latin typeface="Courier New" panose="02070309020205020404" pitchFamily="49" charset="0"/>
              </a:rPr>
              <a:t>str2 =  str1 + " Day";</a:t>
            </a:r>
          </a:p>
          <a:p>
            <a:pPr>
              <a:buFontTx/>
              <a:buNone/>
            </a:pPr>
            <a:r>
              <a:rPr lang="en-US" altLang="en-US"/>
              <a:t>	stores </a:t>
            </a:r>
            <a:r>
              <a:rPr lang="en-US" altLang="en-US">
                <a:latin typeface="Courier New" panose="02070309020205020404" pitchFamily="49" charset="0"/>
              </a:rPr>
              <a:t>"Sunny Day"</a:t>
            </a:r>
            <a:r>
              <a:rPr lang="en-US" altLang="en-US"/>
              <a:t> into </a:t>
            </a:r>
            <a:r>
              <a:rPr lang="en-US" altLang="en-US">
                <a:latin typeface="Courier New" panose="02070309020205020404" pitchFamily="49" charset="0"/>
              </a:rPr>
              <a:t>str2</a:t>
            </a:r>
          </a:p>
        </p:txBody>
      </p:sp>
      <p:sp>
        <p:nvSpPr>
          <p:cNvPr id="410626" name="Footer Placeholder 4">
            <a:extLst>
              <a:ext uri="{FF2B5EF4-FFF2-40B4-BE49-F238E27FC236}">
                <a16:creationId xmlns:a16="http://schemas.microsoft.com/office/drawing/2014/main" id="{D0F044AA-FF13-E5AA-79DA-58AB0A34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0627" name="Slide Number Placeholder 5">
            <a:extLst>
              <a:ext uri="{FF2B5EF4-FFF2-40B4-BE49-F238E27FC236}">
                <a16:creationId xmlns:a16="http://schemas.microsoft.com/office/drawing/2014/main" id="{3D5CDA1D-C2C6-49C9-5354-20649700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7B6B396-B384-4A34-8B61-F4956D85DB6E}" type="slidenum">
              <a:rPr lang="en-US" altLang="en-US"/>
              <a:pPr eaLnBrk="1" hangingPunct="1"/>
              <a:t>381</a:t>
            </a:fld>
            <a:endParaRPr lang="en-US" altLang="en-US"/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2" name="Rectangle 2">
            <a:extLst>
              <a:ext uri="{FF2B5EF4-FFF2-40B4-BE49-F238E27FC236}">
                <a16:creationId xmlns:a16="http://schemas.microsoft.com/office/drawing/2014/main" id="{3DDC3044-4CAE-C6A2-1EDE-8D3D2EE84A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Additional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Operations</a:t>
            </a:r>
          </a:p>
        </p:txBody>
      </p:sp>
      <p:sp>
        <p:nvSpPr>
          <p:cNvPr id="411653" name="Rectangle 3">
            <a:extLst>
              <a:ext uri="{FF2B5EF4-FFF2-40B4-BE49-F238E27FC236}">
                <a16:creationId xmlns:a16="http://schemas.microsoft.com/office/drawing/2014/main" id="{B46F84FD-0259-6556-9A3C-F457245341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>
                <a:latin typeface="Courier New" panose="02070309020205020404" pitchFamily="49" charset="0"/>
                <a:ea typeface="宋体" panose="02010600030101010101" pitchFamily="2" charset="-122"/>
              </a:rPr>
              <a:t>length</a:t>
            </a:r>
          </a:p>
          <a:p>
            <a:r>
              <a:rPr lang="en-US" altLang="zh-CN">
                <a:latin typeface="Courier New" panose="02070309020205020404" pitchFamily="49" charset="0"/>
                <a:ea typeface="宋体" panose="02010600030101010101" pitchFamily="2" charset="-122"/>
              </a:rPr>
              <a:t>size</a:t>
            </a:r>
          </a:p>
          <a:p>
            <a:r>
              <a:rPr lang="en-US" altLang="zh-CN">
                <a:latin typeface="Courier New" panose="02070309020205020404" pitchFamily="49" charset="0"/>
                <a:ea typeface="宋体" panose="02010600030101010101" pitchFamily="2" charset="-122"/>
              </a:rPr>
              <a:t>find</a:t>
            </a:r>
          </a:p>
          <a:p>
            <a:r>
              <a:rPr lang="en-US" altLang="zh-CN">
                <a:latin typeface="Courier New" panose="02070309020205020404" pitchFamily="49" charset="0"/>
                <a:ea typeface="宋体" panose="02010600030101010101" pitchFamily="2" charset="-122"/>
              </a:rPr>
              <a:t>substr</a:t>
            </a:r>
          </a:p>
          <a:p>
            <a:r>
              <a:rPr lang="en-US" altLang="zh-CN">
                <a:latin typeface="Courier New" panose="02070309020205020404" pitchFamily="49" charset="0"/>
                <a:ea typeface="宋体" panose="02010600030101010101" pitchFamily="2" charset="-122"/>
              </a:rPr>
              <a:t>swap</a:t>
            </a:r>
            <a:r>
              <a:rPr lang="en-US" altLang="zh-CN">
                <a:ea typeface="宋体" panose="02010600030101010101" pitchFamily="2" charset="-122"/>
              </a:rPr>
              <a:t> </a:t>
            </a:r>
            <a:endParaRPr lang="en-US" altLang="en-US"/>
          </a:p>
        </p:txBody>
      </p:sp>
      <p:sp>
        <p:nvSpPr>
          <p:cNvPr id="411650" name="Footer Placeholder 4">
            <a:extLst>
              <a:ext uri="{FF2B5EF4-FFF2-40B4-BE49-F238E27FC236}">
                <a16:creationId xmlns:a16="http://schemas.microsoft.com/office/drawing/2014/main" id="{5B837817-03B2-3019-45D0-EBEE70CF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1651" name="Slide Number Placeholder 5">
            <a:extLst>
              <a:ext uri="{FF2B5EF4-FFF2-40B4-BE49-F238E27FC236}">
                <a16:creationId xmlns:a16="http://schemas.microsoft.com/office/drawing/2014/main" id="{FD9AF5F7-0A02-2964-5A2D-63850921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11E1B9-F1D8-4CE7-8AB9-12AF6CA69E4C}" type="slidenum">
              <a:rPr lang="en-US" altLang="en-US"/>
              <a:pPr eaLnBrk="1" hangingPunct="1"/>
              <a:t>382</a:t>
            </a:fld>
            <a:endParaRPr lang="en-US" altLang="en-US"/>
          </a:p>
        </p:txBody>
      </p:sp>
    </p:spTree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6" name="Rectangle 2">
            <a:extLst>
              <a:ext uri="{FF2B5EF4-FFF2-40B4-BE49-F238E27FC236}">
                <a16:creationId xmlns:a16="http://schemas.microsoft.com/office/drawing/2014/main" id="{7D049652-5E8A-A41E-395E-0798439C0A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length</a:t>
            </a:r>
            <a:r>
              <a:rPr lang="en-US" altLang="en-US"/>
              <a:t> Function</a:t>
            </a:r>
          </a:p>
        </p:txBody>
      </p:sp>
      <p:sp>
        <p:nvSpPr>
          <p:cNvPr id="412677" name="Rectangle 3">
            <a:extLst>
              <a:ext uri="{FF2B5EF4-FFF2-40B4-BE49-F238E27FC236}">
                <a16:creationId xmlns:a16="http://schemas.microsoft.com/office/drawing/2014/main" id="{19320D61-C18B-87E9-2791-354AAB5BC8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Returns the number of characters currently in the string</a:t>
            </a:r>
          </a:p>
          <a:p>
            <a:r>
              <a:rPr lang="en-US" altLang="en-US"/>
              <a:t>Syntax: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en-US" altLang="en-US"/>
              <a:t>		</a:t>
            </a: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/>
              <a:t>	where </a:t>
            </a:r>
            <a:r>
              <a:rPr lang="en-US" altLang="en-US">
                <a:latin typeface="Courier New" panose="02070309020205020404" pitchFamily="49" charset="0"/>
              </a:rPr>
              <a:t>strVar</a:t>
            </a:r>
            <a:r>
              <a:rPr lang="en-US" altLang="en-US"/>
              <a:t> is variable of the type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</a:p>
          <a:p>
            <a:r>
              <a:rPr lang="en-US" altLang="en-US">
                <a:latin typeface="Courier New" panose="02070309020205020404" pitchFamily="49" charset="0"/>
              </a:rPr>
              <a:t>length</a:t>
            </a:r>
            <a:r>
              <a:rPr lang="en-US" altLang="en-US"/>
              <a:t> returns an unsigned integer</a:t>
            </a:r>
          </a:p>
          <a:p>
            <a:r>
              <a:rPr lang="en-US" altLang="en-US"/>
              <a:t>The value returned can be stored in an integer variable</a:t>
            </a:r>
          </a:p>
        </p:txBody>
      </p:sp>
      <p:sp>
        <p:nvSpPr>
          <p:cNvPr id="412674" name="Footer Placeholder 4">
            <a:extLst>
              <a:ext uri="{FF2B5EF4-FFF2-40B4-BE49-F238E27FC236}">
                <a16:creationId xmlns:a16="http://schemas.microsoft.com/office/drawing/2014/main" id="{9BF568A7-E5FF-9383-00AF-9A2FE714E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2675" name="Slide Number Placeholder 5">
            <a:extLst>
              <a:ext uri="{FF2B5EF4-FFF2-40B4-BE49-F238E27FC236}">
                <a16:creationId xmlns:a16="http://schemas.microsoft.com/office/drawing/2014/main" id="{949CB327-401F-39C8-7EA1-849332B8C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AF09832-AC59-443D-B554-1BB891A72094}" type="slidenum">
              <a:rPr lang="en-US" altLang="en-US"/>
              <a:pPr eaLnBrk="1" hangingPunct="1"/>
              <a:t>383</a:t>
            </a:fld>
            <a:endParaRPr lang="en-US" altLang="en-US"/>
          </a:p>
        </p:txBody>
      </p:sp>
      <p:pic>
        <p:nvPicPr>
          <p:cNvPr id="412678" name="Picture 4">
            <a:extLst>
              <a:ext uri="{FF2B5EF4-FFF2-40B4-BE49-F238E27FC236}">
                <a16:creationId xmlns:a16="http://schemas.microsoft.com/office/drawing/2014/main" id="{00403FD3-9B37-4EB3-1F13-1DE5B889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" b="2040"/>
          <a:stretch>
            <a:fillRect/>
          </a:stretch>
        </p:blipFill>
        <p:spPr bwMode="auto">
          <a:xfrm>
            <a:off x="1473200" y="3276600"/>
            <a:ext cx="271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698" name="Group 14">
            <a:extLst>
              <a:ext uri="{FF2B5EF4-FFF2-40B4-BE49-F238E27FC236}">
                <a16:creationId xmlns:a16="http://schemas.microsoft.com/office/drawing/2014/main" id="{BC34839F-B66A-B0F0-489B-C86625F6A028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330200"/>
            <a:ext cx="8407400" cy="6386513"/>
            <a:chOff x="272" y="208"/>
            <a:chExt cx="5296" cy="4023"/>
          </a:xfrm>
        </p:grpSpPr>
        <p:pic>
          <p:nvPicPr>
            <p:cNvPr id="413699" name="Picture 10">
              <a:extLst>
                <a:ext uri="{FF2B5EF4-FFF2-40B4-BE49-F238E27FC236}">
                  <a16:creationId xmlns:a16="http://schemas.microsoft.com/office/drawing/2014/main" id="{653B6778-601D-8C5A-9427-AFF03CAF9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208"/>
              <a:ext cx="1658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00" name="Picture 11">
              <a:extLst>
                <a:ext uri="{FF2B5EF4-FFF2-40B4-BE49-F238E27FC236}">
                  <a16:creationId xmlns:a16="http://schemas.microsoft.com/office/drawing/2014/main" id="{2DDD2277-1879-A0A4-9DA1-7F6D7F82C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861"/>
              <a:ext cx="2678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01" name="Picture 12">
              <a:extLst>
                <a:ext uri="{FF2B5EF4-FFF2-40B4-BE49-F238E27FC236}">
                  <a16:creationId xmlns:a16="http://schemas.microsoft.com/office/drawing/2014/main" id="{9B3491F7-D091-4D8B-5B61-29BA7E82D6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1610"/>
              <a:ext cx="5296" cy="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02" name="Picture 13">
              <a:extLst>
                <a:ext uri="{FF2B5EF4-FFF2-40B4-BE49-F238E27FC236}">
                  <a16:creationId xmlns:a16="http://schemas.microsoft.com/office/drawing/2014/main" id="{549F8B6E-3B08-0709-95A0-40FBF67E64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2752"/>
              <a:ext cx="5262" cy="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AD22C9-8EA5-1CBB-3205-7E43BF1E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F3DEC-AFC0-FE15-3150-8E96EEF0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Rectangle 2">
            <a:extLst>
              <a:ext uri="{FF2B5EF4-FFF2-40B4-BE49-F238E27FC236}">
                <a16:creationId xmlns:a16="http://schemas.microsoft.com/office/drawing/2014/main" id="{22D9339B-CE8C-76A7-711C-E5BE8ACAEA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size</a:t>
            </a:r>
            <a:r>
              <a:rPr lang="en-US" altLang="en-US"/>
              <a:t> Function</a:t>
            </a:r>
          </a:p>
        </p:txBody>
      </p:sp>
      <p:sp>
        <p:nvSpPr>
          <p:cNvPr id="414725" name="Rectangle 3">
            <a:extLst>
              <a:ext uri="{FF2B5EF4-FFF2-40B4-BE49-F238E27FC236}">
                <a16:creationId xmlns:a16="http://schemas.microsoft.com/office/drawing/2014/main" id="{48BC9B14-EB37-A2AB-DC5A-BAC8B41B0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size</a:t>
            </a:r>
            <a:r>
              <a:rPr lang="en-US" altLang="en-US"/>
              <a:t> is the same as the function </a:t>
            </a:r>
            <a:r>
              <a:rPr lang="en-US" altLang="en-US">
                <a:latin typeface="Courier New" panose="02070309020205020404" pitchFamily="49" charset="0"/>
              </a:rPr>
              <a:t>length</a:t>
            </a:r>
          </a:p>
          <a:p>
            <a:pPr lvl="1"/>
            <a:r>
              <a:rPr lang="en-US" altLang="en-US"/>
              <a:t>Both functions return the same value</a:t>
            </a:r>
          </a:p>
          <a:p>
            <a:r>
              <a:rPr lang="en-US" altLang="en-US"/>
              <a:t>Syntax: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/>
              <a:t>   </a:t>
            </a:r>
            <a:endParaRPr lang="en-US" altLang="en-US" sz="2400"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where </a:t>
            </a:r>
            <a:r>
              <a:rPr lang="en-US" altLang="en-US">
                <a:latin typeface="Courier New" panose="02070309020205020404" pitchFamily="49" charset="0"/>
              </a:rPr>
              <a:t>strVar</a:t>
            </a:r>
            <a:r>
              <a:rPr lang="en-US" altLang="en-US"/>
              <a:t> is variable of the type string</a:t>
            </a:r>
          </a:p>
          <a:p>
            <a:r>
              <a:rPr lang="en-US" altLang="en-US"/>
              <a:t>As in the case of the function </a:t>
            </a:r>
            <a:r>
              <a:rPr lang="en-US" altLang="en-US">
                <a:latin typeface="Courier New" panose="02070309020205020404" pitchFamily="49" charset="0"/>
              </a:rPr>
              <a:t>length</a:t>
            </a:r>
            <a:r>
              <a:rPr lang="en-US" altLang="en-US"/>
              <a:t>, the function </a:t>
            </a:r>
            <a:r>
              <a:rPr lang="en-US" altLang="en-US">
                <a:latin typeface="Courier New" panose="02070309020205020404" pitchFamily="49" charset="0"/>
              </a:rPr>
              <a:t>size</a:t>
            </a:r>
            <a:r>
              <a:rPr lang="en-US" altLang="en-US"/>
              <a:t> has no arguments </a:t>
            </a:r>
          </a:p>
          <a:p>
            <a:endParaRPr lang="en-US" altLang="en-US"/>
          </a:p>
        </p:txBody>
      </p:sp>
      <p:sp>
        <p:nvSpPr>
          <p:cNvPr id="414722" name="Footer Placeholder 4">
            <a:extLst>
              <a:ext uri="{FF2B5EF4-FFF2-40B4-BE49-F238E27FC236}">
                <a16:creationId xmlns:a16="http://schemas.microsoft.com/office/drawing/2014/main" id="{0D2B03B9-F3F2-BA18-B1C8-F4868A06D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4723" name="Slide Number Placeholder 5">
            <a:extLst>
              <a:ext uri="{FF2B5EF4-FFF2-40B4-BE49-F238E27FC236}">
                <a16:creationId xmlns:a16="http://schemas.microsoft.com/office/drawing/2014/main" id="{53F26482-C294-D28E-6A0F-D38E1532B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852320-0B37-48BC-A564-7ED6F8860F17}" type="slidenum">
              <a:rPr lang="en-US" altLang="en-US"/>
              <a:pPr eaLnBrk="1" hangingPunct="1"/>
              <a:t>385</a:t>
            </a:fld>
            <a:endParaRPr lang="en-US" altLang="en-US"/>
          </a:p>
        </p:txBody>
      </p:sp>
      <p:pic>
        <p:nvPicPr>
          <p:cNvPr id="414726" name="Picture 4">
            <a:extLst>
              <a:ext uri="{FF2B5EF4-FFF2-40B4-BE49-F238E27FC236}">
                <a16:creationId xmlns:a16="http://schemas.microsoft.com/office/drawing/2014/main" id="{864EC6E6-DC94-B61A-037C-73D0CF462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16300"/>
            <a:ext cx="2413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Rectangle 2">
            <a:extLst>
              <a:ext uri="{FF2B5EF4-FFF2-40B4-BE49-F238E27FC236}">
                <a16:creationId xmlns:a16="http://schemas.microsoft.com/office/drawing/2014/main" id="{15FC3F97-7372-910A-22B8-70583723D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find</a:t>
            </a:r>
            <a:r>
              <a:rPr lang="en-US" altLang="en-US"/>
              <a:t> Function</a:t>
            </a:r>
          </a:p>
        </p:txBody>
      </p:sp>
      <p:sp>
        <p:nvSpPr>
          <p:cNvPr id="415749" name="Rectangle 3">
            <a:extLst>
              <a:ext uri="{FF2B5EF4-FFF2-40B4-BE49-F238E27FC236}">
                <a16:creationId xmlns:a16="http://schemas.microsoft.com/office/drawing/2014/main" id="{2B746150-8708-A093-E4E9-B3FB6CE0B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Searches a string for the first occurrence of a particular substring</a:t>
            </a:r>
          </a:p>
          <a:p>
            <a:r>
              <a:rPr lang="en-US" altLang="en-US"/>
              <a:t>Returns an unsigned integer value of type </a:t>
            </a:r>
            <a:r>
              <a:rPr lang="en-US" altLang="en-US">
                <a:latin typeface="Courier New" panose="02070309020205020404" pitchFamily="49" charset="0"/>
              </a:rPr>
              <a:t>string::size_type</a:t>
            </a:r>
            <a:endParaRPr lang="en-US" altLang="en-US"/>
          </a:p>
          <a:p>
            <a:pPr lvl="1"/>
            <a:r>
              <a:rPr lang="en-US" altLang="en-US"/>
              <a:t>Or </a:t>
            </a:r>
            <a:r>
              <a:rPr lang="en-US" altLang="en-US">
                <a:latin typeface="Courier New" panose="02070309020205020404" pitchFamily="49" charset="0"/>
              </a:rPr>
              <a:t>string::npos</a:t>
            </a:r>
            <a:r>
              <a:rPr lang="en-US" altLang="en-US"/>
              <a:t> if unsuccessful</a:t>
            </a:r>
          </a:p>
          <a:p>
            <a:r>
              <a:rPr lang="en-US" altLang="en-US"/>
              <a:t>Syntax:</a:t>
            </a:r>
          </a:p>
          <a:p>
            <a:pPr>
              <a:lnSpc>
                <a:spcPct val="30000"/>
              </a:lnSpc>
              <a:buFontTx/>
              <a:buNone/>
            </a:pPr>
            <a:r>
              <a:rPr lang="en-US" altLang="en-US" sz="2400"/>
              <a:t>	</a:t>
            </a:r>
          </a:p>
          <a:p>
            <a:pPr lvl="1">
              <a:lnSpc>
                <a:spcPct val="170000"/>
              </a:lnSpc>
              <a:buFont typeface="Arial" panose="020B0604020202020204" pitchFamily="34" charset="0"/>
              <a:buNone/>
            </a:pPr>
            <a:endParaRPr lang="en-US" altLang="en-US" sz="2200"/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strExp</a:t>
            </a:r>
            <a:r>
              <a:rPr lang="en-US" altLang="en-US"/>
              <a:t> can be a string or a character</a:t>
            </a:r>
          </a:p>
        </p:txBody>
      </p:sp>
      <p:sp>
        <p:nvSpPr>
          <p:cNvPr id="415746" name="Footer Placeholder 4">
            <a:extLst>
              <a:ext uri="{FF2B5EF4-FFF2-40B4-BE49-F238E27FC236}">
                <a16:creationId xmlns:a16="http://schemas.microsoft.com/office/drawing/2014/main" id="{20BE766B-777D-3AE1-E8A6-6E831D9B8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5747" name="Slide Number Placeholder 5">
            <a:extLst>
              <a:ext uri="{FF2B5EF4-FFF2-40B4-BE49-F238E27FC236}">
                <a16:creationId xmlns:a16="http://schemas.microsoft.com/office/drawing/2014/main" id="{D0C68342-5253-23E6-E16A-B1142833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F646CD-F74E-4351-BFEC-1660E5076AB7}" type="slidenum">
              <a:rPr lang="en-US" altLang="en-US"/>
              <a:pPr eaLnBrk="1" hangingPunct="1"/>
              <a:t>386</a:t>
            </a:fld>
            <a:endParaRPr lang="en-US" altLang="en-US"/>
          </a:p>
        </p:txBody>
      </p:sp>
      <p:pic>
        <p:nvPicPr>
          <p:cNvPr id="415750" name="Picture 4">
            <a:extLst>
              <a:ext uri="{FF2B5EF4-FFF2-40B4-BE49-F238E27FC236}">
                <a16:creationId xmlns:a16="http://schemas.microsoft.com/office/drawing/2014/main" id="{42847DC0-820D-DFDB-2F9A-C0A4D73A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62500"/>
            <a:ext cx="3336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751" name="Picture 5">
            <a:extLst>
              <a:ext uri="{FF2B5EF4-FFF2-40B4-BE49-F238E27FC236}">
                <a16:creationId xmlns:a16="http://schemas.microsoft.com/office/drawing/2014/main" id="{3C02A26E-A4C4-409B-D09D-3359031C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762500"/>
            <a:ext cx="40957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4" name="Rectangle 10">
            <a:extLst>
              <a:ext uri="{FF2B5EF4-FFF2-40B4-BE49-F238E27FC236}">
                <a16:creationId xmlns:a16="http://schemas.microsoft.com/office/drawing/2014/main" id="{06CBBA2F-1103-E953-32B2-B1A3E83FF0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find</a:t>
            </a:r>
            <a:r>
              <a:rPr lang="en-US" altLang="en-US"/>
              <a:t> Function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F8E502-1448-AA82-50D0-0A87E9A2F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6770" name="Footer Placeholder 3">
            <a:extLst>
              <a:ext uri="{FF2B5EF4-FFF2-40B4-BE49-F238E27FC236}">
                <a16:creationId xmlns:a16="http://schemas.microsoft.com/office/drawing/2014/main" id="{05EDF287-EDC5-C52B-4205-A2623C598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6771" name="Slide Number Placeholder 4">
            <a:extLst>
              <a:ext uri="{FF2B5EF4-FFF2-40B4-BE49-F238E27FC236}">
                <a16:creationId xmlns:a16="http://schemas.microsoft.com/office/drawing/2014/main" id="{9D58487F-1811-5060-7D79-83F0668D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55FE0D-3B4C-4E2C-8B78-761F07CEC1D4}" type="slidenum">
              <a:rPr lang="en-US" altLang="en-US"/>
              <a:pPr eaLnBrk="1" hangingPunct="1"/>
              <a:t>387</a:t>
            </a:fld>
            <a:endParaRPr lang="en-US" altLang="en-US"/>
          </a:p>
        </p:txBody>
      </p:sp>
      <p:pic>
        <p:nvPicPr>
          <p:cNvPr id="416772" name="Picture 8">
            <a:extLst>
              <a:ext uri="{FF2B5EF4-FFF2-40B4-BE49-F238E27FC236}">
                <a16:creationId xmlns:a16="http://schemas.microsoft.com/office/drawing/2014/main" id="{7023EC56-97AB-54D2-6A34-D867BBD1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0250"/>
            <a:ext cx="48815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73" name="Picture 9">
            <a:extLst>
              <a:ext uri="{FF2B5EF4-FFF2-40B4-BE49-F238E27FC236}">
                <a16:creationId xmlns:a16="http://schemas.microsoft.com/office/drawing/2014/main" id="{13B04D7F-405E-114D-CDED-9A2EC609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24250"/>
            <a:ext cx="775176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6" name="Rectangle 2">
            <a:extLst>
              <a:ext uri="{FF2B5EF4-FFF2-40B4-BE49-F238E27FC236}">
                <a16:creationId xmlns:a16="http://schemas.microsoft.com/office/drawing/2014/main" id="{6FA2C569-E11C-4F8E-6415-0C5C939DDA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substr</a:t>
            </a:r>
            <a:r>
              <a:rPr lang="en-US" altLang="en-US"/>
              <a:t> Function</a:t>
            </a:r>
          </a:p>
        </p:txBody>
      </p:sp>
      <p:sp>
        <p:nvSpPr>
          <p:cNvPr id="417797" name="Rectangle 3">
            <a:extLst>
              <a:ext uri="{FF2B5EF4-FFF2-40B4-BE49-F238E27FC236}">
                <a16:creationId xmlns:a16="http://schemas.microsoft.com/office/drawing/2014/main" id="{4B497C31-2298-FEA0-F17F-D345F58780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Returns a particular substring of a string </a:t>
            </a:r>
          </a:p>
          <a:p>
            <a:r>
              <a:rPr lang="en-US" altLang="en-US"/>
              <a:t>Syntax:</a:t>
            </a:r>
          </a:p>
          <a:p>
            <a:pPr lvl="1">
              <a:lnSpc>
                <a:spcPct val="30000"/>
              </a:lnSpc>
              <a:buFont typeface="Arial" panose="020B0604020202020204" pitchFamily="34" charset="0"/>
              <a:buNone/>
            </a:pPr>
            <a:endParaRPr lang="en-US" altLang="en-US" sz="2400"/>
          </a:p>
          <a:p>
            <a:pPr lvl="1">
              <a:buFont typeface="Arial" panose="020B0604020202020204" pitchFamily="34" charset="0"/>
              <a:buNone/>
            </a:pPr>
            <a:endParaRPr lang="en-US" altLang="en-US" sz="2400"/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expr1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expr2</a:t>
            </a:r>
            <a:r>
              <a:rPr lang="en-US" altLang="en-US"/>
              <a:t> are expressions evaluating to unsigned integers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expr1</a:t>
            </a:r>
            <a:r>
              <a:rPr lang="en-US" altLang="en-US"/>
              <a:t> specifies a position within the string (starting position of the substring)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expr2</a:t>
            </a:r>
            <a:r>
              <a:rPr lang="en-US" altLang="en-US"/>
              <a:t> specifies the length of the substring to be returned</a:t>
            </a:r>
          </a:p>
        </p:txBody>
      </p:sp>
      <p:sp>
        <p:nvSpPr>
          <p:cNvPr id="417794" name="Footer Placeholder 4">
            <a:extLst>
              <a:ext uri="{FF2B5EF4-FFF2-40B4-BE49-F238E27FC236}">
                <a16:creationId xmlns:a16="http://schemas.microsoft.com/office/drawing/2014/main" id="{FA75AABF-3437-12BC-F0D1-8EEDAAD1E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7795" name="Slide Number Placeholder 5">
            <a:extLst>
              <a:ext uri="{FF2B5EF4-FFF2-40B4-BE49-F238E27FC236}">
                <a16:creationId xmlns:a16="http://schemas.microsoft.com/office/drawing/2014/main" id="{E409C8C1-F32D-BC68-C52D-F7694A3E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60F7FD-B254-4ADD-9E26-A8C7CEAFF1B7}" type="slidenum">
              <a:rPr lang="en-US" altLang="en-US"/>
              <a:pPr eaLnBrk="1" hangingPunct="1"/>
              <a:t>388</a:t>
            </a:fld>
            <a:endParaRPr lang="en-US" altLang="en-US"/>
          </a:p>
        </p:txBody>
      </p:sp>
      <p:pic>
        <p:nvPicPr>
          <p:cNvPr id="417798" name="Picture 4">
            <a:extLst>
              <a:ext uri="{FF2B5EF4-FFF2-40B4-BE49-F238E27FC236}">
                <a16:creationId xmlns:a16="http://schemas.microsoft.com/office/drawing/2014/main" id="{837A4272-A379-99ED-F2B7-7CF5FA93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70200"/>
            <a:ext cx="45339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21" name="Rectangle 9">
            <a:extLst>
              <a:ext uri="{FF2B5EF4-FFF2-40B4-BE49-F238E27FC236}">
                <a16:creationId xmlns:a16="http://schemas.microsoft.com/office/drawing/2014/main" id="{167A13AA-2B72-44BF-FFB5-F62DF6561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substr</a:t>
            </a:r>
            <a:r>
              <a:rPr lang="en-US" altLang="en-US"/>
              <a:t> Function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663E74-AFFD-06F8-D4A4-2D49E5F31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8818" name="Footer Placeholder 3">
            <a:extLst>
              <a:ext uri="{FF2B5EF4-FFF2-40B4-BE49-F238E27FC236}">
                <a16:creationId xmlns:a16="http://schemas.microsoft.com/office/drawing/2014/main" id="{EF7F7EC8-840C-CD3A-5CC9-63E800D15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8819" name="Slide Number Placeholder 4">
            <a:extLst>
              <a:ext uri="{FF2B5EF4-FFF2-40B4-BE49-F238E27FC236}">
                <a16:creationId xmlns:a16="http://schemas.microsoft.com/office/drawing/2014/main" id="{B97A6445-6C3F-AF1B-EC69-44DE9A292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F528CD-D3D9-41BF-A594-75A61E5D24CE}" type="slidenum">
              <a:rPr lang="en-US" altLang="en-US"/>
              <a:pPr eaLnBrk="1" hangingPunct="1"/>
              <a:t>389</a:t>
            </a:fld>
            <a:endParaRPr lang="en-US" altLang="en-US"/>
          </a:p>
        </p:txBody>
      </p:sp>
      <p:pic>
        <p:nvPicPr>
          <p:cNvPr id="418820" name="Picture 8">
            <a:extLst>
              <a:ext uri="{FF2B5EF4-FFF2-40B4-BE49-F238E27FC236}">
                <a16:creationId xmlns:a16="http://schemas.microsoft.com/office/drawing/2014/main" id="{FDB7DE83-9C52-E108-CB1E-53A8C1A68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76450"/>
            <a:ext cx="8455025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>
            <a:extLst>
              <a:ext uri="{FF2B5EF4-FFF2-40B4-BE49-F238E27FC236}">
                <a16:creationId xmlns:a16="http://schemas.microsoft.com/office/drawing/2014/main" id="{0337AC40-E628-F7CA-2724-169741136A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</a:t>
            </a:r>
          </a:p>
        </p:txBody>
      </p:sp>
      <p:sp>
        <p:nvSpPr>
          <p:cNvPr id="50179" name="Rectangle 5">
            <a:extLst>
              <a:ext uri="{FF2B5EF4-FFF2-40B4-BE49-F238E27FC236}">
                <a16:creationId xmlns:a16="http://schemas.microsoft.com/office/drawing/2014/main" id="{CA0BF4C4-DB50-BE90-2E8B-7600ADBE6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Data must be loaded into main memory before it can be manipulated</a:t>
            </a:r>
          </a:p>
          <a:p>
            <a:r>
              <a:rPr lang="en-US" altLang="en-US"/>
              <a:t>Storing data in memory is a two-step process:</a:t>
            </a:r>
          </a:p>
          <a:p>
            <a:pPr lvl="1"/>
            <a:r>
              <a:rPr lang="en-US" altLang="en-US"/>
              <a:t>Instruct computer to allocate memory</a:t>
            </a:r>
          </a:p>
          <a:p>
            <a:pPr lvl="1"/>
            <a:r>
              <a:rPr lang="en-US" altLang="en-US"/>
              <a:t>Include statements to put data into memory</a:t>
            </a:r>
          </a:p>
        </p:txBody>
      </p:sp>
      <p:sp>
        <p:nvSpPr>
          <p:cNvPr id="50180" name="Slide Number Placeholder 5">
            <a:extLst>
              <a:ext uri="{FF2B5EF4-FFF2-40B4-BE49-F238E27FC236}">
                <a16:creationId xmlns:a16="http://schemas.microsoft.com/office/drawing/2014/main" id="{75C562CC-F63D-5B17-2604-5E7CC042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25CAFB7-4625-46C0-A6EC-F98E64A91C1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Rectangle 2">
            <a:extLst>
              <a:ext uri="{FF2B5EF4-FFF2-40B4-BE49-F238E27FC236}">
                <a16:creationId xmlns:a16="http://schemas.microsoft.com/office/drawing/2014/main" id="{9B69C692-851E-15F0-A92D-C117D72B6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swap</a:t>
            </a:r>
            <a:r>
              <a:rPr lang="en-US" altLang="en-US"/>
              <a:t> Function</a:t>
            </a:r>
          </a:p>
        </p:txBody>
      </p:sp>
      <p:sp>
        <p:nvSpPr>
          <p:cNvPr id="419845" name="Rectangle 3">
            <a:extLst>
              <a:ext uri="{FF2B5EF4-FFF2-40B4-BE49-F238E27FC236}">
                <a16:creationId xmlns:a16="http://schemas.microsoft.com/office/drawing/2014/main" id="{38A502FD-1FE2-33ED-F582-E3CE78D234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Interchanges contents of two string variables</a:t>
            </a:r>
          </a:p>
          <a:p>
            <a:r>
              <a:rPr lang="en-US" altLang="en-US"/>
              <a:t>Syntax: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sz="2400"/>
              <a:t>  </a:t>
            </a:r>
            <a:endParaRPr lang="en-US" altLang="en-US" sz="2000">
              <a:latin typeface="Courier New" panose="02070309020205020404" pitchFamily="49" charset="0"/>
            </a:endParaRPr>
          </a:p>
          <a:p>
            <a:pPr lvl="1">
              <a:buFontTx/>
              <a:buNone/>
            </a:pPr>
            <a:r>
              <a:rPr lang="en-US" altLang="en-US" sz="2200"/>
              <a:t>	</a:t>
            </a:r>
            <a:r>
              <a:rPr lang="en-US" altLang="en-US"/>
              <a:t>where </a:t>
            </a:r>
            <a:r>
              <a:rPr lang="en-US" altLang="en-US">
                <a:latin typeface="Courier New" panose="02070309020205020404" pitchFamily="49" charset="0"/>
              </a:rPr>
              <a:t>strVar1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strVar2</a:t>
            </a:r>
            <a:r>
              <a:rPr lang="en-US" altLang="en-US"/>
              <a:t> are string variables</a:t>
            </a:r>
          </a:p>
          <a:p>
            <a:r>
              <a:rPr lang="en-US" altLang="en-US"/>
              <a:t>Suppose you have the following statements:</a:t>
            </a:r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000">
                <a:latin typeface="Courier New" panose="02070309020205020404" pitchFamily="49" charset="0"/>
              </a:rPr>
              <a:t>string str1 = "Warm";</a:t>
            </a:r>
          </a:p>
          <a:p>
            <a:pPr>
              <a:buFontTx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	string str2 = "Cold";</a:t>
            </a:r>
          </a:p>
          <a:p>
            <a:r>
              <a:rPr lang="en-US" altLang="en-US"/>
              <a:t>After </a:t>
            </a:r>
            <a:r>
              <a:rPr lang="en-US" altLang="en-US" sz="2400">
                <a:latin typeface="Courier New" panose="02070309020205020404" pitchFamily="49" charset="0"/>
              </a:rPr>
              <a:t>str1.swap(str2);</a:t>
            </a:r>
            <a:r>
              <a:rPr lang="en-US" altLang="en-US"/>
              <a:t> executes, the value of </a:t>
            </a:r>
            <a:r>
              <a:rPr lang="en-US" altLang="en-US" sz="2400">
                <a:latin typeface="Courier New" panose="02070309020205020404" pitchFamily="49" charset="0"/>
              </a:rPr>
              <a:t>str1</a:t>
            </a:r>
            <a:r>
              <a:rPr lang="en-US" altLang="en-US"/>
              <a:t> is </a:t>
            </a:r>
            <a:r>
              <a:rPr lang="en-US" altLang="en-US" sz="2400">
                <a:latin typeface="Courier New" panose="02070309020205020404" pitchFamily="49" charset="0"/>
              </a:rPr>
              <a:t>"Cold"</a:t>
            </a:r>
            <a:r>
              <a:rPr lang="en-US" altLang="en-US"/>
              <a:t> and the value of </a:t>
            </a:r>
            <a:r>
              <a:rPr lang="en-US" altLang="en-US" sz="2400">
                <a:latin typeface="Courier New" panose="02070309020205020404" pitchFamily="49" charset="0"/>
              </a:rPr>
              <a:t>str2</a:t>
            </a:r>
            <a:r>
              <a:rPr lang="en-US" altLang="en-US"/>
              <a:t> is </a:t>
            </a:r>
            <a:r>
              <a:rPr lang="en-US" altLang="en-US" sz="2400">
                <a:latin typeface="Courier New" panose="02070309020205020404" pitchFamily="49" charset="0"/>
              </a:rPr>
              <a:t>"War"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19842" name="Footer Placeholder 4">
            <a:extLst>
              <a:ext uri="{FF2B5EF4-FFF2-40B4-BE49-F238E27FC236}">
                <a16:creationId xmlns:a16="http://schemas.microsoft.com/office/drawing/2014/main" id="{A27CAA03-ECF9-13C8-FD8D-3F1F7BD7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19843" name="Slide Number Placeholder 5">
            <a:extLst>
              <a:ext uri="{FF2B5EF4-FFF2-40B4-BE49-F238E27FC236}">
                <a16:creationId xmlns:a16="http://schemas.microsoft.com/office/drawing/2014/main" id="{D2B2DDF6-4D55-8668-1B17-9E7FE34B3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5B6941-1FB9-45C9-96FD-5321F802F76F}" type="slidenum">
              <a:rPr lang="en-US" altLang="en-US"/>
              <a:pPr eaLnBrk="1" hangingPunct="1"/>
              <a:t>390</a:t>
            </a:fld>
            <a:endParaRPr lang="en-US" altLang="en-US"/>
          </a:p>
        </p:txBody>
      </p:sp>
      <p:pic>
        <p:nvPicPr>
          <p:cNvPr id="419846" name="Picture 4">
            <a:extLst>
              <a:ext uri="{FF2B5EF4-FFF2-40B4-BE49-F238E27FC236}">
                <a16:creationId xmlns:a16="http://schemas.microsoft.com/office/drawing/2014/main" id="{863B1D6D-5E56-30EC-7252-043147C0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590800"/>
            <a:ext cx="3748087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8" name="Rectangle 4">
            <a:extLst>
              <a:ext uri="{FF2B5EF4-FFF2-40B4-BE49-F238E27FC236}">
                <a16:creationId xmlns:a16="http://schemas.microsoft.com/office/drawing/2014/main" id="{3D5642C5-2D61-C82E-A4E4-035C22993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Pig Latin Strings</a:t>
            </a:r>
          </a:p>
        </p:txBody>
      </p:sp>
      <p:sp>
        <p:nvSpPr>
          <p:cNvPr id="420869" name="Rectangle 5">
            <a:extLst>
              <a:ext uri="{FF2B5EF4-FFF2-40B4-BE49-F238E27FC236}">
                <a16:creationId xmlns:a16="http://schemas.microsoft.com/office/drawing/2014/main" id="{7BABE31E-253F-C332-3914-4993C06D60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Program prompts user to input a string</a:t>
            </a:r>
          </a:p>
          <a:p>
            <a:pPr lvl="1"/>
            <a:r>
              <a:rPr lang="en-US" altLang="en-US"/>
              <a:t>Then outputs the string in the pig Latin form</a:t>
            </a:r>
          </a:p>
          <a:p>
            <a:r>
              <a:rPr lang="en-US" altLang="en-US"/>
              <a:t>The rules for converting a string into pig Latin form are as follows:</a:t>
            </a:r>
          </a:p>
          <a:p>
            <a:pPr lvl="1"/>
            <a:r>
              <a:rPr lang="en-US" altLang="en-US"/>
              <a:t>If the string begins with a vowel, add the string </a:t>
            </a:r>
            <a:r>
              <a:rPr lang="en-US" altLang="en-US">
                <a:latin typeface="Courier New" panose="02070309020205020404" pitchFamily="49" charset="0"/>
              </a:rPr>
              <a:t>"-way"</a:t>
            </a:r>
            <a:r>
              <a:rPr lang="en-US" altLang="en-US"/>
              <a:t> at the end of the string</a:t>
            </a:r>
          </a:p>
          <a:p>
            <a:pPr lvl="2"/>
            <a:r>
              <a:rPr lang="en-US" altLang="en-US"/>
              <a:t>Example: the pig Latin form of </a:t>
            </a:r>
            <a:r>
              <a:rPr lang="en-US" altLang="en-US">
                <a:latin typeface="Courier New" panose="02070309020205020404" pitchFamily="49" charset="0"/>
              </a:rPr>
              <a:t>"eye"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"eye-way"</a:t>
            </a:r>
          </a:p>
          <a:p>
            <a:endParaRPr lang="en-US" altLang="en-US"/>
          </a:p>
        </p:txBody>
      </p:sp>
      <p:sp>
        <p:nvSpPr>
          <p:cNvPr id="420866" name="Footer Placeholder 4">
            <a:extLst>
              <a:ext uri="{FF2B5EF4-FFF2-40B4-BE49-F238E27FC236}">
                <a16:creationId xmlns:a16="http://schemas.microsoft.com/office/drawing/2014/main" id="{DB1B684F-BA4D-7A17-66F2-7779B99E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0867" name="Slide Number Placeholder 5">
            <a:extLst>
              <a:ext uri="{FF2B5EF4-FFF2-40B4-BE49-F238E27FC236}">
                <a16:creationId xmlns:a16="http://schemas.microsoft.com/office/drawing/2014/main" id="{DAF2EEC5-46A6-996B-6601-45130127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A80975-B91C-428C-A9B9-B3BE1C0319E0}" type="slidenum">
              <a:rPr lang="en-US" altLang="en-US"/>
              <a:pPr eaLnBrk="1" hangingPunct="1"/>
              <a:t>391</a:t>
            </a:fld>
            <a:endParaRPr lang="en-US" altLang="en-US"/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Rectangle 4">
            <a:extLst>
              <a:ext uri="{FF2B5EF4-FFF2-40B4-BE49-F238E27FC236}">
                <a16:creationId xmlns:a16="http://schemas.microsoft.com/office/drawing/2014/main" id="{DF62DF9E-BA4E-06EC-3B88-B4DB1FA9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Pig Latin Strings (continued)</a:t>
            </a:r>
          </a:p>
        </p:txBody>
      </p:sp>
      <p:sp>
        <p:nvSpPr>
          <p:cNvPr id="421893" name="Rectangle 5">
            <a:extLst>
              <a:ext uri="{FF2B5EF4-FFF2-40B4-BE49-F238E27FC236}">
                <a16:creationId xmlns:a16="http://schemas.microsoft.com/office/drawing/2014/main" id="{407B2F07-706F-FC38-8120-C4A7786A65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Rules (continued):</a:t>
            </a:r>
          </a:p>
          <a:p>
            <a:pPr lvl="1"/>
            <a:r>
              <a:rPr lang="en-US" altLang="en-US"/>
              <a:t>If the string does not begin with a vowel, first add </a:t>
            </a:r>
            <a:r>
              <a:rPr lang="en-US" altLang="en-US">
                <a:latin typeface="Courier New" panose="02070309020205020404" pitchFamily="49" charset="0"/>
              </a:rPr>
              <a:t>"-"</a:t>
            </a:r>
            <a:r>
              <a:rPr lang="en-US" altLang="en-US"/>
              <a:t> at the end of the string</a:t>
            </a:r>
          </a:p>
          <a:p>
            <a:pPr lvl="2"/>
            <a:r>
              <a:rPr lang="en-US" altLang="en-US"/>
              <a:t>Then move the first character of the string to the end of the string until the first character of the string becomes a vowel</a:t>
            </a:r>
          </a:p>
          <a:p>
            <a:pPr lvl="2"/>
            <a:r>
              <a:rPr lang="en-US" altLang="en-US"/>
              <a:t>Next, add the string </a:t>
            </a:r>
            <a:r>
              <a:rPr lang="en-US" altLang="en-US">
                <a:latin typeface="Courier New" panose="02070309020205020404" pitchFamily="49" charset="0"/>
              </a:rPr>
              <a:t>"ay"</a:t>
            </a:r>
            <a:r>
              <a:rPr lang="en-US" altLang="en-US"/>
              <a:t> at the end</a:t>
            </a:r>
          </a:p>
          <a:p>
            <a:pPr lvl="2"/>
            <a:r>
              <a:rPr lang="en-US" altLang="en-US"/>
              <a:t>Example: pig Latin form of </a:t>
            </a:r>
            <a:r>
              <a:rPr lang="en-US" altLang="en-US">
                <a:latin typeface="Courier New" panose="02070309020205020404" pitchFamily="49" charset="0"/>
              </a:rPr>
              <a:t>"There"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"ere-Thay"</a:t>
            </a:r>
          </a:p>
        </p:txBody>
      </p:sp>
      <p:sp>
        <p:nvSpPr>
          <p:cNvPr id="421890" name="Footer Placeholder 4">
            <a:extLst>
              <a:ext uri="{FF2B5EF4-FFF2-40B4-BE49-F238E27FC236}">
                <a16:creationId xmlns:a16="http://schemas.microsoft.com/office/drawing/2014/main" id="{E2FF92F8-739A-1567-734E-A0C2A164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1891" name="Slide Number Placeholder 5">
            <a:extLst>
              <a:ext uri="{FF2B5EF4-FFF2-40B4-BE49-F238E27FC236}">
                <a16:creationId xmlns:a16="http://schemas.microsoft.com/office/drawing/2014/main" id="{9AB2C934-9FAE-0DC1-8CE1-CAFEB35C0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210606-A34B-45A9-BE2D-8A442EB236F6}" type="slidenum">
              <a:rPr lang="en-US" altLang="en-US"/>
              <a:pPr eaLnBrk="1" hangingPunct="1"/>
              <a:t>392</a:t>
            </a:fld>
            <a:endParaRPr lang="en-US" altLang="en-US"/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6" name="Rectangle 4">
            <a:extLst>
              <a:ext uri="{FF2B5EF4-FFF2-40B4-BE49-F238E27FC236}">
                <a16:creationId xmlns:a16="http://schemas.microsoft.com/office/drawing/2014/main" id="{9AE52BA3-4C0F-1417-D265-477966B12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Pig Latin Strings (continued)</a:t>
            </a:r>
          </a:p>
        </p:txBody>
      </p:sp>
      <p:sp>
        <p:nvSpPr>
          <p:cNvPr id="422917" name="Rectangle 5">
            <a:extLst>
              <a:ext uri="{FF2B5EF4-FFF2-40B4-BE49-F238E27FC236}">
                <a16:creationId xmlns:a16="http://schemas.microsoft.com/office/drawing/2014/main" id="{E183FFF5-F811-E2C8-24D5-F2487A0416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Rules (continued):</a:t>
            </a:r>
          </a:p>
          <a:p>
            <a:pPr lvl="1"/>
            <a:r>
              <a:rPr lang="en-US" altLang="en-US"/>
              <a:t>Strings such as </a:t>
            </a:r>
            <a:r>
              <a:rPr lang="en-US" altLang="en-US">
                <a:latin typeface="Courier New" panose="02070309020205020404" pitchFamily="49" charset="0"/>
              </a:rPr>
              <a:t>"by"</a:t>
            </a:r>
            <a:r>
              <a:rPr lang="en-US" altLang="en-US"/>
              <a:t> contain no vowels</a:t>
            </a:r>
          </a:p>
          <a:p>
            <a:pPr lvl="2"/>
            <a:r>
              <a:rPr lang="en-US" altLang="en-US"/>
              <a:t>The letter </a:t>
            </a:r>
            <a:r>
              <a:rPr lang="en-US" altLang="en-US">
                <a:latin typeface="Courier New" panose="02070309020205020404" pitchFamily="49" charset="0"/>
              </a:rPr>
              <a:t>'y'</a:t>
            </a:r>
            <a:r>
              <a:rPr lang="en-US" altLang="en-US"/>
              <a:t> can be considered a vowel </a:t>
            </a:r>
          </a:p>
          <a:p>
            <a:pPr lvl="2"/>
            <a:r>
              <a:rPr lang="en-US" altLang="en-US"/>
              <a:t>For this program the vowels are a, e, i, o, u, y, A, E, I, O, U, and Y</a:t>
            </a:r>
          </a:p>
          <a:p>
            <a:pPr lvl="1"/>
            <a:r>
              <a:rPr lang="en-US" altLang="en-US"/>
              <a:t>Strings such as </a:t>
            </a:r>
            <a:r>
              <a:rPr lang="en-US" altLang="en-US">
                <a:latin typeface="Courier New" panose="02070309020205020404" pitchFamily="49" charset="0"/>
              </a:rPr>
              <a:t>"1234"</a:t>
            </a:r>
            <a:r>
              <a:rPr lang="en-US" altLang="en-US"/>
              <a:t> contain no vowels </a:t>
            </a:r>
          </a:p>
          <a:p>
            <a:pPr lvl="2"/>
            <a:r>
              <a:rPr lang="en-US" altLang="en-US"/>
              <a:t>The pig Latin form of a string that has no vowels in it is the string followed by the string </a:t>
            </a:r>
            <a:r>
              <a:rPr lang="en-US" altLang="en-US">
                <a:latin typeface="Courier New" panose="02070309020205020404" pitchFamily="49" charset="0"/>
              </a:rPr>
              <a:t>"-way"</a:t>
            </a:r>
          </a:p>
          <a:p>
            <a:pPr lvl="2"/>
            <a:r>
              <a:rPr lang="en-US" altLang="en-US"/>
              <a:t>Example: pig Latin form of </a:t>
            </a:r>
            <a:r>
              <a:rPr lang="en-US" altLang="en-US">
                <a:latin typeface="Courier New" panose="02070309020205020404" pitchFamily="49" charset="0"/>
              </a:rPr>
              <a:t>"1234"</a:t>
            </a:r>
            <a:r>
              <a:rPr lang="en-US" altLang="en-US"/>
              <a:t> is </a:t>
            </a:r>
            <a:r>
              <a:rPr lang="en-US" altLang="en-US">
                <a:latin typeface="Courier New" panose="02070309020205020404" pitchFamily="49" charset="0"/>
              </a:rPr>
              <a:t>"1234-way"</a:t>
            </a:r>
          </a:p>
          <a:p>
            <a:pPr lvl="2"/>
            <a:endParaRPr lang="en-US" altLang="en-US"/>
          </a:p>
        </p:txBody>
      </p:sp>
      <p:sp>
        <p:nvSpPr>
          <p:cNvPr id="422914" name="Footer Placeholder 4">
            <a:extLst>
              <a:ext uri="{FF2B5EF4-FFF2-40B4-BE49-F238E27FC236}">
                <a16:creationId xmlns:a16="http://schemas.microsoft.com/office/drawing/2014/main" id="{D8771959-680C-F9DE-FCB2-DEDE3E68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2915" name="Slide Number Placeholder 5">
            <a:extLst>
              <a:ext uri="{FF2B5EF4-FFF2-40B4-BE49-F238E27FC236}">
                <a16:creationId xmlns:a16="http://schemas.microsoft.com/office/drawing/2014/main" id="{E4171394-7E58-8318-B785-98FFB974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F38D2A-CAF0-4D92-9460-35E4C78C4661}" type="slidenum">
              <a:rPr lang="en-US" altLang="en-US"/>
              <a:pPr eaLnBrk="1" hangingPunct="1"/>
              <a:t>393</a:t>
            </a:fld>
            <a:endParaRPr lang="en-US" altLang="en-US"/>
          </a:p>
        </p:txBody>
      </p:sp>
    </p:spTree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40" name="Rectangle 2">
            <a:extLst>
              <a:ext uri="{FF2B5EF4-FFF2-40B4-BE49-F238E27FC236}">
                <a16:creationId xmlns:a16="http://schemas.microsoft.com/office/drawing/2014/main" id="{604F1C0A-C80C-DD5E-5EE7-0A2A749C4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Problem Analysis</a:t>
            </a:r>
          </a:p>
        </p:txBody>
      </p:sp>
      <p:sp>
        <p:nvSpPr>
          <p:cNvPr id="423941" name="Rectangle 3">
            <a:extLst>
              <a:ext uri="{FF2B5EF4-FFF2-40B4-BE49-F238E27FC236}">
                <a16:creationId xmlns:a16="http://schemas.microsoft.com/office/drawing/2014/main" id="{B43FE85B-FA85-6C82-F3C7-957FE55FBA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denotes a string:</a:t>
            </a:r>
          </a:p>
          <a:p>
            <a:pPr lvl="1"/>
            <a:r>
              <a:rPr lang="en-US" altLang="en-US"/>
              <a:t>Check the first character, </a:t>
            </a:r>
            <a:r>
              <a:rPr lang="en-US" altLang="en-US">
                <a:latin typeface="Courier New" panose="02070309020205020404" pitchFamily="49" charset="0"/>
              </a:rPr>
              <a:t>str[0]</a:t>
            </a:r>
            <a:r>
              <a:rPr lang="en-US" altLang="en-US"/>
              <a:t>,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  <a:p>
            <a:pPr lvl="1"/>
            <a:r>
              <a:rPr lang="en-US" altLang="en-US"/>
              <a:t>If it is a vowel,  add </a:t>
            </a:r>
            <a:r>
              <a:rPr lang="en-US" altLang="en-US">
                <a:latin typeface="Courier New" panose="02070309020205020404" pitchFamily="49" charset="0"/>
              </a:rPr>
              <a:t>"-way"</a:t>
            </a:r>
            <a:r>
              <a:rPr lang="en-US" altLang="en-US"/>
              <a:t> at the end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  <a:p>
            <a:pPr lvl="1"/>
            <a:r>
              <a:rPr lang="en-US" altLang="en-US"/>
              <a:t>If it is not a vowel:</a:t>
            </a:r>
          </a:p>
          <a:p>
            <a:pPr lvl="2"/>
            <a:r>
              <a:rPr lang="en-US" altLang="en-US"/>
              <a:t>First add </a:t>
            </a:r>
            <a:r>
              <a:rPr lang="en-US" altLang="en-US">
                <a:latin typeface="Courier New" panose="02070309020205020404" pitchFamily="49" charset="0"/>
              </a:rPr>
              <a:t>"-"</a:t>
            </a:r>
            <a:r>
              <a:rPr lang="en-US" altLang="en-US"/>
              <a:t> at the end of the string</a:t>
            </a:r>
          </a:p>
          <a:p>
            <a:pPr lvl="2"/>
            <a:r>
              <a:rPr lang="en-US" altLang="en-US"/>
              <a:t>Remove the first character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from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and put it at end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  <a:p>
            <a:pPr lvl="2"/>
            <a:r>
              <a:rPr lang="en-US" altLang="en-US"/>
              <a:t>Now the second character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becomes the first character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</p:txBody>
      </p:sp>
      <p:sp>
        <p:nvSpPr>
          <p:cNvPr id="423938" name="Footer Placeholder 4">
            <a:extLst>
              <a:ext uri="{FF2B5EF4-FFF2-40B4-BE49-F238E27FC236}">
                <a16:creationId xmlns:a16="http://schemas.microsoft.com/office/drawing/2014/main" id="{C24F84FE-D161-7D3C-F1E1-BCA507F5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3939" name="Slide Number Placeholder 5">
            <a:extLst>
              <a:ext uri="{FF2B5EF4-FFF2-40B4-BE49-F238E27FC236}">
                <a16:creationId xmlns:a16="http://schemas.microsoft.com/office/drawing/2014/main" id="{75100E69-7F05-268D-267C-A79C334B5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632EC8-E995-40BA-A63C-411B698C41AE}" type="slidenum">
              <a:rPr lang="en-US" altLang="en-US"/>
              <a:pPr eaLnBrk="1" hangingPunct="1"/>
              <a:t>394</a:t>
            </a:fld>
            <a:endParaRPr lang="en-US" altLang="en-US"/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4" name="Rectangle 2">
            <a:extLst>
              <a:ext uri="{FF2B5EF4-FFF2-40B4-BE49-F238E27FC236}">
                <a16:creationId xmlns:a16="http://schemas.microsoft.com/office/drawing/2014/main" id="{123187F5-0409-9ECC-C4BF-E58400E37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Problem Analysis (continued)</a:t>
            </a:r>
          </a:p>
        </p:txBody>
      </p:sp>
      <p:sp>
        <p:nvSpPr>
          <p:cNvPr id="424965" name="Rectangle 3">
            <a:extLst>
              <a:ext uri="{FF2B5EF4-FFF2-40B4-BE49-F238E27FC236}">
                <a16:creationId xmlns:a16="http://schemas.microsoft.com/office/drawing/2014/main" id="{0D5C4F2C-4835-3B34-063A-938762E61D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denotes a string (continued):</a:t>
            </a:r>
          </a:p>
          <a:p>
            <a:pPr lvl="1"/>
            <a:r>
              <a:rPr lang="en-US" altLang="en-US"/>
              <a:t>This process is repeated until either</a:t>
            </a:r>
          </a:p>
          <a:p>
            <a:pPr lvl="2"/>
            <a:r>
              <a:rPr lang="en-US" altLang="en-US" sz="2400"/>
              <a:t>The first character of </a:t>
            </a:r>
            <a:r>
              <a:rPr lang="en-US" altLang="en-US" sz="2400">
                <a:latin typeface="Courier New" panose="02070309020205020404" pitchFamily="49" charset="0"/>
              </a:rPr>
              <a:t>str</a:t>
            </a:r>
            <a:r>
              <a:rPr lang="en-US" altLang="en-US" sz="2400"/>
              <a:t> is a vowel </a:t>
            </a:r>
          </a:p>
          <a:p>
            <a:pPr lvl="2"/>
            <a:r>
              <a:rPr lang="en-US" altLang="en-US" sz="2400"/>
              <a:t>All characters of </a:t>
            </a:r>
            <a:r>
              <a:rPr lang="en-US" altLang="en-US" sz="2400">
                <a:latin typeface="Courier New" panose="02070309020205020404" pitchFamily="49" charset="0"/>
              </a:rPr>
              <a:t>str</a:t>
            </a:r>
            <a:r>
              <a:rPr lang="en-US" altLang="en-US" sz="2400"/>
              <a:t> are processed, in which case </a:t>
            </a:r>
            <a:r>
              <a:rPr lang="en-US" altLang="en-US" sz="2400">
                <a:latin typeface="Courier New" panose="02070309020205020404" pitchFamily="49" charset="0"/>
              </a:rPr>
              <a:t>str</a:t>
            </a:r>
            <a:r>
              <a:rPr lang="en-US" altLang="en-US" sz="2400"/>
              <a:t> does not contain any vowels</a:t>
            </a:r>
          </a:p>
          <a:p>
            <a:endParaRPr lang="en-US" altLang="en-US" sz="2400"/>
          </a:p>
        </p:txBody>
      </p:sp>
      <p:sp>
        <p:nvSpPr>
          <p:cNvPr id="424962" name="Footer Placeholder 4">
            <a:extLst>
              <a:ext uri="{FF2B5EF4-FFF2-40B4-BE49-F238E27FC236}">
                <a16:creationId xmlns:a16="http://schemas.microsoft.com/office/drawing/2014/main" id="{79304D90-7002-39F5-4289-71B7BF53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4963" name="Slide Number Placeholder 5">
            <a:extLst>
              <a:ext uri="{FF2B5EF4-FFF2-40B4-BE49-F238E27FC236}">
                <a16:creationId xmlns:a16="http://schemas.microsoft.com/office/drawing/2014/main" id="{47F9F118-8B8D-8D4B-7371-B922B4FE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3EA55E-4523-4350-ABF9-6F7284422E76}" type="slidenum">
              <a:rPr lang="en-US" altLang="en-US"/>
              <a:pPr eaLnBrk="1" hangingPunct="1"/>
              <a:t>395</a:t>
            </a:fld>
            <a:endParaRPr lang="en-US" altLang="en-US"/>
          </a:p>
        </p:txBody>
      </p:sp>
    </p:spTree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8" name="Rectangle 4">
            <a:extLst>
              <a:ext uri="{FF2B5EF4-FFF2-40B4-BE49-F238E27FC236}">
                <a16:creationId xmlns:a16="http://schemas.microsoft.com/office/drawing/2014/main" id="{B9C6A5E1-ABA5-B2BD-3C96-2E660A34A7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Algorithm Design</a:t>
            </a:r>
          </a:p>
        </p:txBody>
      </p:sp>
      <p:sp>
        <p:nvSpPr>
          <p:cNvPr id="425989" name="Rectangle 5">
            <a:extLst>
              <a:ext uri="{FF2B5EF4-FFF2-40B4-BE49-F238E27FC236}">
                <a16:creationId xmlns:a16="http://schemas.microsoft.com/office/drawing/2014/main" id="{9E27998D-5C4F-38B7-9139-18141BE446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5000"/>
              </a:lnSpc>
            </a:pPr>
            <a:r>
              <a:rPr lang="en-US" altLang="en-US"/>
              <a:t>The program contains the following functions:</a:t>
            </a:r>
          </a:p>
          <a:p>
            <a:pPr lvl="1">
              <a:lnSpc>
                <a:spcPct val="95000"/>
              </a:lnSpc>
            </a:pPr>
            <a:r>
              <a:rPr lang="en-US" altLang="en-US">
                <a:latin typeface="Courier New" panose="02070309020205020404" pitchFamily="49" charset="0"/>
              </a:rPr>
              <a:t>isVowel</a:t>
            </a:r>
            <a:r>
              <a:rPr lang="en-US" altLang="en-US"/>
              <a:t> determines if a character is a vowel</a:t>
            </a:r>
          </a:p>
          <a:p>
            <a:pPr lvl="1">
              <a:lnSpc>
                <a:spcPct val="95000"/>
              </a:lnSpc>
            </a:pPr>
            <a:r>
              <a:rPr lang="en-US" altLang="en-US">
                <a:latin typeface="Courier New" panose="02070309020205020404" pitchFamily="49" charset="0"/>
              </a:rPr>
              <a:t>rotate</a:t>
            </a:r>
            <a:r>
              <a:rPr lang="en-US" altLang="en-US"/>
              <a:t> moves first character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to the end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  <a:p>
            <a:pPr lvl="1">
              <a:lnSpc>
                <a:spcPct val="95000"/>
              </a:lnSpc>
            </a:pPr>
            <a:r>
              <a:rPr lang="en-US" altLang="en-US">
                <a:latin typeface="Courier New" panose="02070309020205020404" pitchFamily="49" charset="0"/>
              </a:rPr>
              <a:t>pigLatinString</a:t>
            </a:r>
            <a:r>
              <a:rPr lang="en-US" altLang="en-US"/>
              <a:t> finds pig Latin form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  <a:p>
            <a:pPr>
              <a:lnSpc>
                <a:spcPct val="95000"/>
              </a:lnSpc>
            </a:pPr>
            <a:r>
              <a:rPr lang="en-US" altLang="en-US"/>
              <a:t>Steps in the algorithm: 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Get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Use </a:t>
            </a:r>
            <a:r>
              <a:rPr lang="en-US" altLang="en-US">
                <a:latin typeface="Courier New" panose="02070309020205020404" pitchFamily="49" charset="0"/>
              </a:rPr>
              <a:t>pigLatinString</a:t>
            </a:r>
            <a:r>
              <a:rPr lang="en-US" altLang="en-US"/>
              <a:t> to find the pig Latin form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</a:t>
            </a:r>
          </a:p>
          <a:p>
            <a:pPr lvl="1">
              <a:lnSpc>
                <a:spcPct val="95000"/>
              </a:lnSpc>
            </a:pPr>
            <a:r>
              <a:rPr lang="en-US" altLang="en-US"/>
              <a:t>Output the pig Latin form of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endParaRPr lang="en-US" altLang="en-US"/>
          </a:p>
        </p:txBody>
      </p:sp>
      <p:sp>
        <p:nvSpPr>
          <p:cNvPr id="425986" name="Footer Placeholder 4">
            <a:extLst>
              <a:ext uri="{FF2B5EF4-FFF2-40B4-BE49-F238E27FC236}">
                <a16:creationId xmlns:a16="http://schemas.microsoft.com/office/drawing/2014/main" id="{CCB5EC36-DCFE-17F7-B3F9-A5A45D8E0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5987" name="Slide Number Placeholder 5">
            <a:extLst>
              <a:ext uri="{FF2B5EF4-FFF2-40B4-BE49-F238E27FC236}">
                <a16:creationId xmlns:a16="http://schemas.microsoft.com/office/drawing/2014/main" id="{000CEDEB-857C-9C34-6CC0-AE3F8D2D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53EAB23-8EB7-4F71-A794-84EBC3F0EB95}" type="slidenum">
              <a:rPr lang="en-US" altLang="en-US"/>
              <a:pPr eaLnBrk="1" hangingPunct="1"/>
              <a:t>396</a:t>
            </a:fld>
            <a:endParaRPr lang="en-US" altLang="en-US"/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3" name="Rectangle 13">
            <a:extLst>
              <a:ext uri="{FF2B5EF4-FFF2-40B4-BE49-F238E27FC236}">
                <a16:creationId xmlns:a16="http://schemas.microsoft.com/office/drawing/2014/main" id="{9D57A0F7-EEA3-8925-B04A-6E77F2717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Function </a:t>
            </a:r>
            <a:r>
              <a:rPr lang="en-US" altLang="en-US">
                <a:latin typeface="Courier New" panose="02070309020205020404" pitchFamily="49" charset="0"/>
              </a:rPr>
              <a:t>isVowel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B4F9B2-3187-426F-1120-AEAC88354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7010" name="Footer Placeholder 3">
            <a:extLst>
              <a:ext uri="{FF2B5EF4-FFF2-40B4-BE49-F238E27FC236}">
                <a16:creationId xmlns:a16="http://schemas.microsoft.com/office/drawing/2014/main" id="{5458C248-FCF9-4FA5-BB80-7787B90E7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7011" name="Slide Number Placeholder 4">
            <a:extLst>
              <a:ext uri="{FF2B5EF4-FFF2-40B4-BE49-F238E27FC236}">
                <a16:creationId xmlns:a16="http://schemas.microsoft.com/office/drawing/2014/main" id="{01D6E40A-5BF9-E681-9BD8-ABEF0E77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B5DF05-1E1A-4240-A339-4C266406ED12}" type="slidenum">
              <a:rPr lang="en-US" altLang="en-US"/>
              <a:pPr eaLnBrk="1" hangingPunct="1"/>
              <a:t>397</a:t>
            </a:fld>
            <a:endParaRPr lang="en-US" altLang="en-US"/>
          </a:p>
        </p:txBody>
      </p:sp>
      <p:grpSp>
        <p:nvGrpSpPr>
          <p:cNvPr id="427012" name="Group 12">
            <a:extLst>
              <a:ext uri="{FF2B5EF4-FFF2-40B4-BE49-F238E27FC236}">
                <a16:creationId xmlns:a16="http://schemas.microsoft.com/office/drawing/2014/main" id="{F5C9FDAD-6AFA-2B92-8F70-2A4084426A08}"/>
              </a:ext>
            </a:extLst>
          </p:cNvPr>
          <p:cNvGrpSpPr>
            <a:grpSpLocks/>
          </p:cNvGrpSpPr>
          <p:nvPr/>
        </p:nvGrpSpPr>
        <p:grpSpPr bwMode="auto">
          <a:xfrm>
            <a:off x="1425575" y="2133600"/>
            <a:ext cx="6651625" cy="4014788"/>
            <a:chOff x="785" y="1362"/>
            <a:chExt cx="4190" cy="2529"/>
          </a:xfrm>
        </p:grpSpPr>
        <p:pic>
          <p:nvPicPr>
            <p:cNvPr id="427014" name="Picture 11">
              <a:extLst>
                <a:ext uri="{FF2B5EF4-FFF2-40B4-BE49-F238E27FC236}">
                  <a16:creationId xmlns:a16="http://schemas.microsoft.com/office/drawing/2014/main" id="{5B1619FE-C391-E96F-23DC-67920BD3A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2888"/>
              <a:ext cx="4190" cy="1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7015" name="Picture 10">
              <a:extLst>
                <a:ext uri="{FF2B5EF4-FFF2-40B4-BE49-F238E27FC236}">
                  <a16:creationId xmlns:a16="http://schemas.microsoft.com/office/drawing/2014/main" id="{4D4BB9D5-83E8-8995-7876-24522CDE63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" y="1362"/>
              <a:ext cx="4190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6" name="Rectangle 2">
            <a:extLst>
              <a:ext uri="{FF2B5EF4-FFF2-40B4-BE49-F238E27FC236}">
                <a16:creationId xmlns:a16="http://schemas.microsoft.com/office/drawing/2014/main" id="{384E9300-1714-12F8-A5EA-CA708CAF7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Function </a:t>
            </a:r>
            <a:r>
              <a:rPr lang="en-US" altLang="en-US">
                <a:latin typeface="Courier New" panose="02070309020205020404" pitchFamily="49" charset="0"/>
              </a:rPr>
              <a:t>rotate</a:t>
            </a:r>
          </a:p>
        </p:txBody>
      </p:sp>
      <p:sp>
        <p:nvSpPr>
          <p:cNvPr id="428037" name="Rectangle 3">
            <a:extLst>
              <a:ext uri="{FF2B5EF4-FFF2-40B4-BE49-F238E27FC236}">
                <a16:creationId xmlns:a16="http://schemas.microsoft.com/office/drawing/2014/main" id="{F192F2BE-CB6F-8481-DDE6-B3FD8C7D4D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Takes a string as a parameter</a:t>
            </a:r>
          </a:p>
          <a:p>
            <a:r>
              <a:rPr lang="en-US" altLang="en-US"/>
              <a:t>Removes the first character of the string</a:t>
            </a:r>
          </a:p>
          <a:p>
            <a:pPr lvl="1"/>
            <a:r>
              <a:rPr lang="en-US" altLang="en-US"/>
              <a:t>Places it at end of the string by extracting the substring starting at position 1 until the end of the string, then adding the first character of the string 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2200"/>
          </a:p>
          <a:p>
            <a:pPr>
              <a:buFontTx/>
              <a:buNone/>
            </a:pPr>
            <a:r>
              <a:rPr lang="en-US" altLang="en-US" sz="2400"/>
              <a:t>	</a:t>
            </a:r>
          </a:p>
        </p:txBody>
      </p:sp>
      <p:sp>
        <p:nvSpPr>
          <p:cNvPr id="428034" name="Footer Placeholder 4">
            <a:extLst>
              <a:ext uri="{FF2B5EF4-FFF2-40B4-BE49-F238E27FC236}">
                <a16:creationId xmlns:a16="http://schemas.microsoft.com/office/drawing/2014/main" id="{3351AC91-5FE5-E0F5-3AB8-05C8BD34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8035" name="Slide Number Placeholder 5">
            <a:extLst>
              <a:ext uri="{FF2B5EF4-FFF2-40B4-BE49-F238E27FC236}">
                <a16:creationId xmlns:a16="http://schemas.microsoft.com/office/drawing/2014/main" id="{82B03E32-222E-04CD-BB93-93BD78D2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13F41CB-A252-4095-8ACE-2AD6C65E255A}" type="slidenum">
              <a:rPr lang="en-US" altLang="en-US"/>
              <a:pPr eaLnBrk="1" hangingPunct="1"/>
              <a:t>398</a:t>
            </a:fld>
            <a:endParaRPr lang="en-US" altLang="en-US"/>
          </a:p>
        </p:txBody>
      </p:sp>
      <p:pic>
        <p:nvPicPr>
          <p:cNvPr id="428038" name="Picture 4">
            <a:extLst>
              <a:ext uri="{FF2B5EF4-FFF2-40B4-BE49-F238E27FC236}">
                <a16:creationId xmlns:a16="http://schemas.microsoft.com/office/drawing/2014/main" id="{53FD76D4-CCF0-FAB3-67E2-39E82E971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9600"/>
            <a:ext cx="48514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0" name="Rectangle 2">
            <a:extLst>
              <a:ext uri="{FF2B5EF4-FFF2-40B4-BE49-F238E27FC236}">
                <a16:creationId xmlns:a16="http://schemas.microsoft.com/office/drawing/2014/main" id="{254D7CE7-BD16-8732-59F3-BCD192D18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Function </a:t>
            </a:r>
            <a:r>
              <a:rPr lang="en-US" altLang="en-US">
                <a:latin typeface="Courier New" panose="02070309020205020404" pitchFamily="49" charset="0"/>
              </a:rPr>
              <a:t>pigLatinString</a:t>
            </a:r>
          </a:p>
        </p:txBody>
      </p:sp>
      <p:sp>
        <p:nvSpPr>
          <p:cNvPr id="429061" name="Rectangle 3">
            <a:extLst>
              <a:ext uri="{FF2B5EF4-FFF2-40B4-BE49-F238E27FC236}">
                <a16:creationId xmlns:a16="http://schemas.microsoft.com/office/drawing/2014/main" id="{F1E9C979-5FC1-B0DE-58C2-69682B131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pStr[0]</a:t>
            </a:r>
            <a:r>
              <a:rPr lang="en-US" altLang="en-US"/>
              <a:t> is a vowel, add </a:t>
            </a:r>
            <a:r>
              <a:rPr lang="en-US" altLang="en-US">
                <a:latin typeface="Courier New" panose="02070309020205020404" pitchFamily="49" charset="0"/>
              </a:rPr>
              <a:t>"-way"</a:t>
            </a:r>
            <a:r>
              <a:rPr lang="en-US" altLang="en-US"/>
              <a:t> at end</a:t>
            </a:r>
            <a:endParaRPr lang="en-US" altLang="en-US">
              <a:latin typeface="Courier New" panose="02070309020205020404" pitchFamily="49" charset="0"/>
            </a:endParaRPr>
          </a:p>
          <a:p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pStr[0]</a:t>
            </a:r>
            <a:r>
              <a:rPr lang="en-US" altLang="en-US"/>
              <a:t> is not a vowel:</a:t>
            </a:r>
          </a:p>
          <a:p>
            <a:pPr lvl="1"/>
            <a:r>
              <a:rPr lang="en-US" altLang="en-US" sz="2400"/>
              <a:t>Move first character of </a:t>
            </a:r>
            <a:r>
              <a:rPr lang="en-US" altLang="en-US" sz="2400">
                <a:latin typeface="Courier New" panose="02070309020205020404" pitchFamily="49" charset="0"/>
              </a:rPr>
              <a:t>pStr</a:t>
            </a:r>
            <a:r>
              <a:rPr lang="en-US" altLang="en-US" sz="2400"/>
              <a:t> to the end of </a:t>
            </a:r>
            <a:r>
              <a:rPr lang="en-US" altLang="en-US" sz="2400">
                <a:latin typeface="Courier New" panose="02070309020205020404" pitchFamily="49" charset="0"/>
              </a:rPr>
              <a:t>pStr</a:t>
            </a:r>
          </a:p>
          <a:p>
            <a:pPr lvl="1"/>
            <a:r>
              <a:rPr lang="en-US" altLang="en-US" sz="2400"/>
              <a:t>The second character of </a:t>
            </a:r>
            <a:r>
              <a:rPr lang="en-US" altLang="en-US" sz="2400">
                <a:latin typeface="Courier New" panose="02070309020205020404" pitchFamily="49" charset="0"/>
              </a:rPr>
              <a:t>pStr</a:t>
            </a:r>
            <a:r>
              <a:rPr lang="en-US" altLang="en-US" sz="2400"/>
              <a:t> becomes the first character of </a:t>
            </a:r>
            <a:r>
              <a:rPr lang="en-US" altLang="en-US" sz="2400">
                <a:latin typeface="Courier New" panose="02070309020205020404" pitchFamily="49" charset="0"/>
              </a:rPr>
              <a:t>pStr</a:t>
            </a:r>
          </a:p>
          <a:p>
            <a:pPr lvl="2"/>
            <a:r>
              <a:rPr lang="en-US" altLang="en-US" sz="2100"/>
              <a:t>Now </a:t>
            </a:r>
            <a:r>
              <a:rPr lang="en-US" altLang="en-US" sz="2400">
                <a:latin typeface="Courier New" panose="02070309020205020404" pitchFamily="49" charset="0"/>
              </a:rPr>
              <a:t>pStr</a:t>
            </a:r>
            <a:r>
              <a:rPr lang="en-US" altLang="en-US" sz="2100"/>
              <a:t> may or may not contain a vowel</a:t>
            </a:r>
          </a:p>
          <a:p>
            <a:pPr lvl="1"/>
            <a:r>
              <a:rPr lang="en-US" altLang="en-US" sz="2400"/>
              <a:t>Use a 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 sz="2400"/>
              <a:t> variable, </a:t>
            </a:r>
            <a:r>
              <a:rPr lang="en-US" altLang="en-US" sz="2400">
                <a:latin typeface="Courier New" panose="02070309020205020404" pitchFamily="49" charset="0"/>
              </a:rPr>
              <a:t>foundVowel</a:t>
            </a:r>
            <a:r>
              <a:rPr lang="en-US" altLang="en-US" sz="2400"/>
              <a:t>, which is set to 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 sz="2400"/>
              <a:t> if </a:t>
            </a:r>
            <a:r>
              <a:rPr lang="en-US" altLang="en-US" sz="2400">
                <a:latin typeface="Courier New" panose="02070309020205020404" pitchFamily="49" charset="0"/>
              </a:rPr>
              <a:t>pStr</a:t>
            </a:r>
            <a:r>
              <a:rPr lang="en-US" altLang="en-US" sz="2400"/>
              <a:t> contains a vowel and 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 sz="2400"/>
              <a:t> otherwise</a:t>
            </a:r>
          </a:p>
          <a:p>
            <a:pPr lvl="1"/>
            <a:r>
              <a:rPr lang="en-US" altLang="en-US" sz="2400"/>
              <a:t>Initialize </a:t>
            </a:r>
            <a:r>
              <a:rPr lang="en-US" altLang="en-US" sz="2400">
                <a:latin typeface="Courier New" panose="02070309020205020404" pitchFamily="49" charset="0"/>
              </a:rPr>
              <a:t>foundVowel</a:t>
            </a:r>
            <a:r>
              <a:rPr lang="en-US" altLang="en-US" sz="2400"/>
              <a:t> to 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29058" name="Footer Placeholder 4">
            <a:extLst>
              <a:ext uri="{FF2B5EF4-FFF2-40B4-BE49-F238E27FC236}">
                <a16:creationId xmlns:a16="http://schemas.microsoft.com/office/drawing/2014/main" id="{B688234F-BFEB-4DB0-31BF-6E7B0B76F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29059" name="Slide Number Placeholder 5">
            <a:extLst>
              <a:ext uri="{FF2B5EF4-FFF2-40B4-BE49-F238E27FC236}">
                <a16:creationId xmlns:a16="http://schemas.microsoft.com/office/drawing/2014/main" id="{DBD07985-BBF2-1966-108F-71883703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F083BC-0373-45B0-A7C2-D3264CE5F4B4}" type="slidenum">
              <a:rPr lang="en-US" altLang="en-US"/>
              <a:pPr eaLnBrk="1" hangingPunct="1"/>
              <a:t>399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8056F-DF04-3A08-C266-239BFAB4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C++ Program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6584-5C30-223C-DB3C-C0D6D0F2A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solidFill>
                  <a:schemeClr val="accent1"/>
                </a:solidFill>
                <a:latin typeface="Courier New" panose="02070309020205020404" pitchFamily="49" charset="0"/>
              </a:rPr>
              <a:t>#include</a:t>
            </a:r>
            <a:r>
              <a:rPr lang="en-US" altLang="en-US" sz="2400" dirty="0">
                <a:latin typeface="Courier New" panose="02070309020205020404" pitchFamily="49" charset="0"/>
              </a:rPr>
              <a:t> &lt;iostream&gt;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solidFill>
                  <a:schemeClr val="accent1"/>
                </a:solidFill>
                <a:latin typeface="Courier New" panose="02070309020205020404" pitchFamily="49" charset="0"/>
              </a:rPr>
              <a:t>using namespace</a:t>
            </a:r>
            <a:r>
              <a:rPr lang="en-US" altLang="en-US" sz="2400" dirty="0">
                <a:latin typeface="Courier New" panose="02070309020205020404" pitchFamily="49" charset="0"/>
              </a:rPr>
              <a:t> std;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solidFill>
                  <a:schemeClr val="accent1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main()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{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    </a:t>
            </a:r>
            <a:r>
              <a:rPr lang="en-US" altLang="en-US" sz="2400" dirty="0" err="1">
                <a:latin typeface="Courier New" panose="02070309020205020404" pitchFamily="49" charset="0"/>
              </a:rPr>
              <a:t>cout</a:t>
            </a:r>
            <a:r>
              <a:rPr lang="en-US" altLang="en-US" sz="2400" dirty="0">
                <a:latin typeface="Courier New" panose="02070309020205020404" pitchFamily="49" charset="0"/>
              </a:rPr>
              <a:t> &lt;&lt; "My first C++ program." &lt;&lt; </a:t>
            </a:r>
            <a:r>
              <a:rPr lang="en-US" altLang="en-US" sz="2400" dirty="0" err="1">
                <a:latin typeface="Courier New" panose="02070309020205020404" pitchFamily="49" charset="0"/>
              </a:rPr>
              <a:t>endl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solidFill>
                  <a:schemeClr val="accent1"/>
                </a:solidFill>
                <a:latin typeface="Courier New" panose="02070309020205020404" pitchFamily="49" charset="0"/>
              </a:rPr>
              <a:t>	 return</a:t>
            </a:r>
            <a:r>
              <a:rPr lang="en-US" altLang="en-US" sz="2400" dirty="0">
                <a:latin typeface="Courier New" panose="02070309020205020404" pitchFamily="49" charset="0"/>
              </a:rPr>
              <a:t> 0;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}</a:t>
            </a:r>
            <a:r>
              <a:rPr lang="en-US" altLang="en-US" sz="2800" dirty="0"/>
              <a:t>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altLang="en-US" sz="2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800" b="1" dirty="0"/>
              <a:t>Sample Run (Output)</a:t>
            </a:r>
            <a:r>
              <a:rPr lang="en-US" altLang="en-US" sz="2800" dirty="0"/>
              <a:t>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en-US" sz="2400" dirty="0">
                <a:latin typeface="Courier New" panose="02070309020205020404" pitchFamily="49" charset="0"/>
              </a:rPr>
              <a:t>My first C++ program.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>
            <a:extLst>
              <a:ext uri="{FF2B5EF4-FFF2-40B4-BE49-F238E27FC236}">
                <a16:creationId xmlns:a16="http://schemas.microsoft.com/office/drawing/2014/main" id="{B42D09AE-9F20-F586-C82B-7B5E03B61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Allocating Memory with Constants and Variables</a:t>
            </a: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53B3FEBE-1351-09E5-EE35-612CA7E540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Named constant</a:t>
            </a:r>
            <a:r>
              <a:rPr lang="en-US" altLang="en-US"/>
              <a:t>: memory location whose content can’t change during execution</a:t>
            </a:r>
          </a:p>
          <a:p>
            <a:r>
              <a:rPr lang="en-US" altLang="en-US"/>
              <a:t>The syntax to declare a named constant is:</a:t>
            </a:r>
          </a:p>
          <a:p>
            <a:pPr>
              <a:lnSpc>
                <a:spcPct val="140000"/>
              </a:lnSpc>
              <a:buFontTx/>
              <a:buNone/>
            </a:pPr>
            <a:endParaRPr lang="en-US" altLang="en-US"/>
          </a:p>
          <a:p>
            <a:r>
              <a:rPr lang="en-US" altLang="en-US"/>
              <a:t>In C++,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/>
              <a:t> is a reserved word</a:t>
            </a:r>
          </a:p>
        </p:txBody>
      </p:sp>
      <p:sp>
        <p:nvSpPr>
          <p:cNvPr id="51204" name="Slide Number Placeholder 5">
            <a:extLst>
              <a:ext uri="{FF2B5EF4-FFF2-40B4-BE49-F238E27FC236}">
                <a16:creationId xmlns:a16="http://schemas.microsoft.com/office/drawing/2014/main" id="{F3A5471C-A86E-1ACF-863E-6C29E0EF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528620-A63B-4ABC-BF43-6F7CC713DC6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9783D936-6F9F-9DE2-E81A-C29B313CE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782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8">
            <a:extLst>
              <a:ext uri="{FF2B5EF4-FFF2-40B4-BE49-F238E27FC236}">
                <a16:creationId xmlns:a16="http://schemas.microsoft.com/office/drawing/2014/main" id="{B4E99E24-215A-1EBD-72F8-71FD87D9A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24388"/>
            <a:ext cx="701040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4" name="Rectangle 2">
            <a:extLst>
              <a:ext uri="{FF2B5EF4-FFF2-40B4-BE49-F238E27FC236}">
                <a16:creationId xmlns:a16="http://schemas.microsoft.com/office/drawing/2014/main" id="{777ED135-EDA3-AB0D-2989-05CD06370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Function </a:t>
            </a:r>
            <a:r>
              <a:rPr lang="en-US" altLang="en-US">
                <a:latin typeface="Courier New" panose="02070309020205020404" pitchFamily="49" charset="0"/>
              </a:rPr>
              <a:t>pigLatinString </a:t>
            </a:r>
            <a:r>
              <a:rPr lang="en-US" altLang="en-US"/>
              <a:t>(continued)</a:t>
            </a:r>
          </a:p>
        </p:txBody>
      </p:sp>
      <p:sp>
        <p:nvSpPr>
          <p:cNvPr id="430085" name="Rectangle 3">
            <a:extLst>
              <a:ext uri="{FF2B5EF4-FFF2-40B4-BE49-F238E27FC236}">
                <a16:creationId xmlns:a16="http://schemas.microsoft.com/office/drawing/2014/main" id="{7803CA09-F811-34D0-F6C4-094B5F42E2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pStr[0]</a:t>
            </a:r>
            <a:r>
              <a:rPr lang="en-US" altLang="en-US"/>
              <a:t> is not a vowel, move </a:t>
            </a:r>
            <a:r>
              <a:rPr lang="en-US" altLang="en-US">
                <a:latin typeface="Courier New" panose="02070309020205020404" pitchFamily="49" charset="0"/>
              </a:rPr>
              <a:t>str[0]</a:t>
            </a:r>
            <a:r>
              <a:rPr lang="en-US" altLang="en-US"/>
              <a:t> to the end of </a:t>
            </a:r>
            <a:r>
              <a:rPr lang="en-US" altLang="en-US">
                <a:latin typeface="Courier New" panose="02070309020205020404" pitchFamily="49" charset="0"/>
              </a:rPr>
              <a:t>pStr</a:t>
            </a:r>
            <a:r>
              <a:rPr lang="en-US" altLang="en-US"/>
              <a:t> by calling the function </a:t>
            </a:r>
            <a:r>
              <a:rPr lang="en-US" altLang="en-US">
                <a:latin typeface="Courier New" panose="02070309020205020404" pitchFamily="49" charset="0"/>
              </a:rPr>
              <a:t>rotate</a:t>
            </a:r>
            <a:endParaRPr lang="en-US" altLang="en-US"/>
          </a:p>
          <a:p>
            <a:pPr lvl="1"/>
            <a:r>
              <a:rPr lang="en-US" altLang="en-US"/>
              <a:t>Repeat third step until either the first character of </a:t>
            </a:r>
            <a:r>
              <a:rPr lang="en-US" altLang="en-US">
                <a:latin typeface="Courier New" panose="02070309020205020404" pitchFamily="49" charset="0"/>
              </a:rPr>
              <a:t>pStr</a:t>
            </a:r>
            <a:r>
              <a:rPr lang="en-US" altLang="en-US"/>
              <a:t> becomes a vowel or all characters of </a:t>
            </a:r>
            <a:r>
              <a:rPr lang="en-US" altLang="en-US">
                <a:latin typeface="Courier New" panose="02070309020205020404" pitchFamily="49" charset="0"/>
              </a:rPr>
              <a:t>pStr</a:t>
            </a:r>
            <a:r>
              <a:rPr lang="en-US" altLang="en-US"/>
              <a:t> have been checked </a:t>
            </a:r>
          </a:p>
          <a:p>
            <a:r>
              <a:rPr lang="en-US" altLang="en-US"/>
              <a:t>Convert </a:t>
            </a:r>
            <a:r>
              <a:rPr lang="en-US" altLang="en-US">
                <a:latin typeface="Courier New" panose="02070309020205020404" pitchFamily="49" charset="0"/>
              </a:rPr>
              <a:t>pStr</a:t>
            </a:r>
            <a:r>
              <a:rPr lang="en-US" altLang="en-US"/>
              <a:t> into the pig Latin form</a:t>
            </a:r>
          </a:p>
          <a:p>
            <a:r>
              <a:rPr lang="en-US" altLang="en-US"/>
              <a:t>Return </a:t>
            </a:r>
            <a:r>
              <a:rPr lang="en-US" altLang="en-US">
                <a:latin typeface="Courier New" panose="02070309020205020404" pitchFamily="49" charset="0"/>
              </a:rPr>
              <a:t>pStr</a:t>
            </a:r>
          </a:p>
        </p:txBody>
      </p:sp>
      <p:sp>
        <p:nvSpPr>
          <p:cNvPr id="430082" name="Footer Placeholder 4">
            <a:extLst>
              <a:ext uri="{FF2B5EF4-FFF2-40B4-BE49-F238E27FC236}">
                <a16:creationId xmlns:a16="http://schemas.microsoft.com/office/drawing/2014/main" id="{E2FF8A6E-D5C8-13A2-AF23-621576C9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30083" name="Slide Number Placeholder 5">
            <a:extLst>
              <a:ext uri="{FF2B5EF4-FFF2-40B4-BE49-F238E27FC236}">
                <a16:creationId xmlns:a16="http://schemas.microsoft.com/office/drawing/2014/main" id="{E1131F3C-6621-BC8B-7109-13848CF9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546867-CC5C-41EB-8A3C-D5683A443B8D}" type="slidenum">
              <a:rPr lang="en-US" altLang="en-US"/>
              <a:pPr eaLnBrk="1" hangingPunct="1"/>
              <a:t>400</a:t>
            </a:fld>
            <a:endParaRPr lang="en-US" altLang="en-US"/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8" name="Rectangle 4">
            <a:extLst>
              <a:ext uri="{FF2B5EF4-FFF2-40B4-BE49-F238E27FC236}">
                <a16:creationId xmlns:a16="http://schemas.microsoft.com/office/drawing/2014/main" id="{156BDD4A-879F-861F-CECC-B3BAF4681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</a:t>
            </a:r>
          </a:p>
        </p:txBody>
      </p:sp>
      <p:sp>
        <p:nvSpPr>
          <p:cNvPr id="431109" name="Rectangle 5">
            <a:extLst>
              <a:ext uri="{FF2B5EF4-FFF2-40B4-BE49-F238E27FC236}">
                <a16:creationId xmlns:a16="http://schemas.microsoft.com/office/drawing/2014/main" id="{51266245-ADEB-0307-F101-EB3F73A74C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Get the string</a:t>
            </a:r>
          </a:p>
          <a:p>
            <a:r>
              <a:rPr lang="en-US" altLang="en-US"/>
              <a:t>Call </a:t>
            </a:r>
            <a:r>
              <a:rPr lang="en-US" altLang="en-US">
                <a:latin typeface="Courier New" panose="02070309020205020404" pitchFamily="49" charset="0"/>
              </a:rPr>
              <a:t>pigLatinString</a:t>
            </a:r>
            <a:r>
              <a:rPr lang="en-US" altLang="en-US"/>
              <a:t> to find the pig Latin form of the string</a:t>
            </a:r>
          </a:p>
          <a:p>
            <a:r>
              <a:rPr lang="en-US" altLang="en-US"/>
              <a:t>Output the pig Latin form of the string</a:t>
            </a:r>
          </a:p>
        </p:txBody>
      </p:sp>
      <p:sp>
        <p:nvSpPr>
          <p:cNvPr id="431106" name="Footer Placeholder 4">
            <a:extLst>
              <a:ext uri="{FF2B5EF4-FFF2-40B4-BE49-F238E27FC236}">
                <a16:creationId xmlns:a16="http://schemas.microsoft.com/office/drawing/2014/main" id="{53C7291F-A14B-F81A-2305-3723DD34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31107" name="Slide Number Placeholder 5">
            <a:extLst>
              <a:ext uri="{FF2B5EF4-FFF2-40B4-BE49-F238E27FC236}">
                <a16:creationId xmlns:a16="http://schemas.microsoft.com/office/drawing/2014/main" id="{2EFEDA98-CC1B-3C3F-4912-861588BBB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BEFDC4-AFAC-4F95-85CF-217606EA1EBE}" type="slidenum">
              <a:rPr lang="en-US" altLang="en-US"/>
              <a:pPr eaLnBrk="1" hangingPunct="1"/>
              <a:t>401</a:t>
            </a:fld>
            <a:endParaRPr lang="en-US" altLang="en-US"/>
          </a:p>
        </p:txBody>
      </p:sp>
    </p:spTree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2" name="Rectangle 2">
            <a:extLst>
              <a:ext uri="{FF2B5EF4-FFF2-40B4-BE49-F238E27FC236}">
                <a16:creationId xmlns:a16="http://schemas.microsoft.com/office/drawing/2014/main" id="{28F2D2E2-3026-369A-001D-AC2392E37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32133" name="Rectangle 3">
            <a:extLst>
              <a:ext uri="{FF2B5EF4-FFF2-40B4-BE49-F238E27FC236}">
                <a16:creationId xmlns:a16="http://schemas.microsoft.com/office/drawing/2014/main" id="{8232EC8F-E1CB-C3DB-DA42-801AD66FB0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Enumeration type: set of ordered values</a:t>
            </a:r>
          </a:p>
          <a:p>
            <a:pPr lvl="1"/>
            <a:r>
              <a:rPr lang="en-US" altLang="en-US"/>
              <a:t>Created with reserved word </a:t>
            </a:r>
            <a:r>
              <a:rPr lang="en-US" altLang="en-US">
                <a:latin typeface="Courier New" panose="02070309020205020404" pitchFamily="49" charset="0"/>
              </a:rPr>
              <a:t>enum</a:t>
            </a:r>
            <a:r>
              <a:rPr lang="en-US" altLang="en-US"/>
              <a:t> creates an enumeration type</a:t>
            </a:r>
          </a:p>
          <a:p>
            <a:r>
              <a:rPr lang="en-US" altLang="en-US"/>
              <a:t>No arithmetic operations are allowed on the enumeration type</a:t>
            </a:r>
          </a:p>
          <a:p>
            <a:r>
              <a:rPr lang="en-US" altLang="en-US"/>
              <a:t>Relational operators can be used with </a:t>
            </a:r>
            <a:r>
              <a:rPr lang="en-US" altLang="en-US">
                <a:latin typeface="Courier New" panose="02070309020205020404" pitchFamily="49" charset="0"/>
              </a:rPr>
              <a:t>enum</a:t>
            </a:r>
            <a:r>
              <a:rPr lang="en-US" altLang="en-US"/>
              <a:t> values</a:t>
            </a:r>
          </a:p>
          <a:p>
            <a:r>
              <a:rPr lang="en-US" altLang="en-US"/>
              <a:t>Enumeration type values cannot be input or output directly</a:t>
            </a:r>
          </a:p>
        </p:txBody>
      </p:sp>
      <p:sp>
        <p:nvSpPr>
          <p:cNvPr id="432130" name="Footer Placeholder 4">
            <a:extLst>
              <a:ext uri="{FF2B5EF4-FFF2-40B4-BE49-F238E27FC236}">
                <a16:creationId xmlns:a16="http://schemas.microsoft.com/office/drawing/2014/main" id="{85FE4CF1-4ADD-E1D3-129C-8E3181CE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32131" name="Slide Number Placeholder 5">
            <a:extLst>
              <a:ext uri="{FF2B5EF4-FFF2-40B4-BE49-F238E27FC236}">
                <a16:creationId xmlns:a16="http://schemas.microsoft.com/office/drawing/2014/main" id="{502AC30B-79B0-278F-3C15-88E5704E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BD5BE7-F2E3-4F8B-A069-E638D6EA11A2}" type="slidenum">
              <a:rPr lang="en-US" altLang="en-US"/>
              <a:pPr eaLnBrk="1" hangingPunct="1"/>
              <a:t>402</a:t>
            </a:fld>
            <a:endParaRPr lang="en-US" altLang="en-US"/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6" name="Rectangle 2">
            <a:extLst>
              <a:ext uri="{FF2B5EF4-FFF2-40B4-BE49-F238E27FC236}">
                <a16:creationId xmlns:a16="http://schemas.microsoft.com/office/drawing/2014/main" id="{82834B7A-54BD-CC07-3B2F-46B4ACEF96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433157" name="Rectangle 3">
            <a:extLst>
              <a:ext uri="{FF2B5EF4-FFF2-40B4-BE49-F238E27FC236}">
                <a16:creationId xmlns:a16="http://schemas.microsoft.com/office/drawing/2014/main" id="{28E5E1C1-1A4D-A565-2AF8-D2EBCBC4BB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Anonymous type: a variable’s values are specified without any type name</a:t>
            </a:r>
          </a:p>
          <a:p>
            <a:r>
              <a:rPr lang="en-US" altLang="en-US"/>
              <a:t>Reserved word </a:t>
            </a:r>
            <a:r>
              <a:rPr lang="en-US" altLang="en-US">
                <a:latin typeface="Courier New" panose="02070309020205020404" pitchFamily="49" charset="0"/>
              </a:rPr>
              <a:t>typedef</a:t>
            </a:r>
            <a:r>
              <a:rPr lang="en-US" altLang="en-US"/>
              <a:t> creates synonyms or aliases to previously defined data types</a:t>
            </a:r>
          </a:p>
          <a:p>
            <a:r>
              <a:rPr lang="en-US" altLang="en-US"/>
              <a:t>The namespace mechanism is a feature of ANSI/ISO Standard C++</a:t>
            </a:r>
          </a:p>
          <a:p>
            <a:r>
              <a:rPr lang="en-US" altLang="en-US"/>
              <a:t>A namespace member is usually a named constant, variable, function, or another namespace</a:t>
            </a:r>
          </a:p>
        </p:txBody>
      </p:sp>
      <p:sp>
        <p:nvSpPr>
          <p:cNvPr id="433154" name="Footer Placeholder 4">
            <a:extLst>
              <a:ext uri="{FF2B5EF4-FFF2-40B4-BE49-F238E27FC236}">
                <a16:creationId xmlns:a16="http://schemas.microsoft.com/office/drawing/2014/main" id="{5B4A753B-66DF-548D-7F9A-A2F084A8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33155" name="Slide Number Placeholder 5">
            <a:extLst>
              <a:ext uri="{FF2B5EF4-FFF2-40B4-BE49-F238E27FC236}">
                <a16:creationId xmlns:a16="http://schemas.microsoft.com/office/drawing/2014/main" id="{DCB71756-81BB-D309-52B7-4F0ACB1E2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637D1E-FE2D-4126-8967-88DEC3342B5A}" type="slidenum">
              <a:rPr lang="en-US" altLang="en-US"/>
              <a:pPr eaLnBrk="1" hangingPunct="1"/>
              <a:t>403</a:t>
            </a:fld>
            <a:endParaRPr lang="en-US" altLang="en-US"/>
          </a:p>
        </p:txBody>
      </p:sp>
    </p:spTree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80" name="Rectangle 2">
            <a:extLst>
              <a:ext uri="{FF2B5EF4-FFF2-40B4-BE49-F238E27FC236}">
                <a16:creationId xmlns:a16="http://schemas.microsoft.com/office/drawing/2014/main" id="{77DFEA71-2126-71A4-3F42-B55A0028D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434181" name="Rectangle 3">
            <a:extLst>
              <a:ext uri="{FF2B5EF4-FFF2-40B4-BE49-F238E27FC236}">
                <a16:creationId xmlns:a16="http://schemas.microsoft.com/office/drawing/2014/main" id="{F664CDA9-DE1A-3A6E-4F6B-5371D67B16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Keyword </a:t>
            </a:r>
            <a:r>
              <a:rPr lang="en-US" altLang="en-US">
                <a:latin typeface="Courier New" panose="02070309020205020404" pitchFamily="49" charset="0"/>
              </a:rPr>
              <a:t>namespace</a:t>
            </a:r>
            <a:r>
              <a:rPr lang="en-US" altLang="en-US"/>
              <a:t> must appear in the </a:t>
            </a:r>
            <a:r>
              <a:rPr lang="en-US" altLang="en-US">
                <a:latin typeface="Courier New" panose="02070309020205020404" pitchFamily="49" charset="0"/>
              </a:rPr>
              <a:t>using</a:t>
            </a:r>
            <a:r>
              <a:rPr lang="en-US" altLang="en-US"/>
              <a:t> statement</a:t>
            </a:r>
          </a:p>
          <a:p>
            <a:r>
              <a:rPr lang="en-US" altLang="en-US"/>
              <a:t>A string is a sequence of zero or more characters</a:t>
            </a:r>
          </a:p>
          <a:p>
            <a:r>
              <a:rPr lang="en-US" altLang="en-US"/>
              <a:t>Strings in C++ are enclosed in </a:t>
            </a:r>
            <a:r>
              <a:rPr lang="en-US" altLang="en-US">
                <a:latin typeface="Courier New" panose="02070309020205020404" pitchFamily="49" charset="0"/>
              </a:rPr>
              <a:t>""</a:t>
            </a:r>
          </a:p>
          <a:p>
            <a:r>
              <a:rPr lang="en-US" altLang="en-US"/>
              <a:t>In C++, </a:t>
            </a:r>
            <a:r>
              <a:rPr lang="en-US" altLang="en-US">
                <a:latin typeface="Courier New" panose="02070309020205020404" pitchFamily="49" charset="0"/>
              </a:rPr>
              <a:t>[]</a:t>
            </a:r>
            <a:r>
              <a:rPr lang="en-US" altLang="en-US"/>
              <a:t> is the array subscript operator</a:t>
            </a:r>
          </a:p>
          <a:p>
            <a:r>
              <a:rPr lang="en-US" altLang="en-US"/>
              <a:t>The function </a:t>
            </a:r>
            <a:r>
              <a:rPr lang="en-US" altLang="en-US">
                <a:latin typeface="Courier New" panose="02070309020205020404" pitchFamily="49" charset="0"/>
              </a:rPr>
              <a:t>length</a:t>
            </a:r>
            <a:r>
              <a:rPr lang="en-US" altLang="en-US"/>
              <a:t> returns the number of characters currently in the string</a:t>
            </a:r>
          </a:p>
        </p:txBody>
      </p:sp>
      <p:sp>
        <p:nvSpPr>
          <p:cNvPr id="434178" name="Footer Placeholder 4">
            <a:extLst>
              <a:ext uri="{FF2B5EF4-FFF2-40B4-BE49-F238E27FC236}">
                <a16:creationId xmlns:a16="http://schemas.microsoft.com/office/drawing/2014/main" id="{31966621-EFD8-C557-2030-5819576CF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34179" name="Slide Number Placeholder 5">
            <a:extLst>
              <a:ext uri="{FF2B5EF4-FFF2-40B4-BE49-F238E27FC236}">
                <a16:creationId xmlns:a16="http://schemas.microsoft.com/office/drawing/2014/main" id="{F3DFDC0D-F15A-7227-AAF7-E98178CB3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0248E27-DB47-4E7C-842A-928E39CA79EB}" type="slidenum">
              <a:rPr lang="en-US" altLang="en-US"/>
              <a:pPr eaLnBrk="1" hangingPunct="1"/>
              <a:t>404</a:t>
            </a:fld>
            <a:endParaRPr lang="en-US" altLang="en-US"/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4" name="Rectangle 2">
            <a:extLst>
              <a:ext uri="{FF2B5EF4-FFF2-40B4-BE49-F238E27FC236}">
                <a16:creationId xmlns:a16="http://schemas.microsoft.com/office/drawing/2014/main" id="{B8F81FA1-478C-7534-1CE5-F42233242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435205" name="Rectangle 3">
            <a:extLst>
              <a:ext uri="{FF2B5EF4-FFF2-40B4-BE49-F238E27FC236}">
                <a16:creationId xmlns:a16="http://schemas.microsoft.com/office/drawing/2014/main" id="{C53E6A87-FECC-E058-B356-08CEF939D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The function </a:t>
            </a:r>
            <a:r>
              <a:rPr lang="en-US" altLang="en-US">
                <a:latin typeface="Courier New" panose="02070309020205020404" pitchFamily="49" charset="0"/>
              </a:rPr>
              <a:t>size</a:t>
            </a:r>
            <a:r>
              <a:rPr lang="en-US" altLang="en-US"/>
              <a:t> returns the number of characters currently in the string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The function </a:t>
            </a:r>
            <a:r>
              <a:rPr lang="en-US" altLang="en-US">
                <a:latin typeface="Courier New" panose="02070309020205020404" pitchFamily="49" charset="0"/>
              </a:rPr>
              <a:t>find</a:t>
            </a:r>
            <a:r>
              <a:rPr lang="en-US" altLang="en-US"/>
              <a:t> searches a string to locate the first occurrence of a particular substring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The function </a:t>
            </a:r>
            <a:r>
              <a:rPr lang="en-US" altLang="en-US">
                <a:latin typeface="Courier New" panose="02070309020205020404" pitchFamily="49" charset="0"/>
              </a:rPr>
              <a:t>substr</a:t>
            </a:r>
            <a:r>
              <a:rPr lang="en-US" altLang="en-US"/>
              <a:t> returns a particular substring of a string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The function </a:t>
            </a:r>
            <a:r>
              <a:rPr lang="en-US" altLang="en-US">
                <a:latin typeface="Courier New" panose="02070309020205020404" pitchFamily="49" charset="0"/>
              </a:rPr>
              <a:t>swap</a:t>
            </a:r>
            <a:r>
              <a:rPr lang="en-US" altLang="en-US"/>
              <a:t> is used to swap the contents of two string variables</a:t>
            </a:r>
          </a:p>
        </p:txBody>
      </p:sp>
      <p:sp>
        <p:nvSpPr>
          <p:cNvPr id="435202" name="Footer Placeholder 4">
            <a:extLst>
              <a:ext uri="{FF2B5EF4-FFF2-40B4-BE49-F238E27FC236}">
                <a16:creationId xmlns:a16="http://schemas.microsoft.com/office/drawing/2014/main" id="{77D58443-892D-EC9A-942C-4316A2FE1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C++ Programming: From Problem Analysis to Program Design, Fourth Edition</a:t>
            </a:r>
          </a:p>
        </p:txBody>
      </p:sp>
      <p:sp>
        <p:nvSpPr>
          <p:cNvPr id="435203" name="Slide Number Placeholder 5">
            <a:extLst>
              <a:ext uri="{FF2B5EF4-FFF2-40B4-BE49-F238E27FC236}">
                <a16:creationId xmlns:a16="http://schemas.microsoft.com/office/drawing/2014/main" id="{45B05752-74D3-48CF-5043-488000620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621863-F489-461A-9760-D8A80DF41943}" type="slidenum">
              <a:rPr lang="en-US" altLang="en-US"/>
              <a:pPr eaLnBrk="1" hangingPunct="1"/>
              <a:t>405</a:t>
            </a:fld>
            <a:endParaRPr lang="en-US" altLang="en-US"/>
          </a:p>
        </p:txBody>
      </p:sp>
    </p:spTree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2D6C-D8F2-4F09-5481-0AE38D45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6226" name="Rectangle 3">
            <a:extLst>
              <a:ext uri="{FF2B5EF4-FFF2-40B4-BE49-F238E27FC236}">
                <a16:creationId xmlns:a16="http://schemas.microsoft.com/office/drawing/2014/main" id="{D1E371F6-0FBD-5E7A-8523-B134CD2CF2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>
                <a:solidFill>
                  <a:schemeClr val="bg2"/>
                </a:solidFill>
              </a:rPr>
              <a:t>Arrays and Strings</a:t>
            </a:r>
            <a:endParaRPr lang="en-US" altLang="en-US" sz="4400"/>
          </a:p>
        </p:txBody>
      </p:sp>
    </p:spTree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1" name="Rectangle 2">
            <a:extLst>
              <a:ext uri="{FF2B5EF4-FFF2-40B4-BE49-F238E27FC236}">
                <a16:creationId xmlns:a16="http://schemas.microsoft.com/office/drawing/2014/main" id="{5E8B6B25-8505-FCF2-4F63-8E17EA834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37252" name="Rectangle 3">
            <a:extLst>
              <a:ext uri="{FF2B5EF4-FFF2-40B4-BE49-F238E27FC236}">
                <a16:creationId xmlns:a16="http://schemas.microsoft.com/office/drawing/2014/main" id="{69448937-8401-C234-C297-4E6A80EB0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In this chapter, you will:</a:t>
            </a:r>
          </a:p>
          <a:p>
            <a:r>
              <a:rPr lang="en-US" altLang="en-US"/>
              <a:t>Learn about arrays</a:t>
            </a:r>
          </a:p>
          <a:p>
            <a:r>
              <a:rPr lang="en-US" altLang="en-US"/>
              <a:t>Explore how to declare and manipulate data into arrays</a:t>
            </a:r>
          </a:p>
          <a:p>
            <a:r>
              <a:rPr lang="en-US" altLang="en-US"/>
              <a:t>Understand the meaning of “array index out of bounds”</a:t>
            </a:r>
          </a:p>
          <a:p>
            <a:r>
              <a:rPr lang="en-US" altLang="en-US"/>
              <a:t>Become familiar with the restrictions on array processing</a:t>
            </a:r>
          </a:p>
          <a:p>
            <a:r>
              <a:rPr lang="en-US" altLang="en-US"/>
              <a:t>Discover how to pass an array as a parameter to a function</a:t>
            </a:r>
          </a:p>
        </p:txBody>
      </p:sp>
      <p:sp>
        <p:nvSpPr>
          <p:cNvPr id="437250" name="Slide Number Placeholder 5">
            <a:extLst>
              <a:ext uri="{FF2B5EF4-FFF2-40B4-BE49-F238E27FC236}">
                <a16:creationId xmlns:a16="http://schemas.microsoft.com/office/drawing/2014/main" id="{B26160A5-46E0-8AE9-145E-A41393B1A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659EAC9-5C2A-4C29-B3F2-0A393313ED4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5" name="Rectangle 2">
            <a:extLst>
              <a:ext uri="{FF2B5EF4-FFF2-40B4-BE49-F238E27FC236}">
                <a16:creationId xmlns:a16="http://schemas.microsoft.com/office/drawing/2014/main" id="{66F90FCB-0D25-0A42-0093-8BD5685544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 (continued)</a:t>
            </a:r>
          </a:p>
        </p:txBody>
      </p:sp>
      <p:sp>
        <p:nvSpPr>
          <p:cNvPr id="438276" name="Rectangle 3">
            <a:extLst>
              <a:ext uri="{FF2B5EF4-FFF2-40B4-BE49-F238E27FC236}">
                <a16:creationId xmlns:a16="http://schemas.microsoft.com/office/drawing/2014/main" id="{24928A72-7FC2-DDF4-B64C-AFC79124F8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Learn about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</a:t>
            </a:r>
          </a:p>
          <a:p>
            <a:r>
              <a:rPr lang="en-US" altLang="en-US"/>
              <a:t>Examine the use of string functions to process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</a:t>
            </a:r>
          </a:p>
          <a:p>
            <a:r>
              <a:rPr lang="en-US" altLang="en-US"/>
              <a:t>Discover how to input data into—and output data from—a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</a:t>
            </a:r>
          </a:p>
          <a:p>
            <a:r>
              <a:rPr lang="en-US" altLang="en-US"/>
              <a:t>Learn about parallel arrays</a:t>
            </a:r>
          </a:p>
          <a:p>
            <a:r>
              <a:rPr lang="en-US" altLang="en-US"/>
              <a:t>Discover how to manipulate data in a two-dimensional array</a:t>
            </a:r>
          </a:p>
          <a:p>
            <a:r>
              <a:rPr lang="en-US" altLang="en-US"/>
              <a:t>Learn about multidimensional arrays</a:t>
            </a:r>
          </a:p>
        </p:txBody>
      </p:sp>
      <p:sp>
        <p:nvSpPr>
          <p:cNvPr id="438274" name="Slide Number Placeholder 5">
            <a:extLst>
              <a:ext uri="{FF2B5EF4-FFF2-40B4-BE49-F238E27FC236}">
                <a16:creationId xmlns:a16="http://schemas.microsoft.com/office/drawing/2014/main" id="{2EB879F8-9757-B0BB-9D6A-5D7236B91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65ED1DC-3026-4B77-A98E-72768E93F02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Rectangle 2">
            <a:extLst>
              <a:ext uri="{FF2B5EF4-FFF2-40B4-BE49-F238E27FC236}">
                <a16:creationId xmlns:a16="http://schemas.microsoft.com/office/drawing/2014/main" id="{B731453D-D33A-C752-2B86-3EBF576C6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Types</a:t>
            </a:r>
          </a:p>
        </p:txBody>
      </p:sp>
      <p:sp>
        <p:nvSpPr>
          <p:cNvPr id="439300" name="Rectangle 3">
            <a:extLst>
              <a:ext uri="{FF2B5EF4-FFF2-40B4-BE49-F238E27FC236}">
                <a16:creationId xmlns:a16="http://schemas.microsoft.com/office/drawing/2014/main" id="{CA74A140-C83B-15F6-A690-7E54D1EF90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data type is called simple if variables of that type can store only one value at a time</a:t>
            </a:r>
          </a:p>
          <a:p>
            <a:r>
              <a:rPr lang="en-US" altLang="en-US"/>
              <a:t>A structured data type is one in which each data item is a collection of other data items</a:t>
            </a:r>
          </a:p>
        </p:txBody>
      </p:sp>
      <p:sp>
        <p:nvSpPr>
          <p:cNvPr id="439298" name="Slide Number Placeholder 5">
            <a:extLst>
              <a:ext uri="{FF2B5EF4-FFF2-40B4-BE49-F238E27FC236}">
                <a16:creationId xmlns:a16="http://schemas.microsoft.com/office/drawing/2014/main" id="{C0672CBB-2DDE-4D1D-CC8E-F735491E9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6F8F32B-B64F-4BE6-9231-4BEC429CCDB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409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5">
            <a:extLst>
              <a:ext uri="{FF2B5EF4-FFF2-40B4-BE49-F238E27FC236}">
                <a16:creationId xmlns:a16="http://schemas.microsoft.com/office/drawing/2014/main" id="{B5596AEA-F6A6-F8E6-0E2C-A4D003960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Allocating Memory with Constants and Variables (continued)</a:t>
            </a:r>
          </a:p>
        </p:txBody>
      </p:sp>
      <p:sp>
        <p:nvSpPr>
          <p:cNvPr id="52227" name="Rectangle 16">
            <a:extLst>
              <a:ext uri="{FF2B5EF4-FFF2-40B4-BE49-F238E27FC236}">
                <a16:creationId xmlns:a16="http://schemas.microsoft.com/office/drawing/2014/main" id="{C2C62E72-1CB6-24EA-2E65-F5B420111A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Variable</a:t>
            </a:r>
            <a:r>
              <a:rPr lang="en-US" altLang="en-US"/>
              <a:t>: memory location whose content may change during execution</a:t>
            </a:r>
          </a:p>
          <a:p>
            <a:r>
              <a:rPr lang="en-US" altLang="en-US"/>
              <a:t>The syntax to declare a variable is: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2228" name="Slide Number Placeholder 5">
            <a:extLst>
              <a:ext uri="{FF2B5EF4-FFF2-40B4-BE49-F238E27FC236}">
                <a16:creationId xmlns:a16="http://schemas.microsoft.com/office/drawing/2014/main" id="{6C5C4069-697C-207E-2803-C48088ED3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52C198E-C6C2-4EDA-9270-A64387A5FC8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52229" name="Picture 17">
            <a:extLst>
              <a:ext uri="{FF2B5EF4-FFF2-40B4-BE49-F238E27FC236}">
                <a16:creationId xmlns:a16="http://schemas.microsoft.com/office/drawing/2014/main" id="{DE34C74B-4DE7-BEDD-17FC-46005F84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95663"/>
            <a:ext cx="59324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30" name="Group 20">
            <a:extLst>
              <a:ext uri="{FF2B5EF4-FFF2-40B4-BE49-F238E27FC236}">
                <a16:creationId xmlns:a16="http://schemas.microsoft.com/office/drawing/2014/main" id="{118714B7-D788-EE2E-901F-B942EEB18E3E}"/>
              </a:ext>
            </a:extLst>
          </p:cNvPr>
          <p:cNvGrpSpPr>
            <a:grpSpLocks/>
          </p:cNvGrpSpPr>
          <p:nvPr/>
        </p:nvGrpSpPr>
        <p:grpSpPr bwMode="auto">
          <a:xfrm>
            <a:off x="1290638" y="4219575"/>
            <a:ext cx="7015162" cy="1876425"/>
            <a:chOff x="813" y="2490"/>
            <a:chExt cx="4419" cy="1182"/>
          </a:xfrm>
        </p:grpSpPr>
        <p:pic>
          <p:nvPicPr>
            <p:cNvPr id="52231" name="Picture 18">
              <a:extLst>
                <a:ext uri="{FF2B5EF4-FFF2-40B4-BE49-F238E27FC236}">
                  <a16:creationId xmlns:a16="http://schemas.microsoft.com/office/drawing/2014/main" id="{D607EB9A-6662-08AE-6BA5-0210F1AEF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490"/>
              <a:ext cx="4416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32" name="Picture 19">
              <a:extLst>
                <a:ext uri="{FF2B5EF4-FFF2-40B4-BE49-F238E27FC236}">
                  <a16:creationId xmlns:a16="http://schemas.microsoft.com/office/drawing/2014/main" id="{32DFF2DC-E3D8-7657-F549-DCFDFF3E40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" y="3298"/>
              <a:ext cx="811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3" name="Rectangle 2">
            <a:extLst>
              <a:ext uri="{FF2B5EF4-FFF2-40B4-BE49-F238E27FC236}">
                <a16:creationId xmlns:a16="http://schemas.microsoft.com/office/drawing/2014/main" id="{FF3E3033-499A-64CC-98B9-7AD9CB4BF3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</a:t>
            </a:r>
          </a:p>
        </p:txBody>
      </p:sp>
      <p:sp>
        <p:nvSpPr>
          <p:cNvPr id="440324" name="Rectangle 3">
            <a:extLst>
              <a:ext uri="{FF2B5EF4-FFF2-40B4-BE49-F238E27FC236}">
                <a16:creationId xmlns:a16="http://schemas.microsoft.com/office/drawing/2014/main" id="{722C7C64-37F9-5285-DCCD-86C0A9F4B9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Array</a:t>
            </a:r>
            <a:r>
              <a:rPr lang="en-US" altLang="en-US"/>
              <a:t>: a collection of a fixed number of components wherein all of the components have the same data type</a:t>
            </a:r>
          </a:p>
          <a:p>
            <a:r>
              <a:rPr lang="en-US" altLang="en-US"/>
              <a:t>In a one-dimensional array, the components are arranged in a list form</a:t>
            </a:r>
          </a:p>
          <a:p>
            <a:r>
              <a:rPr lang="en-US" altLang="en-US"/>
              <a:t>Syntax for declaring a one-dimensional array:</a:t>
            </a:r>
          </a:p>
          <a:p>
            <a:endParaRPr lang="en-US" altLang="en-US" sz="1800"/>
          </a:p>
          <a:p>
            <a:pPr>
              <a:buFontTx/>
              <a:buNone/>
            </a:pPr>
            <a:r>
              <a:rPr lang="en-US" altLang="en-US" sz="2000"/>
              <a:t>  </a:t>
            </a:r>
            <a:endParaRPr lang="en-US" altLang="en-US" sz="2400">
              <a:latin typeface="Courier New" panose="02070309020205020404" pitchFamily="49" charset="0"/>
            </a:endParaRPr>
          </a:p>
          <a:p>
            <a:endParaRPr lang="en-US" altLang="en-US" sz="12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600">
                <a:latin typeface="Courier New" panose="02070309020205020404" pitchFamily="49" charset="0"/>
              </a:rPr>
              <a:t>	intExp</a:t>
            </a:r>
            <a:r>
              <a:rPr lang="en-US" altLang="en-US" sz="2600"/>
              <a:t> evaluates to a positive integer </a:t>
            </a:r>
          </a:p>
        </p:txBody>
      </p:sp>
      <p:sp>
        <p:nvSpPr>
          <p:cNvPr id="440322" name="Slide Number Placeholder 5">
            <a:extLst>
              <a:ext uri="{FF2B5EF4-FFF2-40B4-BE49-F238E27FC236}">
                <a16:creationId xmlns:a16="http://schemas.microsoft.com/office/drawing/2014/main" id="{65C3E532-89A2-1E6F-53A4-56FADC2F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0A7E0D1-7502-425C-8BD6-BEA18A413F3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40325" name="Picture 4">
            <a:extLst>
              <a:ext uri="{FF2B5EF4-FFF2-40B4-BE49-F238E27FC236}">
                <a16:creationId xmlns:a16="http://schemas.microsoft.com/office/drawing/2014/main" id="{58B5BEC7-E905-4E47-F4E0-2CB611A5A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4506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7" name="Rectangle 2">
            <a:extLst>
              <a:ext uri="{FF2B5EF4-FFF2-40B4-BE49-F238E27FC236}">
                <a16:creationId xmlns:a16="http://schemas.microsoft.com/office/drawing/2014/main" id="{B92FE779-5082-8854-79B1-53AE33781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(continued)</a:t>
            </a:r>
          </a:p>
        </p:txBody>
      </p:sp>
      <p:sp>
        <p:nvSpPr>
          <p:cNvPr id="441348" name="Rectangle 3">
            <a:extLst>
              <a:ext uri="{FF2B5EF4-FFF2-40B4-BE49-F238E27FC236}">
                <a16:creationId xmlns:a16="http://schemas.microsoft.com/office/drawing/2014/main" id="{CB9BC677-5A45-3397-ED4E-5668E7C746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Example: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num[5];</a:t>
            </a:r>
            <a:r>
              <a:rPr lang="en-US" altLang="en-US"/>
              <a:t> </a:t>
            </a:r>
          </a:p>
        </p:txBody>
      </p:sp>
      <p:sp>
        <p:nvSpPr>
          <p:cNvPr id="441346" name="Slide Number Placeholder 5">
            <a:extLst>
              <a:ext uri="{FF2B5EF4-FFF2-40B4-BE49-F238E27FC236}">
                <a16:creationId xmlns:a16="http://schemas.microsoft.com/office/drawing/2014/main" id="{AE18A294-49A3-6461-FEC3-C2502578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DFB7F8B-47B9-4E7A-8BCC-800DF8DEC1F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41349" name="Picture 5">
            <a:extLst>
              <a:ext uri="{FF2B5EF4-FFF2-40B4-BE49-F238E27FC236}">
                <a16:creationId xmlns:a16="http://schemas.microsoft.com/office/drawing/2014/main" id="{248F004C-B94F-683D-DEED-8152D7AC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7620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1" name="Rectangle 2">
            <a:extLst>
              <a:ext uri="{FF2B5EF4-FFF2-40B4-BE49-F238E27FC236}">
                <a16:creationId xmlns:a16="http://schemas.microsoft.com/office/drawing/2014/main" id="{9577168F-2F69-6A5C-0B8D-51CE75AF7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Array Components</a:t>
            </a:r>
          </a:p>
        </p:txBody>
      </p:sp>
      <p:sp>
        <p:nvSpPr>
          <p:cNvPr id="442372" name="Rectangle 3">
            <a:extLst>
              <a:ext uri="{FF2B5EF4-FFF2-40B4-BE49-F238E27FC236}">
                <a16:creationId xmlns:a16="http://schemas.microsoft.com/office/drawing/2014/main" id="{718E6608-C99C-230D-9A77-87B9B6BAF0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General syntax:</a:t>
            </a:r>
          </a:p>
          <a:p>
            <a:endParaRPr lang="en-US" altLang="en-US" sz="800"/>
          </a:p>
          <a:p>
            <a:pPr>
              <a:buFontTx/>
              <a:buNone/>
            </a:pPr>
            <a:r>
              <a:rPr lang="en-US" altLang="en-US" sz="2000"/>
              <a:t>	</a:t>
            </a:r>
            <a:r>
              <a:rPr lang="en-US" altLang="en-US" sz="2600">
                <a:latin typeface="Courier New" panose="02070309020205020404" pitchFamily="49" charset="0"/>
              </a:rPr>
              <a:t>   </a:t>
            </a:r>
          </a:p>
          <a:p>
            <a:pPr>
              <a:buFontTx/>
              <a:buNone/>
            </a:pPr>
            <a:endParaRPr lang="en-US" altLang="en-US" sz="800"/>
          </a:p>
          <a:p>
            <a:pPr>
              <a:buFontTx/>
              <a:buNone/>
            </a:pPr>
            <a:r>
              <a:rPr lang="en-US" altLang="en-US" sz="2400"/>
              <a:t>	where </a:t>
            </a:r>
            <a:r>
              <a:rPr lang="en-US" altLang="en-US" sz="2400">
                <a:latin typeface="Courier New" panose="02070309020205020404" pitchFamily="49" charset="0"/>
              </a:rPr>
              <a:t>indexExp</a:t>
            </a:r>
            <a:r>
              <a:rPr lang="en-US" altLang="en-US" sz="2400"/>
              <a:t>, called an </a:t>
            </a:r>
            <a:r>
              <a:rPr lang="en-US" altLang="en-US" sz="2400" b="1"/>
              <a:t>index</a:t>
            </a:r>
            <a:r>
              <a:rPr lang="en-US" altLang="en-US" sz="2400"/>
              <a:t>, is any expression whose value is a nonnegative integer</a:t>
            </a:r>
          </a:p>
          <a:p>
            <a:r>
              <a:rPr lang="en-US" altLang="en-US"/>
              <a:t>Index value specifies the position of the component in the array</a:t>
            </a:r>
          </a:p>
          <a:p>
            <a:r>
              <a:rPr lang="en-US" altLang="en-US">
                <a:latin typeface="Courier New" panose="02070309020205020404" pitchFamily="49" charset="0"/>
              </a:rPr>
              <a:t>[]</a:t>
            </a:r>
            <a:r>
              <a:rPr lang="en-US" altLang="en-US"/>
              <a:t> is the </a:t>
            </a:r>
            <a:r>
              <a:rPr lang="en-US" altLang="en-US" b="1"/>
              <a:t>array subscripting</a:t>
            </a:r>
            <a:r>
              <a:rPr lang="en-US" altLang="en-US"/>
              <a:t> </a:t>
            </a:r>
            <a:r>
              <a:rPr lang="en-US" altLang="en-US" b="1"/>
              <a:t>operator</a:t>
            </a:r>
          </a:p>
          <a:p>
            <a:r>
              <a:rPr lang="en-US" altLang="en-US"/>
              <a:t>The array index always starts at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42370" name="Slide Number Placeholder 5">
            <a:extLst>
              <a:ext uri="{FF2B5EF4-FFF2-40B4-BE49-F238E27FC236}">
                <a16:creationId xmlns:a16="http://schemas.microsoft.com/office/drawing/2014/main" id="{1E9492B7-9256-A946-614E-776B9617D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C782297-304D-4FC7-8342-A0B356794E0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42373" name="Picture 4">
            <a:extLst>
              <a:ext uri="{FF2B5EF4-FFF2-40B4-BE49-F238E27FC236}">
                <a16:creationId xmlns:a16="http://schemas.microsoft.com/office/drawing/2014/main" id="{18E03263-CF91-01DC-D7E4-C06607DC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71700"/>
            <a:ext cx="33178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6" name="Rectangle 9">
            <a:extLst>
              <a:ext uri="{FF2B5EF4-FFF2-40B4-BE49-F238E27FC236}">
                <a16:creationId xmlns:a16="http://schemas.microsoft.com/office/drawing/2014/main" id="{7724279E-F41A-0E7F-156D-55C60DB4C8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Array Components (continued)</a:t>
            </a:r>
          </a:p>
        </p:txBody>
      </p:sp>
      <p:sp>
        <p:nvSpPr>
          <p:cNvPr id="443394" name="Slide Number Placeholder 4">
            <a:extLst>
              <a:ext uri="{FF2B5EF4-FFF2-40B4-BE49-F238E27FC236}">
                <a16:creationId xmlns:a16="http://schemas.microsoft.com/office/drawing/2014/main" id="{3E0D9E64-87ED-B7E8-10B5-B2D65642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4676B5-0F70-4472-9F54-957EE4656EE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43395" name="Picture 8">
            <a:extLst>
              <a:ext uri="{FF2B5EF4-FFF2-40B4-BE49-F238E27FC236}">
                <a16:creationId xmlns:a16="http://schemas.microsoft.com/office/drawing/2014/main" id="{FC294C95-DC0D-0533-77FD-0007A78D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25663"/>
            <a:ext cx="7046913" cy="412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3397" name="Picture 11">
            <a:extLst>
              <a:ext uri="{FF2B5EF4-FFF2-40B4-BE49-F238E27FC236}">
                <a16:creationId xmlns:a16="http://schemas.microsoft.com/office/drawing/2014/main" id="{B55C4FFF-0DD9-9D1D-AB20-31B873BB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28800"/>
            <a:ext cx="1358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6">
            <a:extLst>
              <a:ext uri="{FF2B5EF4-FFF2-40B4-BE49-F238E27FC236}">
                <a16:creationId xmlns:a16="http://schemas.microsoft.com/office/drawing/2014/main" id="{525BB6CB-C57F-0F18-8C2C-268A1270F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Array Components (continued)</a:t>
            </a:r>
          </a:p>
        </p:txBody>
      </p:sp>
      <p:sp>
        <p:nvSpPr>
          <p:cNvPr id="444418" name="Slide Number Placeholder 4">
            <a:extLst>
              <a:ext uri="{FF2B5EF4-FFF2-40B4-BE49-F238E27FC236}">
                <a16:creationId xmlns:a16="http://schemas.microsoft.com/office/drawing/2014/main" id="{F931F92B-5DD3-A34E-886F-47D93F169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5B8182F-9003-412F-8012-5E53C42CDB4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44420" name="Picture 7">
            <a:extLst>
              <a:ext uri="{FF2B5EF4-FFF2-40B4-BE49-F238E27FC236}">
                <a16:creationId xmlns:a16="http://schemas.microsoft.com/office/drawing/2014/main" id="{7AC67FD3-49D8-250A-D243-06EA6013A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76463"/>
            <a:ext cx="7011987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4421" name="Picture 8">
            <a:extLst>
              <a:ext uri="{FF2B5EF4-FFF2-40B4-BE49-F238E27FC236}">
                <a16:creationId xmlns:a16="http://schemas.microsoft.com/office/drawing/2014/main" id="{C355D364-FB1B-A1AF-A215-061DA0001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13589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3" name="Rectangle 2">
            <a:extLst>
              <a:ext uri="{FF2B5EF4-FFF2-40B4-BE49-F238E27FC236}">
                <a16:creationId xmlns:a16="http://schemas.microsoft.com/office/drawing/2014/main" id="{DBD55088-6FE3-2B36-C47B-B4051EB64D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Array Components (continued)</a:t>
            </a:r>
          </a:p>
        </p:txBody>
      </p:sp>
      <p:sp>
        <p:nvSpPr>
          <p:cNvPr id="445442" name="Slide Number Placeholder 4">
            <a:extLst>
              <a:ext uri="{FF2B5EF4-FFF2-40B4-BE49-F238E27FC236}">
                <a16:creationId xmlns:a16="http://schemas.microsoft.com/office/drawing/2014/main" id="{8BD04923-DA4D-7E33-872C-B2C60A8A4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E794559-88D0-486D-A0AA-0CCCB9F77B5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45444" name="Picture 5">
            <a:extLst>
              <a:ext uri="{FF2B5EF4-FFF2-40B4-BE49-F238E27FC236}">
                <a16:creationId xmlns:a16="http://schemas.microsoft.com/office/drawing/2014/main" id="{394B9243-162E-1A4A-0CCE-6BA42A62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338388"/>
            <a:ext cx="7011987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5445" name="Picture 6">
            <a:extLst>
              <a:ext uri="{FF2B5EF4-FFF2-40B4-BE49-F238E27FC236}">
                <a16:creationId xmlns:a16="http://schemas.microsoft.com/office/drawing/2014/main" id="{733D9E35-6D21-EFA1-9689-4632D5DB8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51000"/>
            <a:ext cx="29432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9" name="Rectangle 7">
            <a:extLst>
              <a:ext uri="{FF2B5EF4-FFF2-40B4-BE49-F238E27FC236}">
                <a16:creationId xmlns:a16="http://schemas.microsoft.com/office/drawing/2014/main" id="{DB8EFCDF-A78D-E6FF-9634-A55B15D4A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Array Components (continued)</a:t>
            </a:r>
          </a:p>
        </p:txBody>
      </p:sp>
      <p:sp>
        <p:nvSpPr>
          <p:cNvPr id="446466" name="Slide Number Placeholder 4">
            <a:extLst>
              <a:ext uri="{FF2B5EF4-FFF2-40B4-BE49-F238E27FC236}">
                <a16:creationId xmlns:a16="http://schemas.microsoft.com/office/drawing/2014/main" id="{60C3B244-4C9F-C607-7254-312C3DE5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6D89A1-C055-4865-86F8-4B8602E2EDE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46467" name="Picture 5">
            <a:extLst>
              <a:ext uri="{FF2B5EF4-FFF2-40B4-BE49-F238E27FC236}">
                <a16:creationId xmlns:a16="http://schemas.microsoft.com/office/drawing/2014/main" id="{BF8D0CF6-2743-53C5-C2CB-991DFB8CE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765300"/>
            <a:ext cx="7046913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68" name="Picture 6">
            <a:extLst>
              <a:ext uri="{FF2B5EF4-FFF2-40B4-BE49-F238E27FC236}">
                <a16:creationId xmlns:a16="http://schemas.microsoft.com/office/drawing/2014/main" id="{48B7105D-EA0F-92B3-9534-76FD645B1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079875"/>
            <a:ext cx="70834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1" name="Rectangle 2">
            <a:extLst>
              <a:ext uri="{FF2B5EF4-FFF2-40B4-BE49-F238E27FC236}">
                <a16:creationId xmlns:a16="http://schemas.microsoft.com/office/drawing/2014/main" id="{87B79297-0BC3-6CE0-9B81-E01FBE819C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One-Dimensional Arrays</a:t>
            </a:r>
          </a:p>
        </p:txBody>
      </p:sp>
      <p:sp>
        <p:nvSpPr>
          <p:cNvPr id="447492" name="Rectangle 3">
            <a:extLst>
              <a:ext uri="{FF2B5EF4-FFF2-40B4-BE49-F238E27FC236}">
                <a16:creationId xmlns:a16="http://schemas.microsoft.com/office/drawing/2014/main" id="{B195FE5A-706F-3D1D-4C51-E4E97404C3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Some basic operations performed on a one-dimensional array are:</a:t>
            </a:r>
          </a:p>
          <a:p>
            <a:pPr lvl="1"/>
            <a:r>
              <a:rPr lang="en-US" altLang="en-US"/>
              <a:t>Initializing</a:t>
            </a:r>
          </a:p>
          <a:p>
            <a:pPr lvl="1"/>
            <a:r>
              <a:rPr lang="en-US" altLang="en-US"/>
              <a:t>Inputting data</a:t>
            </a:r>
          </a:p>
          <a:p>
            <a:pPr lvl="1"/>
            <a:r>
              <a:rPr lang="en-US" altLang="en-US"/>
              <a:t>Outputting data stored in an array</a:t>
            </a:r>
          </a:p>
          <a:p>
            <a:pPr lvl="1"/>
            <a:r>
              <a:rPr lang="en-US" altLang="en-US"/>
              <a:t>Finding the largest and/or smallest element</a:t>
            </a:r>
          </a:p>
          <a:p>
            <a:r>
              <a:rPr lang="en-US" altLang="en-US"/>
              <a:t>Each operation requires ability to step through the elements of the array</a:t>
            </a:r>
          </a:p>
          <a:p>
            <a:r>
              <a:rPr lang="en-US" altLang="en-US"/>
              <a:t>Easily accomplished by a loop</a:t>
            </a:r>
          </a:p>
        </p:txBody>
      </p:sp>
      <p:sp>
        <p:nvSpPr>
          <p:cNvPr id="447490" name="Slide Number Placeholder 5">
            <a:extLst>
              <a:ext uri="{FF2B5EF4-FFF2-40B4-BE49-F238E27FC236}">
                <a16:creationId xmlns:a16="http://schemas.microsoft.com/office/drawing/2014/main" id="{BB867F84-3701-041D-2873-8B16D824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7B8D40-3BAF-4D53-BEBD-BC1ED2A4C87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2">
            <a:extLst>
              <a:ext uri="{FF2B5EF4-FFF2-40B4-BE49-F238E27FC236}">
                <a16:creationId xmlns:a16="http://schemas.microsoft.com/office/drawing/2014/main" id="{50FEB0EA-33AC-048D-D16C-9334DBAADC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One-Dimensional Arrays (continued)</a:t>
            </a:r>
          </a:p>
        </p:txBody>
      </p:sp>
      <p:sp>
        <p:nvSpPr>
          <p:cNvPr id="448516" name="Rectangle 3">
            <a:extLst>
              <a:ext uri="{FF2B5EF4-FFF2-40B4-BE49-F238E27FC236}">
                <a16:creationId xmlns:a16="http://schemas.microsoft.com/office/drawing/2014/main" id="{6ABB2F0A-B7B7-5E57-AE4B-9249AA2F89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dirty="0"/>
              <a:t>Consider the declaration</a:t>
            </a:r>
          </a:p>
          <a:p>
            <a:pPr>
              <a:lnSpc>
                <a:spcPct val="50000"/>
              </a:lnSpc>
              <a:buFontTx/>
              <a:buNone/>
            </a:pPr>
            <a:r>
              <a:rPr lang="en-US" altLang="en-US" sz="2000" dirty="0"/>
              <a:t>	</a:t>
            </a:r>
          </a:p>
          <a:p>
            <a:pPr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400" dirty="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list[100];  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//array of size 100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</a:t>
            </a:r>
            <a:r>
              <a:rPr lang="en-US" altLang="en-US" sz="2400" dirty="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50000"/>
              </a:lnSpc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r>
              <a:rPr lang="en-US" altLang="en-US" dirty="0"/>
              <a:t>Using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altLang="en-US" dirty="0"/>
              <a:t> loops to access array elements:</a:t>
            </a:r>
          </a:p>
          <a:p>
            <a:pPr>
              <a:lnSpc>
                <a:spcPct val="0"/>
              </a:lnSpc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sz="2000" dirty="0"/>
              <a:t>		</a:t>
            </a:r>
            <a:r>
              <a:rPr lang="en-US" altLang="en-US" sz="2400" dirty="0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2400" dirty="0">
                <a:latin typeface="Courier New" panose="02070309020205020404" pitchFamily="49" charset="0"/>
              </a:rPr>
              <a:t> (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 = 0; 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 &lt; 100; 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++)	 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//Line 1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        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//process list[</a:t>
            </a:r>
            <a:r>
              <a:rPr lang="en-US" altLang="en-US" sz="2400" dirty="0" err="1">
                <a:solidFill>
                  <a:srgbClr val="009900"/>
                </a:solidFill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]</a:t>
            </a:r>
            <a:r>
              <a:rPr lang="en-US" altLang="en-US" sz="2400" dirty="0">
                <a:latin typeface="Courier New" panose="02070309020205020404" pitchFamily="49" charset="0"/>
              </a:rPr>
              <a:t>	 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//Line 2</a:t>
            </a:r>
          </a:p>
          <a:p>
            <a:r>
              <a:rPr lang="en-US" altLang="en-US" dirty="0"/>
              <a:t>Example:</a:t>
            </a:r>
          </a:p>
          <a:p>
            <a:pPr>
              <a:lnSpc>
                <a:spcPct val="0"/>
              </a:lnSpc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sz="2000" dirty="0"/>
              <a:t>		</a:t>
            </a:r>
            <a:r>
              <a:rPr lang="en-US" altLang="en-US" sz="2400" dirty="0">
                <a:solidFill>
                  <a:srgbClr val="3333FF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2400" dirty="0">
                <a:latin typeface="Courier New" panose="02070309020205020404" pitchFamily="49" charset="0"/>
              </a:rPr>
              <a:t> (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 = 0; 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 &lt; 100; 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++)	 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//Line 1</a:t>
            </a:r>
          </a:p>
          <a:p>
            <a:pPr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	     </a:t>
            </a:r>
            <a:r>
              <a:rPr lang="en-US" altLang="en-US" sz="2400" dirty="0" err="1">
                <a:latin typeface="Courier New" panose="02070309020205020404" pitchFamily="49" charset="0"/>
              </a:rPr>
              <a:t>cin</a:t>
            </a:r>
            <a:r>
              <a:rPr lang="en-US" altLang="en-US" sz="2400" dirty="0">
                <a:latin typeface="Courier New" panose="02070309020205020404" pitchFamily="49" charset="0"/>
              </a:rPr>
              <a:t> &gt;&gt; list[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];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2400" dirty="0">
                <a:latin typeface="Courier New" panose="02070309020205020404" pitchFamily="49" charset="0"/>
              </a:rPr>
              <a:t>	 </a:t>
            </a:r>
            <a:r>
              <a:rPr lang="en-US" altLang="en-US" sz="2400" dirty="0">
                <a:solidFill>
                  <a:srgbClr val="009900"/>
                </a:solidFill>
                <a:latin typeface="Courier New" panose="02070309020205020404" pitchFamily="49" charset="0"/>
              </a:rPr>
              <a:t>//Line 2</a:t>
            </a:r>
          </a:p>
        </p:txBody>
      </p:sp>
      <p:sp>
        <p:nvSpPr>
          <p:cNvPr id="448514" name="Slide Number Placeholder 5">
            <a:extLst>
              <a:ext uri="{FF2B5EF4-FFF2-40B4-BE49-F238E27FC236}">
                <a16:creationId xmlns:a16="http://schemas.microsoft.com/office/drawing/2014/main" id="{17A018ED-E1FC-FFA0-0C0E-7FA8B38E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E157E1-433A-4861-82C7-3DCA27DCA69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14">
            <a:extLst>
              <a:ext uri="{FF2B5EF4-FFF2-40B4-BE49-F238E27FC236}">
                <a16:creationId xmlns:a16="http://schemas.microsoft.com/office/drawing/2014/main" id="{5C834A68-026E-0B31-E094-DC6B2B39C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73"/>
          <a:stretch>
            <a:fillRect/>
          </a:stretch>
        </p:blipFill>
        <p:spPr bwMode="auto">
          <a:xfrm>
            <a:off x="1185863" y="609600"/>
            <a:ext cx="7010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39" name="Picture 15">
            <a:extLst>
              <a:ext uri="{FF2B5EF4-FFF2-40B4-BE49-F238E27FC236}">
                <a16:creationId xmlns:a16="http://schemas.microsoft.com/office/drawing/2014/main" id="{D13E9448-7679-8D7F-3686-DFA79D00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439863"/>
            <a:ext cx="186372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0" name="Picture 16">
            <a:extLst>
              <a:ext uri="{FF2B5EF4-FFF2-40B4-BE49-F238E27FC236}">
                <a16:creationId xmlns:a16="http://schemas.microsoft.com/office/drawing/2014/main" id="{0960F1C0-261E-9C45-DA66-0B4CA039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676400"/>
            <a:ext cx="3662362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1" name="Picture 17">
            <a:extLst>
              <a:ext uri="{FF2B5EF4-FFF2-40B4-BE49-F238E27FC236}">
                <a16:creationId xmlns:a16="http://schemas.microsoft.com/office/drawing/2014/main" id="{9D108660-1209-5C1B-0963-A502299BF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2362200"/>
            <a:ext cx="247491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2" name="Picture 18">
            <a:extLst>
              <a:ext uri="{FF2B5EF4-FFF2-40B4-BE49-F238E27FC236}">
                <a16:creationId xmlns:a16="http://schemas.microsoft.com/office/drawing/2014/main" id="{09D8426C-0C01-C282-7266-106423CEA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598738"/>
            <a:ext cx="3662363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3" name="Picture 19">
            <a:extLst>
              <a:ext uri="{FF2B5EF4-FFF2-40B4-BE49-F238E27FC236}">
                <a16:creationId xmlns:a16="http://schemas.microsoft.com/office/drawing/2014/main" id="{EF0B8B65-82A5-67B3-44D5-B384A7C4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3116263"/>
            <a:ext cx="161131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4" name="Picture 20">
            <a:extLst>
              <a:ext uri="{FF2B5EF4-FFF2-40B4-BE49-F238E27FC236}">
                <a16:creationId xmlns:a16="http://schemas.microsoft.com/office/drawing/2014/main" id="{7C3A5143-6ECC-469E-C2D6-48B529466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662363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5" name="Picture 21">
            <a:extLst>
              <a:ext uri="{FF2B5EF4-FFF2-40B4-BE49-F238E27FC236}">
                <a16:creationId xmlns:a16="http://schemas.microsoft.com/office/drawing/2014/main" id="{A5C0FBCF-5F27-59C6-93D5-2E6BFEF0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038600"/>
            <a:ext cx="3843337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6" name="Picture 22">
            <a:extLst>
              <a:ext uri="{FF2B5EF4-FFF2-40B4-BE49-F238E27FC236}">
                <a16:creationId xmlns:a16="http://schemas.microsoft.com/office/drawing/2014/main" id="{9EB9B00E-15B5-4656-D70A-2DC932BE3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267200"/>
            <a:ext cx="3698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7" name="Picture 23">
            <a:extLst>
              <a:ext uri="{FF2B5EF4-FFF2-40B4-BE49-F238E27FC236}">
                <a16:creationId xmlns:a16="http://schemas.microsoft.com/office/drawing/2014/main" id="{3FB278F3-1A59-E3E6-7041-44B902522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5402263"/>
            <a:ext cx="26193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8" name="Picture 24">
            <a:extLst>
              <a:ext uri="{FF2B5EF4-FFF2-40B4-BE49-F238E27FC236}">
                <a16:creationId xmlns:a16="http://schemas.microsoft.com/office/drawing/2014/main" id="{1D4EB5E7-DB13-C788-9000-7B07BFB3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5630863"/>
            <a:ext cx="3986212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9549" name="Picture 25">
            <a:extLst>
              <a:ext uri="{FF2B5EF4-FFF2-40B4-BE49-F238E27FC236}">
                <a16:creationId xmlns:a16="http://schemas.microsoft.com/office/drawing/2014/main" id="{B235E957-4E44-4CE0-EF03-4DDC190E9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25"/>
          <a:stretch>
            <a:fillRect/>
          </a:stretch>
        </p:blipFill>
        <p:spPr bwMode="auto">
          <a:xfrm>
            <a:off x="1185863" y="152400"/>
            <a:ext cx="70104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9DDC4FF8-9993-ED64-4429-F134402AB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Putting Data into Variables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9F930E0-7C3E-6BCB-37EE-EBC6ACBCDB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Ways to place data into a variable:</a:t>
            </a:r>
          </a:p>
          <a:p>
            <a:pPr lvl="1"/>
            <a:r>
              <a:rPr lang="en-US" altLang="en-US"/>
              <a:t>Use C++’s assignment statement</a:t>
            </a:r>
          </a:p>
          <a:p>
            <a:pPr lvl="1"/>
            <a:r>
              <a:rPr lang="en-US" altLang="en-US"/>
              <a:t>Use input (read) statements</a:t>
            </a:r>
          </a:p>
          <a:p>
            <a:endParaRPr lang="en-US" altLang="en-US"/>
          </a:p>
        </p:txBody>
      </p:sp>
      <p:sp>
        <p:nvSpPr>
          <p:cNvPr id="53252" name="Slide Number Placeholder 5">
            <a:extLst>
              <a:ext uri="{FF2B5EF4-FFF2-40B4-BE49-F238E27FC236}">
                <a16:creationId xmlns:a16="http://schemas.microsoft.com/office/drawing/2014/main" id="{3FE94123-E96B-ED08-6FDD-5E38E200A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80E2E6-696B-42ED-9C72-66AE5B42E5E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3" name="Rectangle 2">
            <a:extLst>
              <a:ext uri="{FF2B5EF4-FFF2-40B4-BE49-F238E27FC236}">
                <a16:creationId xmlns:a16="http://schemas.microsoft.com/office/drawing/2014/main" id="{1DDF2554-EF5C-B4AB-D6EF-FB61DF0BE2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Index Out of Bounds</a:t>
            </a:r>
          </a:p>
        </p:txBody>
      </p:sp>
      <p:sp>
        <p:nvSpPr>
          <p:cNvPr id="450564" name="Rectangle 3">
            <a:extLst>
              <a:ext uri="{FF2B5EF4-FFF2-40B4-BE49-F238E27FC236}">
                <a16:creationId xmlns:a16="http://schemas.microsoft.com/office/drawing/2014/main" id="{23C9F9F7-2F6F-4850-1A11-796C7DB44C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60000"/>
              </a:spcBef>
            </a:pPr>
            <a:r>
              <a:rPr lang="en-US" altLang="en-US" dirty="0"/>
              <a:t>If we have the statements:</a:t>
            </a:r>
          </a:p>
          <a:p>
            <a:pPr>
              <a:lnSpc>
                <a:spcPct val="10000"/>
              </a:lnSpc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 sz="2400" dirty="0">
                <a:latin typeface="Courier New" panose="02070309020205020404" pitchFamily="49" charset="0"/>
              </a:rPr>
              <a:t> num[10];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		</a:t>
            </a:r>
            <a:r>
              <a:rPr lang="en-US" altLang="en-US" sz="2400" dirty="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  <a:r>
              <a:rPr lang="en-US" altLang="en-US" sz="2400" dirty="0" err="1">
                <a:latin typeface="Courier New" panose="02070309020205020404" pitchFamily="49" charset="0"/>
              </a:rPr>
              <a:t>i</a:t>
            </a:r>
            <a:r>
              <a:rPr lang="en-US" altLang="en-US" sz="2400" dirty="0">
                <a:latin typeface="Courier New" panose="02070309020205020404" pitchFamily="49" charset="0"/>
              </a:rPr>
              <a:t>;</a:t>
            </a:r>
          </a:p>
          <a:p>
            <a:pPr>
              <a:lnSpc>
                <a:spcPct val="0"/>
              </a:lnSpc>
              <a:spcBef>
                <a:spcPct val="0"/>
              </a:spcBef>
              <a:buFontTx/>
              <a:buNone/>
            </a:pPr>
            <a:endParaRPr lang="en-US" altLang="en-US" sz="2400" dirty="0">
              <a:latin typeface="Courier New" panose="02070309020205020404" pitchFamily="49" charset="0"/>
            </a:endParaRPr>
          </a:p>
          <a:p>
            <a:r>
              <a:rPr lang="en-US" altLang="en-US" dirty="0"/>
              <a:t>The component </a:t>
            </a:r>
            <a:r>
              <a:rPr lang="en-US" altLang="en-US" dirty="0">
                <a:latin typeface="Courier New" panose="02070309020205020404" pitchFamily="49" charset="0"/>
              </a:rPr>
              <a:t>num[</a:t>
            </a:r>
            <a:r>
              <a:rPr lang="en-US" altLang="en-US" dirty="0" err="1">
                <a:latin typeface="Courier New" panose="02070309020205020404" pitchFamily="49" charset="0"/>
              </a:rPr>
              <a:t>i</a:t>
            </a:r>
            <a:r>
              <a:rPr lang="en-US" altLang="en-US" dirty="0">
                <a:latin typeface="Courier New" panose="02070309020205020404" pitchFamily="49" charset="0"/>
              </a:rPr>
              <a:t>]</a:t>
            </a:r>
            <a:r>
              <a:rPr lang="en-US" altLang="en-US" dirty="0"/>
              <a:t> is valid if </a:t>
            </a:r>
            <a:r>
              <a:rPr lang="en-US" altLang="en-US" dirty="0" err="1">
                <a:latin typeface="Courier New" panose="02070309020205020404" pitchFamily="49" charset="0"/>
              </a:rPr>
              <a:t>i</a:t>
            </a:r>
            <a:r>
              <a:rPr lang="en-US" altLang="en-US" dirty="0">
                <a:latin typeface="Courier New" panose="02070309020205020404" pitchFamily="49" charset="0"/>
              </a:rPr>
              <a:t> = 0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1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2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3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4</a:t>
            </a:r>
            <a:r>
              <a:rPr lang="en-US" altLang="en-US" dirty="0"/>
              <a:t>,</a:t>
            </a:r>
            <a:r>
              <a:rPr lang="en-US" altLang="en-US" dirty="0">
                <a:latin typeface="Courier New" panose="02070309020205020404" pitchFamily="49" charset="0"/>
              </a:rPr>
              <a:t> 5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6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7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8</a:t>
            </a:r>
            <a:r>
              <a:rPr lang="en-US" altLang="en-US" dirty="0"/>
              <a:t>, or </a:t>
            </a:r>
            <a:r>
              <a:rPr lang="en-US" altLang="en-US" dirty="0">
                <a:latin typeface="Courier New" panose="02070309020205020404" pitchFamily="49" charset="0"/>
              </a:rPr>
              <a:t>9</a:t>
            </a:r>
          </a:p>
          <a:p>
            <a:r>
              <a:rPr lang="en-US" altLang="en-US" dirty="0"/>
              <a:t>The index of an array is in bounds if the </a:t>
            </a:r>
            <a:r>
              <a:rPr lang="en-US" altLang="en-US" dirty="0">
                <a:latin typeface="Courier New" panose="02070309020205020404" pitchFamily="49" charset="0"/>
              </a:rPr>
              <a:t>index &gt;=0</a:t>
            </a:r>
            <a:r>
              <a:rPr lang="en-US" altLang="en-US" dirty="0"/>
              <a:t> and the </a:t>
            </a:r>
            <a:r>
              <a:rPr lang="en-US" altLang="en-US" dirty="0">
                <a:latin typeface="Courier New" panose="02070309020205020404" pitchFamily="49" charset="0"/>
              </a:rPr>
              <a:t>index &lt;= ARRAY_SIZE-1</a:t>
            </a:r>
          </a:p>
          <a:p>
            <a:pPr lvl="1"/>
            <a:r>
              <a:rPr lang="en-US" altLang="en-US" dirty="0"/>
              <a:t>Otherwise, we say the </a:t>
            </a:r>
            <a:r>
              <a:rPr lang="en-US" altLang="en-US" dirty="0">
                <a:latin typeface="Courier New" panose="02070309020205020404" pitchFamily="49" charset="0"/>
              </a:rPr>
              <a:t>index</a:t>
            </a:r>
            <a:r>
              <a:rPr lang="en-US" altLang="en-US" dirty="0"/>
              <a:t> is out of bounds</a:t>
            </a:r>
          </a:p>
          <a:p>
            <a:r>
              <a:rPr lang="en-US" altLang="en-US" i="1" dirty="0"/>
              <a:t>In C++, there is no guard against indices that are out of bounds</a:t>
            </a:r>
          </a:p>
        </p:txBody>
      </p:sp>
      <p:sp>
        <p:nvSpPr>
          <p:cNvPr id="450562" name="Slide Number Placeholder 5">
            <a:extLst>
              <a:ext uri="{FF2B5EF4-FFF2-40B4-BE49-F238E27FC236}">
                <a16:creationId xmlns:a16="http://schemas.microsoft.com/office/drawing/2014/main" id="{B3EC00B5-A40D-5BC1-2C62-D06CB7FC2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92CBAB7-08D7-480A-8856-C646930DCE3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7" name="Rectangle 2">
            <a:extLst>
              <a:ext uri="{FF2B5EF4-FFF2-40B4-BE49-F238E27FC236}">
                <a16:creationId xmlns:a16="http://schemas.microsoft.com/office/drawing/2014/main" id="{64205700-717D-3207-C4C3-C2A2BA974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 Initialization During Declaration</a:t>
            </a:r>
          </a:p>
        </p:txBody>
      </p:sp>
      <p:sp>
        <p:nvSpPr>
          <p:cNvPr id="451588" name="Rectangle 3">
            <a:extLst>
              <a:ext uri="{FF2B5EF4-FFF2-40B4-BE49-F238E27FC236}">
                <a16:creationId xmlns:a16="http://schemas.microsoft.com/office/drawing/2014/main" id="{38C6278F-D990-00C0-25B3-6AB8FE405A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Arrays can be initialized during declaration</a:t>
            </a:r>
          </a:p>
          <a:p>
            <a:pPr lvl="1"/>
            <a:r>
              <a:rPr lang="en-US" altLang="en-US" dirty="0"/>
              <a:t>In this case, it is not necessary to specify the size of the array </a:t>
            </a:r>
          </a:p>
          <a:p>
            <a:pPr lvl="2"/>
            <a:r>
              <a:rPr lang="en-US" altLang="en-US" dirty="0"/>
              <a:t>Size determined by the number of initial values in the braces</a:t>
            </a:r>
          </a:p>
          <a:p>
            <a:r>
              <a:rPr lang="en-US" altLang="en-US" dirty="0"/>
              <a:t>Example:</a:t>
            </a:r>
          </a:p>
          <a:p>
            <a:pPr>
              <a:buFontTx/>
              <a:buNone/>
            </a:pPr>
            <a:r>
              <a:rPr lang="en-US" altLang="en-US" sz="1800" dirty="0"/>
              <a:t>	</a:t>
            </a:r>
            <a:r>
              <a:rPr lang="en-US" altLang="en-US" sz="2000" dirty="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 sz="2000" dirty="0">
                <a:latin typeface="Courier New" panose="02070309020205020404" pitchFamily="49" charset="0"/>
              </a:rPr>
              <a:t> sales[] = {12.25, 32.50, 16.90, 23, 45.68};</a:t>
            </a:r>
          </a:p>
        </p:txBody>
      </p:sp>
      <p:sp>
        <p:nvSpPr>
          <p:cNvPr id="451586" name="Slide Number Placeholder 5">
            <a:extLst>
              <a:ext uri="{FF2B5EF4-FFF2-40B4-BE49-F238E27FC236}">
                <a16:creationId xmlns:a16="http://schemas.microsoft.com/office/drawing/2014/main" id="{ABA003AE-FF5D-F04A-9BE8-89208ACF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ECB0EF5-7473-44E8-8B56-5B47D6CD0A1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1" name="Rectangle 2">
            <a:extLst>
              <a:ext uri="{FF2B5EF4-FFF2-40B4-BE49-F238E27FC236}">
                <a16:creationId xmlns:a16="http://schemas.microsoft.com/office/drawing/2014/main" id="{B2F6D8E2-817F-9489-BE90-864269656A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Partial Initialization of Arrays During Declaration</a:t>
            </a:r>
          </a:p>
        </p:txBody>
      </p:sp>
      <p:sp>
        <p:nvSpPr>
          <p:cNvPr id="452612" name="Rectangle 3">
            <a:extLst>
              <a:ext uri="{FF2B5EF4-FFF2-40B4-BE49-F238E27FC236}">
                <a16:creationId xmlns:a16="http://schemas.microsoft.com/office/drawing/2014/main" id="{08C44DDC-4D11-5C45-E0F4-32807866A8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The statement:</a:t>
            </a:r>
          </a:p>
          <a:p>
            <a:pPr>
              <a:buFontTx/>
              <a:buNone/>
            </a:pPr>
            <a:r>
              <a:rPr lang="en-US" altLang="en-US" sz="2600" dirty="0">
                <a:solidFill>
                  <a:srgbClr val="3333FF"/>
                </a:solidFill>
                <a:latin typeface="Courier New" panose="02070309020205020404" pitchFamily="49" charset="0"/>
              </a:rPr>
              <a:t>		int</a:t>
            </a:r>
            <a:r>
              <a:rPr lang="en-US" altLang="en-US" sz="2600" dirty="0">
                <a:latin typeface="Courier New" panose="02070309020205020404" pitchFamily="49" charset="0"/>
              </a:rPr>
              <a:t> list[10] = {0};</a:t>
            </a:r>
          </a:p>
          <a:p>
            <a:pPr>
              <a:buFontTx/>
              <a:buNone/>
            </a:pPr>
            <a:r>
              <a:rPr lang="en-US" altLang="en-US" dirty="0"/>
              <a:t>	declares </a:t>
            </a:r>
            <a:r>
              <a:rPr lang="en-US" altLang="en-US" dirty="0">
                <a:latin typeface="Courier New" panose="02070309020205020404" pitchFamily="49" charset="0"/>
              </a:rPr>
              <a:t>list</a:t>
            </a:r>
            <a:r>
              <a:rPr lang="en-US" altLang="en-US" dirty="0"/>
              <a:t> to be an array of </a:t>
            </a:r>
            <a:r>
              <a:rPr lang="en-US" altLang="en-US" dirty="0">
                <a:latin typeface="Courier New" panose="02070309020205020404" pitchFamily="49" charset="0"/>
              </a:rPr>
              <a:t>10</a:t>
            </a:r>
            <a:r>
              <a:rPr lang="en-US" altLang="en-US" dirty="0"/>
              <a:t> components and initializes fist element to be zero then the rest </a:t>
            </a:r>
            <a:r>
              <a:rPr lang="en-US" altLang="en-US"/>
              <a:t>of elements are </a:t>
            </a:r>
            <a:r>
              <a:rPr lang="en-US" altLang="en-US" dirty="0"/>
              <a:t>zero</a:t>
            </a:r>
          </a:p>
          <a:p>
            <a:r>
              <a:rPr lang="en-US" altLang="en-US" dirty="0"/>
              <a:t>The statement:</a:t>
            </a:r>
          </a:p>
          <a:p>
            <a:pPr>
              <a:buFontTx/>
              <a:buNone/>
            </a:pPr>
            <a:r>
              <a:rPr lang="en-US" altLang="en-US" sz="2600" dirty="0">
                <a:solidFill>
                  <a:srgbClr val="3333FF"/>
                </a:solidFill>
                <a:latin typeface="Courier New" panose="02070309020205020404" pitchFamily="49" charset="0"/>
              </a:rPr>
              <a:t>		int </a:t>
            </a:r>
            <a:r>
              <a:rPr lang="en-US" altLang="en-US" sz="2600" dirty="0">
                <a:latin typeface="Courier New" panose="02070309020205020404" pitchFamily="49" charset="0"/>
              </a:rPr>
              <a:t>list[10] = {8, 5, 12};</a:t>
            </a:r>
          </a:p>
          <a:p>
            <a:pPr>
              <a:buFontTx/>
              <a:buNone/>
            </a:pPr>
            <a:r>
              <a:rPr lang="en-US" altLang="en-US" dirty="0"/>
              <a:t>	declares </a:t>
            </a:r>
            <a:r>
              <a:rPr lang="en-US" altLang="en-US" dirty="0">
                <a:latin typeface="Courier New" panose="02070309020205020404" pitchFamily="49" charset="0"/>
              </a:rPr>
              <a:t>list</a:t>
            </a:r>
            <a:r>
              <a:rPr lang="en-US" altLang="en-US" dirty="0"/>
              <a:t> to be an array of </a:t>
            </a:r>
            <a:r>
              <a:rPr lang="en-US" altLang="en-US" dirty="0">
                <a:latin typeface="Courier New" panose="02070309020205020404" pitchFamily="49" charset="0"/>
              </a:rPr>
              <a:t>10</a:t>
            </a:r>
            <a:r>
              <a:rPr lang="en-US" altLang="en-US" dirty="0"/>
              <a:t> components, initializes </a:t>
            </a:r>
            <a:r>
              <a:rPr lang="en-US" altLang="en-US" dirty="0">
                <a:latin typeface="Courier New" panose="02070309020205020404" pitchFamily="49" charset="0"/>
              </a:rPr>
              <a:t>list[0]</a:t>
            </a:r>
            <a:r>
              <a:rPr lang="en-US" altLang="en-US" dirty="0"/>
              <a:t> to </a:t>
            </a:r>
            <a:r>
              <a:rPr lang="en-US" altLang="en-US" dirty="0">
                <a:latin typeface="Courier New" panose="02070309020205020404" pitchFamily="49" charset="0"/>
              </a:rPr>
              <a:t>8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list[1]</a:t>
            </a:r>
            <a:r>
              <a:rPr lang="en-US" altLang="en-US" dirty="0"/>
              <a:t> to </a:t>
            </a:r>
            <a:r>
              <a:rPr lang="en-US" altLang="en-US" dirty="0">
                <a:latin typeface="Courier New" panose="02070309020205020404" pitchFamily="49" charset="0"/>
              </a:rPr>
              <a:t>5</a:t>
            </a:r>
            <a:r>
              <a:rPr lang="en-US" altLang="en-US" dirty="0"/>
              <a:t>, </a:t>
            </a:r>
            <a:r>
              <a:rPr lang="en-US" altLang="en-US" dirty="0">
                <a:latin typeface="Courier New" panose="02070309020205020404" pitchFamily="49" charset="0"/>
              </a:rPr>
              <a:t>list[2]</a:t>
            </a:r>
            <a:r>
              <a:rPr lang="en-US" altLang="en-US" dirty="0"/>
              <a:t> to </a:t>
            </a:r>
            <a:r>
              <a:rPr lang="en-US" altLang="en-US" dirty="0">
                <a:latin typeface="Courier New" panose="02070309020205020404" pitchFamily="49" charset="0"/>
              </a:rPr>
              <a:t>12</a:t>
            </a:r>
            <a:r>
              <a:rPr lang="en-US" altLang="en-US" dirty="0"/>
              <a:t> and all other components are initialized to </a:t>
            </a:r>
            <a:r>
              <a:rPr lang="en-US" altLang="en-US" dirty="0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52610" name="Slide Number Placeholder 5">
            <a:extLst>
              <a:ext uri="{FF2B5EF4-FFF2-40B4-BE49-F238E27FC236}">
                <a16:creationId xmlns:a16="http://schemas.microsoft.com/office/drawing/2014/main" id="{EC7B64A1-FFCD-3FFD-B312-44A3C63A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05F5CB5-9AE8-4537-A3A1-5DA596BD459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2">
            <a:extLst>
              <a:ext uri="{FF2B5EF4-FFF2-40B4-BE49-F238E27FC236}">
                <a16:creationId xmlns:a16="http://schemas.microsoft.com/office/drawing/2014/main" id="{0CAAF4D8-2F15-154D-4D1D-662540016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Partial Initialization of Arrays During Declaration (continued)</a:t>
            </a:r>
          </a:p>
        </p:txBody>
      </p:sp>
      <p:sp>
        <p:nvSpPr>
          <p:cNvPr id="453636" name="Rectangle 3">
            <a:extLst>
              <a:ext uri="{FF2B5EF4-FFF2-40B4-BE49-F238E27FC236}">
                <a16:creationId xmlns:a16="http://schemas.microsoft.com/office/drawing/2014/main" id="{27652EA5-BFB5-5DE1-7D13-8213F8B1AB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statement: </a:t>
            </a:r>
          </a:p>
          <a:p>
            <a:pPr>
              <a:buFontTx/>
              <a:buNone/>
            </a:pPr>
            <a:r>
              <a:rPr lang="en-US" altLang="en-US" sz="2600"/>
              <a:t>		</a:t>
            </a:r>
            <a:r>
              <a:rPr lang="en-US" altLang="en-US" sz="26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600">
                <a:latin typeface="Courier New" panose="02070309020205020404" pitchFamily="49" charset="0"/>
              </a:rPr>
              <a:t> list[] = {5, 6, 3};</a:t>
            </a:r>
          </a:p>
          <a:p>
            <a:pPr marL="463550" lvl="1" indent="-6350">
              <a:buFont typeface="Arial" panose="020B0604020202020204" pitchFamily="34" charset="0"/>
              <a:buNone/>
            </a:pPr>
            <a:r>
              <a:rPr lang="en-US" altLang="en-US"/>
              <a:t>declares </a:t>
            </a:r>
            <a:r>
              <a:rPr lang="en-US" altLang="en-US">
                <a:latin typeface="Courier New" panose="02070309020205020404" pitchFamily="49" charset="0"/>
              </a:rPr>
              <a:t>list</a:t>
            </a:r>
            <a:r>
              <a:rPr lang="en-US" altLang="en-US"/>
              <a:t> to be an array of </a:t>
            </a:r>
            <a:r>
              <a:rPr lang="en-US" altLang="en-US">
                <a:latin typeface="Courier New" panose="02070309020205020404" pitchFamily="49" charset="0"/>
              </a:rPr>
              <a:t>3</a:t>
            </a:r>
            <a:r>
              <a:rPr lang="en-US" altLang="en-US"/>
              <a:t> components and initializes </a:t>
            </a:r>
            <a:r>
              <a:rPr lang="en-US" altLang="en-US">
                <a:latin typeface="Courier New" panose="02070309020205020404" pitchFamily="49" charset="0"/>
              </a:rPr>
              <a:t>list[0]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5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list[1]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6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list[2]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3</a:t>
            </a:r>
          </a:p>
          <a:p>
            <a:r>
              <a:rPr lang="en-US" altLang="en-US"/>
              <a:t>The statement:</a:t>
            </a:r>
          </a:p>
          <a:p>
            <a:pPr>
              <a:buFontTx/>
              <a:buNone/>
            </a:pPr>
            <a:r>
              <a:rPr lang="en-US" altLang="en-US" sz="2600"/>
              <a:t>		</a:t>
            </a:r>
            <a:r>
              <a:rPr lang="en-US" altLang="en-US" sz="26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600">
                <a:latin typeface="Courier New" panose="02070309020205020404" pitchFamily="49" charset="0"/>
              </a:rPr>
              <a:t> list[25]= {4, 7};</a:t>
            </a:r>
          </a:p>
          <a:p>
            <a:pPr marL="463550" lvl="1" indent="-6350">
              <a:buFont typeface="Arial" panose="020B0604020202020204" pitchFamily="34" charset="0"/>
              <a:buNone/>
            </a:pPr>
            <a:r>
              <a:rPr lang="en-US" altLang="en-US" sz="2800"/>
              <a:t>declares an array of </a:t>
            </a:r>
            <a:r>
              <a:rPr lang="en-US" altLang="en-US" sz="2800">
                <a:latin typeface="Courier New" panose="02070309020205020404" pitchFamily="49" charset="0"/>
              </a:rPr>
              <a:t>25</a:t>
            </a:r>
            <a:r>
              <a:rPr lang="en-US" altLang="en-US" sz="2800"/>
              <a:t> components; initializes </a:t>
            </a:r>
            <a:r>
              <a:rPr lang="en-US" altLang="en-US">
                <a:latin typeface="Courier New" panose="02070309020205020404" pitchFamily="49" charset="0"/>
              </a:rPr>
              <a:t>list[0]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4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list[1]</a:t>
            </a:r>
            <a:r>
              <a:rPr lang="en-US" altLang="en-US"/>
              <a:t> to </a:t>
            </a:r>
            <a:r>
              <a:rPr lang="en-US" altLang="en-US">
                <a:latin typeface="Courier New" panose="02070309020205020404" pitchFamily="49" charset="0"/>
              </a:rPr>
              <a:t>7</a:t>
            </a:r>
            <a:r>
              <a:rPr lang="en-US" altLang="en-US"/>
              <a:t>; all other components are initialized to </a:t>
            </a:r>
            <a:r>
              <a:rPr lang="en-US" altLang="en-US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453634" name="Slide Number Placeholder 5">
            <a:extLst>
              <a:ext uri="{FF2B5EF4-FFF2-40B4-BE49-F238E27FC236}">
                <a16:creationId xmlns:a16="http://schemas.microsoft.com/office/drawing/2014/main" id="{D058A8FC-41B4-3BEC-401C-8A5899AA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DDC5FB-CDAE-4C49-AE92-96BD6181A6C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9" name="Rectangle 9">
            <a:extLst>
              <a:ext uri="{FF2B5EF4-FFF2-40B4-BE49-F238E27FC236}">
                <a16:creationId xmlns:a16="http://schemas.microsoft.com/office/drawing/2014/main" id="{35AF110C-A463-230D-EA12-3199237C06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Restrictions on Array Processing</a:t>
            </a:r>
          </a:p>
        </p:txBody>
      </p:sp>
      <p:sp>
        <p:nvSpPr>
          <p:cNvPr id="454660" name="Rectangle 10">
            <a:extLst>
              <a:ext uri="{FF2B5EF4-FFF2-40B4-BE49-F238E27FC236}">
                <a16:creationId xmlns:a16="http://schemas.microsoft.com/office/drawing/2014/main" id="{58213CC2-A87C-CF25-5A67-13CA48E6FB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3890" y="2105977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Consider the following statements:</a:t>
            </a:r>
          </a:p>
          <a:p>
            <a:pPr>
              <a:lnSpc>
                <a:spcPct val="140000"/>
              </a:lnSpc>
            </a:pPr>
            <a:endParaRPr lang="en-US" altLang="en-US" dirty="0"/>
          </a:p>
          <a:p>
            <a:r>
              <a:rPr lang="en-US" altLang="en-US" dirty="0"/>
              <a:t>C++ does not allow aggregate operations on an array:</a:t>
            </a:r>
          </a:p>
          <a:p>
            <a:r>
              <a:rPr lang="en-US" altLang="en-US" dirty="0"/>
              <a:t>Solution:</a:t>
            </a:r>
          </a:p>
        </p:txBody>
      </p:sp>
      <p:sp>
        <p:nvSpPr>
          <p:cNvPr id="454658" name="Slide Number Placeholder 5">
            <a:extLst>
              <a:ext uri="{FF2B5EF4-FFF2-40B4-BE49-F238E27FC236}">
                <a16:creationId xmlns:a16="http://schemas.microsoft.com/office/drawing/2014/main" id="{2AC38538-6B9A-8970-2CC2-FFDE8A2C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062607-4B59-48CD-9225-3246CACBA19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54661" name="Picture 8">
            <a:extLst>
              <a:ext uri="{FF2B5EF4-FFF2-40B4-BE49-F238E27FC236}">
                <a16:creationId xmlns:a16="http://schemas.microsoft.com/office/drawing/2014/main" id="{71969779-CD78-FEA8-817C-17B23171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430463"/>
            <a:ext cx="669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2" name="Picture 11">
            <a:extLst>
              <a:ext uri="{FF2B5EF4-FFF2-40B4-BE49-F238E27FC236}">
                <a16:creationId xmlns:a16="http://schemas.microsoft.com/office/drawing/2014/main" id="{E5F7D8F1-5F96-8550-73A7-B0134234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086225"/>
            <a:ext cx="454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663" name="Picture 12">
            <a:extLst>
              <a:ext uri="{FF2B5EF4-FFF2-40B4-BE49-F238E27FC236}">
                <a16:creationId xmlns:a16="http://schemas.microsoft.com/office/drawing/2014/main" id="{AE1FC2BB-183F-38BA-4744-9D5A1532F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5086350"/>
            <a:ext cx="613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3" name="Rectangle 2">
            <a:extLst>
              <a:ext uri="{FF2B5EF4-FFF2-40B4-BE49-F238E27FC236}">
                <a16:creationId xmlns:a16="http://schemas.microsoft.com/office/drawing/2014/main" id="{60A5ADEB-A183-86D4-F4B2-37B1D01ED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Some Restrictions on Array Processing (continued)</a:t>
            </a:r>
          </a:p>
        </p:txBody>
      </p:sp>
      <p:sp>
        <p:nvSpPr>
          <p:cNvPr id="455684" name="Rectangle 7">
            <a:extLst>
              <a:ext uri="{FF2B5EF4-FFF2-40B4-BE49-F238E27FC236}">
                <a16:creationId xmlns:a16="http://schemas.microsoft.com/office/drawing/2014/main" id="{9E80DD19-BC37-BA67-2B5A-9C621BCDA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following is illegal too:</a:t>
            </a:r>
          </a:p>
          <a:p>
            <a:endParaRPr lang="en-US" altLang="en-US"/>
          </a:p>
          <a:p>
            <a:r>
              <a:rPr lang="en-US" altLang="en-US"/>
              <a:t>Solution:</a:t>
            </a:r>
          </a:p>
          <a:p>
            <a:pPr>
              <a:lnSpc>
                <a:spcPct val="150000"/>
              </a:lnSpc>
            </a:pPr>
            <a:endParaRPr lang="en-US" altLang="en-US"/>
          </a:p>
          <a:p>
            <a:r>
              <a:rPr lang="en-US" altLang="en-US"/>
              <a:t>The following statements are legal, but do not give the desired results:</a:t>
            </a:r>
          </a:p>
        </p:txBody>
      </p:sp>
      <p:sp>
        <p:nvSpPr>
          <p:cNvPr id="455682" name="Slide Number Placeholder 5">
            <a:extLst>
              <a:ext uri="{FF2B5EF4-FFF2-40B4-BE49-F238E27FC236}">
                <a16:creationId xmlns:a16="http://schemas.microsoft.com/office/drawing/2014/main" id="{83EDFD0B-B622-A328-A870-C4D2B821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5C2419-B16E-481A-ADCC-F9C629B8848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55685" name="Picture 8">
            <a:extLst>
              <a:ext uri="{FF2B5EF4-FFF2-40B4-BE49-F238E27FC236}">
                <a16:creationId xmlns:a16="http://schemas.microsoft.com/office/drawing/2014/main" id="{6A772FCD-83F0-EF94-8060-EFE1BF533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4059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6" name="Picture 9">
            <a:extLst>
              <a:ext uri="{FF2B5EF4-FFF2-40B4-BE49-F238E27FC236}">
                <a16:creationId xmlns:a16="http://schemas.microsoft.com/office/drawing/2014/main" id="{066EC816-0BE5-8A43-D47B-0156F4ABA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29000"/>
            <a:ext cx="6032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5687" name="Picture 10">
            <a:extLst>
              <a:ext uri="{FF2B5EF4-FFF2-40B4-BE49-F238E27FC236}">
                <a16:creationId xmlns:a16="http://schemas.microsoft.com/office/drawing/2014/main" id="{B03571B4-EEF8-9D3C-B83C-98A46B4B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2"/>
          <a:stretch>
            <a:fillRect/>
          </a:stretch>
        </p:blipFill>
        <p:spPr bwMode="auto">
          <a:xfrm>
            <a:off x="1371600" y="5181600"/>
            <a:ext cx="3602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7" name="Rectangle 2">
            <a:extLst>
              <a:ext uri="{FF2B5EF4-FFF2-40B4-BE49-F238E27FC236}">
                <a16:creationId xmlns:a16="http://schemas.microsoft.com/office/drawing/2014/main" id="{E594C65D-4EE4-FF78-543E-B4E59F56B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as Parameters to Functions</a:t>
            </a:r>
          </a:p>
        </p:txBody>
      </p:sp>
      <p:sp>
        <p:nvSpPr>
          <p:cNvPr id="456708" name="Rectangle 3">
            <a:extLst>
              <a:ext uri="{FF2B5EF4-FFF2-40B4-BE49-F238E27FC236}">
                <a16:creationId xmlns:a16="http://schemas.microsoft.com/office/drawing/2014/main" id="{E329598C-F3AB-AA9B-5BD4-AAC64CB11D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Arrays are passed by reference only</a:t>
            </a:r>
          </a:p>
          <a:p>
            <a:r>
              <a:rPr lang="en-US" altLang="en-US"/>
              <a:t>The symbol </a:t>
            </a:r>
            <a:r>
              <a:rPr lang="en-US" altLang="en-US">
                <a:latin typeface="Courier New" panose="02070309020205020404" pitchFamily="49" charset="0"/>
              </a:rPr>
              <a:t>&amp;</a:t>
            </a:r>
            <a:r>
              <a:rPr lang="en-US" altLang="en-US"/>
              <a:t> is </a:t>
            </a:r>
            <a:r>
              <a:rPr lang="en-US" altLang="en-US" i="1"/>
              <a:t>not</a:t>
            </a:r>
            <a:r>
              <a:rPr lang="en-US" altLang="en-US"/>
              <a:t> used when declaring an array as a formal parameter</a:t>
            </a:r>
          </a:p>
          <a:p>
            <a:r>
              <a:rPr lang="en-US" altLang="en-US"/>
              <a:t>The size of the array is usually omitted</a:t>
            </a:r>
          </a:p>
          <a:p>
            <a:pPr lvl="1"/>
            <a:r>
              <a:rPr lang="en-US" altLang="en-US"/>
              <a:t>If provided, it is ignored by the compiler</a:t>
            </a:r>
          </a:p>
          <a:p>
            <a:pPr lvl="1"/>
            <a:endParaRPr lang="en-US" altLang="en-US"/>
          </a:p>
        </p:txBody>
      </p:sp>
      <p:sp>
        <p:nvSpPr>
          <p:cNvPr id="456706" name="Slide Number Placeholder 5">
            <a:extLst>
              <a:ext uri="{FF2B5EF4-FFF2-40B4-BE49-F238E27FC236}">
                <a16:creationId xmlns:a16="http://schemas.microsoft.com/office/drawing/2014/main" id="{BE2749BA-306E-2701-DD93-A044FF064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A9E569-0C1E-425A-A3BA-493C5263C20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56709" name="Picture 4">
            <a:extLst>
              <a:ext uri="{FF2B5EF4-FFF2-40B4-BE49-F238E27FC236}">
                <a16:creationId xmlns:a16="http://schemas.microsoft.com/office/drawing/2014/main" id="{57BFD190-AB59-CC7D-029C-E72C51DB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191000"/>
            <a:ext cx="703897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2">
            <a:extLst>
              <a:ext uri="{FF2B5EF4-FFF2-40B4-BE49-F238E27FC236}">
                <a16:creationId xmlns:a16="http://schemas.microsoft.com/office/drawing/2014/main" id="{19D3D1E9-A1A1-B588-E413-64C9D60593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Constant Arrays as Formal Parameters</a:t>
            </a:r>
          </a:p>
        </p:txBody>
      </p:sp>
      <p:sp>
        <p:nvSpPr>
          <p:cNvPr id="457730" name="Slide Number Placeholder 4">
            <a:extLst>
              <a:ext uri="{FF2B5EF4-FFF2-40B4-BE49-F238E27FC236}">
                <a16:creationId xmlns:a16="http://schemas.microsoft.com/office/drawing/2014/main" id="{91A1FEA1-4B57-49E2-242A-50593705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4E368DB-6313-4CC5-BCF4-F844EE19BCB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57732" name="Picture 6">
            <a:extLst>
              <a:ext uri="{FF2B5EF4-FFF2-40B4-BE49-F238E27FC236}">
                <a16:creationId xmlns:a16="http://schemas.microsoft.com/office/drawing/2014/main" id="{B23492D3-D052-65FB-CF92-7C90B09F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54175"/>
            <a:ext cx="704691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3" name="Picture 7">
            <a:extLst>
              <a:ext uri="{FF2B5EF4-FFF2-40B4-BE49-F238E27FC236}">
                <a16:creationId xmlns:a16="http://schemas.microsoft.com/office/drawing/2014/main" id="{82963C75-AA4A-A3DD-D6B0-6C0197BA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2257425"/>
            <a:ext cx="58594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734" name="Picture 8">
            <a:extLst>
              <a:ext uri="{FF2B5EF4-FFF2-40B4-BE49-F238E27FC236}">
                <a16:creationId xmlns:a16="http://schemas.microsoft.com/office/drawing/2014/main" id="{E15B2698-25D4-960E-13FF-142674A60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397375"/>
            <a:ext cx="57150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89" name="Oval 9">
            <a:extLst>
              <a:ext uri="{FF2B5EF4-FFF2-40B4-BE49-F238E27FC236}">
                <a16:creationId xmlns:a16="http://schemas.microsoft.com/office/drawing/2014/main" id="{13454B21-EF75-BB22-2F10-139D64F62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133975"/>
            <a:ext cx="6096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9" grpId="0" animBg="1"/>
    </p:bldLst>
  </p:timing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5" name="Rectangle 2">
            <a:extLst>
              <a:ext uri="{FF2B5EF4-FFF2-40B4-BE49-F238E27FC236}">
                <a16:creationId xmlns:a16="http://schemas.microsoft.com/office/drawing/2014/main" id="{9211BA5B-1338-DE0A-A74C-02684C761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Base Address of an Array and Array in Computer Memory</a:t>
            </a:r>
          </a:p>
        </p:txBody>
      </p:sp>
      <p:sp>
        <p:nvSpPr>
          <p:cNvPr id="458756" name="Rectangle 3">
            <a:extLst>
              <a:ext uri="{FF2B5EF4-FFF2-40B4-BE49-F238E27FC236}">
                <a16:creationId xmlns:a16="http://schemas.microsoft.com/office/drawing/2014/main" id="{2446CA44-6C07-E07F-C307-04A330F663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base address of an array is the address, or memory location of the first array component</a:t>
            </a:r>
          </a:p>
          <a:p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list</a:t>
            </a:r>
            <a:r>
              <a:rPr lang="en-US" altLang="en-US"/>
              <a:t> is a one-dimensional array, its base address is the address of </a:t>
            </a:r>
            <a:r>
              <a:rPr lang="en-US" altLang="en-US">
                <a:latin typeface="Courier New" panose="02070309020205020404" pitchFamily="49" charset="0"/>
              </a:rPr>
              <a:t>list[0]</a:t>
            </a:r>
          </a:p>
          <a:p>
            <a:r>
              <a:rPr lang="en-US" altLang="en-US"/>
              <a:t>When we pass an array as a parameter, the base address of the actual array is passed to the formal parameter</a:t>
            </a:r>
          </a:p>
        </p:txBody>
      </p:sp>
      <p:sp>
        <p:nvSpPr>
          <p:cNvPr id="458754" name="Slide Number Placeholder 5">
            <a:extLst>
              <a:ext uri="{FF2B5EF4-FFF2-40B4-BE49-F238E27FC236}">
                <a16:creationId xmlns:a16="http://schemas.microsoft.com/office/drawing/2014/main" id="{223FCF31-ADF6-96AA-7C4A-52CD55EE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B60759E-4DA3-45E5-8B69-484C286C653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778" name="Picture 4">
            <a:extLst>
              <a:ext uri="{FF2B5EF4-FFF2-40B4-BE49-F238E27FC236}">
                <a16:creationId xmlns:a16="http://schemas.microsoft.com/office/drawing/2014/main" id="{70A74103-C2A0-9B04-1F3C-A060486F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914400"/>
            <a:ext cx="7046912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82DC3-050C-1A17-4A91-FBB5A732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1932D-05DE-0A48-F4DA-975DC65F8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D8E58A8E-AC54-FC48-95C1-88FE0AC29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 Statement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FEF23B4D-052C-81F9-B7E8-99BE094AE3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assignment statement takes the form: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Expression is evaluated and its value is assigned to the variable on the left side</a:t>
            </a:r>
          </a:p>
          <a:p>
            <a:r>
              <a:rPr lang="en-US" altLang="en-US"/>
              <a:t>In C++, = is called the assignment operator</a:t>
            </a:r>
          </a:p>
        </p:txBody>
      </p:sp>
      <p:sp>
        <p:nvSpPr>
          <p:cNvPr id="54276" name="Slide Number Placeholder 5">
            <a:extLst>
              <a:ext uri="{FF2B5EF4-FFF2-40B4-BE49-F238E27FC236}">
                <a16:creationId xmlns:a16="http://schemas.microsoft.com/office/drawing/2014/main" id="{932E4A07-4EAF-917D-15FB-FFEC3CB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B3429D-D922-4C9B-9F10-AABC5821DE1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54277" name="Picture 6">
            <a:extLst>
              <a:ext uri="{FF2B5EF4-FFF2-40B4-BE49-F238E27FC236}">
                <a16:creationId xmlns:a16="http://schemas.microsoft.com/office/drawing/2014/main" id="{ABC2E71C-5831-7DE2-264C-5844E9507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57463"/>
            <a:ext cx="3519488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3" name="Rectangle 2">
            <a:extLst>
              <a:ext uri="{FF2B5EF4-FFF2-40B4-BE49-F238E27FC236}">
                <a16:creationId xmlns:a16="http://schemas.microsoft.com/office/drawing/2014/main" id="{B1E0A054-2844-5FF0-041F-20A45FA82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Cannot Return a Value of the Type Array</a:t>
            </a:r>
          </a:p>
        </p:txBody>
      </p:sp>
      <p:sp>
        <p:nvSpPr>
          <p:cNvPr id="460804" name="Rectangle 3">
            <a:extLst>
              <a:ext uri="{FF2B5EF4-FFF2-40B4-BE49-F238E27FC236}">
                <a16:creationId xmlns:a16="http://schemas.microsoft.com/office/drawing/2014/main" id="{6BF68530-1FF7-D515-F907-14DDB12EF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does not allow functions to return a value of the type array</a:t>
            </a:r>
          </a:p>
          <a:p>
            <a:endParaRPr lang="en-US" altLang="en-US"/>
          </a:p>
        </p:txBody>
      </p:sp>
      <p:sp>
        <p:nvSpPr>
          <p:cNvPr id="460802" name="Slide Number Placeholder 5">
            <a:extLst>
              <a:ext uri="{FF2B5EF4-FFF2-40B4-BE49-F238E27FC236}">
                <a16:creationId xmlns:a16="http://schemas.microsoft.com/office/drawing/2014/main" id="{BAC5C120-6B53-D769-FABA-6C9DAE320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2650DD2-A33A-4452-8472-F5E3D36CEE5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7" name="Rectangle 2">
            <a:extLst>
              <a:ext uri="{FF2B5EF4-FFF2-40B4-BE49-F238E27FC236}">
                <a16:creationId xmlns:a16="http://schemas.microsoft.com/office/drawing/2014/main" id="{A391B0F9-B2E0-1CFC-873C-07E6E75D7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Integral Data Type and Array Indices</a:t>
            </a:r>
          </a:p>
        </p:txBody>
      </p:sp>
      <p:sp>
        <p:nvSpPr>
          <p:cNvPr id="461828" name="Rectangle 3">
            <a:extLst>
              <a:ext uri="{FF2B5EF4-FFF2-40B4-BE49-F238E27FC236}">
                <a16:creationId xmlns:a16="http://schemas.microsoft.com/office/drawing/2014/main" id="{2BCF4100-F172-AE7F-1FB5-2E516482C5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allows any integral type to be used as an array index</a:t>
            </a:r>
          </a:p>
          <a:p>
            <a:r>
              <a:rPr lang="en-US" altLang="en-US"/>
              <a:t>Example:</a:t>
            </a:r>
          </a:p>
          <a:p>
            <a:endParaRPr lang="en-US" altLang="en-US"/>
          </a:p>
        </p:txBody>
      </p:sp>
      <p:sp>
        <p:nvSpPr>
          <p:cNvPr id="461826" name="Slide Number Placeholder 5">
            <a:extLst>
              <a:ext uri="{FF2B5EF4-FFF2-40B4-BE49-F238E27FC236}">
                <a16:creationId xmlns:a16="http://schemas.microsoft.com/office/drawing/2014/main" id="{EE2ABC09-E448-083F-62C3-C2CBD04F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B6CA3A-3E29-43AB-A28D-FD5D2BDAB4C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61829" name="Picture 4">
            <a:extLst>
              <a:ext uri="{FF2B5EF4-FFF2-40B4-BE49-F238E27FC236}">
                <a16:creationId xmlns:a16="http://schemas.microsoft.com/office/drawing/2014/main" id="{1EDD34B9-71AD-FA7A-2700-0165417C00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81400"/>
            <a:ext cx="7808912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30" name="Picture 5">
            <a:extLst>
              <a:ext uri="{FF2B5EF4-FFF2-40B4-BE49-F238E27FC236}">
                <a16:creationId xmlns:a16="http://schemas.microsoft.com/office/drawing/2014/main" id="{4BD6EAEA-6BCB-EC16-65B0-10BD55A6D0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419600"/>
            <a:ext cx="75501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831" name="Picture 6">
            <a:extLst>
              <a:ext uri="{FF2B5EF4-FFF2-40B4-BE49-F238E27FC236}">
                <a16:creationId xmlns:a16="http://schemas.microsoft.com/office/drawing/2014/main" id="{317A035D-0E26-9DFF-97A1-6A5E6D2D62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5305425"/>
            <a:ext cx="48704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2">
            <a:extLst>
              <a:ext uri="{FF2B5EF4-FFF2-40B4-BE49-F238E27FC236}">
                <a16:creationId xmlns:a16="http://schemas.microsoft.com/office/drawing/2014/main" id="{D287FECC-65B5-53CC-988B-F7642C759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Ways to Declare Arrays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DECDA2-EA19-6A8B-7F57-4D36F135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2850" name="Slide Number Placeholder 4">
            <a:extLst>
              <a:ext uri="{FF2B5EF4-FFF2-40B4-BE49-F238E27FC236}">
                <a16:creationId xmlns:a16="http://schemas.microsoft.com/office/drawing/2014/main" id="{399DFD4E-C96E-2364-DACE-DD6B8E2E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BBDB9F-D7C1-4E30-80C1-CD7338B4A9C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62852" name="Picture 4">
            <a:extLst>
              <a:ext uri="{FF2B5EF4-FFF2-40B4-BE49-F238E27FC236}">
                <a16:creationId xmlns:a16="http://schemas.microsoft.com/office/drawing/2014/main" id="{56CD8D96-7A29-83F7-D97C-84E5F2E3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92363"/>
            <a:ext cx="47371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53" name="Picture 5">
            <a:extLst>
              <a:ext uri="{FF2B5EF4-FFF2-40B4-BE49-F238E27FC236}">
                <a16:creationId xmlns:a16="http://schemas.microsoft.com/office/drawing/2014/main" id="{E8AB5210-1C74-8BB4-E900-7FE735024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54363"/>
            <a:ext cx="5870575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5" name="Rectangle 4">
            <a:extLst>
              <a:ext uri="{FF2B5EF4-FFF2-40B4-BE49-F238E27FC236}">
                <a16:creationId xmlns:a16="http://schemas.microsoft.com/office/drawing/2014/main" id="{A2186E61-B4A5-7666-82D2-94DEAA792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C-</a:t>
            </a:r>
            <a:r>
              <a:rPr lang="en-US" altLang="en-US"/>
              <a:t>Strings (Character Arrays)</a:t>
            </a:r>
          </a:p>
        </p:txBody>
      </p:sp>
      <p:sp>
        <p:nvSpPr>
          <p:cNvPr id="463876" name="Rectangle 5">
            <a:extLst>
              <a:ext uri="{FF2B5EF4-FFF2-40B4-BE49-F238E27FC236}">
                <a16:creationId xmlns:a16="http://schemas.microsoft.com/office/drawing/2014/main" id="{98453770-A447-2136-0D46-EF52FB7CF6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Character array</a:t>
            </a:r>
            <a:r>
              <a:rPr lang="en-US" altLang="en-US"/>
              <a:t>: an array whose components are of type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</a:p>
          <a:p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 are null-terminated (</a:t>
            </a:r>
            <a:r>
              <a:rPr lang="en-US" altLang="en-US">
                <a:latin typeface="Courier New" panose="02070309020205020404" pitchFamily="49" charset="0"/>
              </a:rPr>
              <a:t>'\0'</a:t>
            </a:r>
            <a:r>
              <a:rPr lang="en-US" altLang="en-US"/>
              <a:t>) character arrays</a:t>
            </a:r>
          </a:p>
          <a:p>
            <a:r>
              <a:rPr lang="en-US" altLang="en-US"/>
              <a:t>Example:</a:t>
            </a:r>
            <a:endParaRPr lang="en-US" altLang="en-US">
              <a:latin typeface="Courier New" panose="02070309020205020404" pitchFamily="49" charset="0"/>
            </a:endParaRP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'A'</a:t>
            </a:r>
            <a:r>
              <a:rPr lang="en-US" altLang="en-US"/>
              <a:t> is the character </a:t>
            </a:r>
            <a:r>
              <a:rPr lang="en-US" altLang="en-US">
                <a:latin typeface="Courier New" panose="02070309020205020404" pitchFamily="49" charset="0"/>
              </a:rPr>
              <a:t>A</a:t>
            </a:r>
            <a:r>
              <a:rPr lang="en-US" altLang="en-US"/>
              <a:t> 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"A"</a:t>
            </a:r>
            <a:r>
              <a:rPr lang="en-US" altLang="en-US"/>
              <a:t> is the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 </a:t>
            </a:r>
            <a:r>
              <a:rPr lang="en-US" altLang="en-US">
                <a:latin typeface="Courier New" panose="02070309020205020404" pitchFamily="49" charset="0"/>
              </a:rPr>
              <a:t>A</a:t>
            </a:r>
            <a:r>
              <a:rPr lang="en-US" altLang="en-US"/>
              <a:t> 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</a:rPr>
              <a:t>"A"</a:t>
            </a:r>
            <a:r>
              <a:rPr lang="en-US" altLang="en-US"/>
              <a:t> represents two characters, </a:t>
            </a:r>
            <a:r>
              <a:rPr lang="en-US" altLang="en-US">
                <a:latin typeface="Courier New" panose="02070309020205020404" pitchFamily="49" charset="0"/>
              </a:rPr>
              <a:t>'A'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'\0‘</a:t>
            </a:r>
          </a:p>
        </p:txBody>
      </p:sp>
      <p:sp>
        <p:nvSpPr>
          <p:cNvPr id="463874" name="Slide Number Placeholder 5">
            <a:extLst>
              <a:ext uri="{FF2B5EF4-FFF2-40B4-BE49-F238E27FC236}">
                <a16:creationId xmlns:a16="http://schemas.microsoft.com/office/drawing/2014/main" id="{2982C530-F43D-300E-591F-C81A0D430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CB75F9D-F393-4929-BDD9-59A4FB983F0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Rectangle 2">
            <a:extLst>
              <a:ext uri="{FF2B5EF4-FFF2-40B4-BE49-F238E27FC236}">
                <a16:creationId xmlns:a16="http://schemas.microsoft.com/office/drawing/2014/main" id="{D8263C99-1C8C-25A8-B989-DB37B74E3E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C-</a:t>
            </a:r>
            <a:r>
              <a:rPr lang="en-US" altLang="en-US"/>
              <a:t>Strings (Character Arrays) (continued)</a:t>
            </a:r>
          </a:p>
        </p:txBody>
      </p:sp>
      <p:sp>
        <p:nvSpPr>
          <p:cNvPr id="464900" name="Rectangle 3">
            <a:extLst>
              <a:ext uri="{FF2B5EF4-FFF2-40B4-BE49-F238E27FC236}">
                <a16:creationId xmlns:a16="http://schemas.microsoft.com/office/drawing/2014/main" id="{63BD2391-9916-D09F-4826-16C4622930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Consider the statement</a:t>
            </a:r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400">
                <a:latin typeface="Courier New" panose="02070309020205020404" pitchFamily="49" charset="0"/>
              </a:rPr>
              <a:t> name[16];</a:t>
            </a:r>
            <a:endParaRPr lang="en-US" altLang="en-US">
              <a:latin typeface="Courier New" panose="02070309020205020404" pitchFamily="49" charset="0"/>
            </a:endParaRPr>
          </a:p>
          <a:p>
            <a:r>
              <a:rPr lang="en-US" altLang="en-US"/>
              <a:t>Since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 are null terminated and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  <a:r>
              <a:rPr lang="en-US" altLang="en-US"/>
              <a:t> has 16 components, the largest string that it can store has 15 characters</a:t>
            </a:r>
            <a:endParaRPr lang="en-US" altLang="en-US">
              <a:latin typeface="Courier New" panose="02070309020205020404" pitchFamily="49" charset="0"/>
            </a:endParaRPr>
          </a:p>
          <a:p>
            <a:r>
              <a:rPr lang="en-US" altLang="en-US"/>
              <a:t>If you store a string of length, say 10 in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</a:p>
          <a:p>
            <a:pPr lvl="1"/>
            <a:r>
              <a:rPr lang="en-US" altLang="en-US"/>
              <a:t>The first 11 components of </a:t>
            </a:r>
            <a:r>
              <a:rPr lang="en-US" altLang="en-US" sz="2800">
                <a:latin typeface="Courier New" panose="02070309020205020404" pitchFamily="49" charset="0"/>
              </a:rPr>
              <a:t>name</a:t>
            </a:r>
            <a:r>
              <a:rPr lang="en-US" altLang="en-US"/>
              <a:t> are used and the last five are left unused</a:t>
            </a:r>
          </a:p>
        </p:txBody>
      </p:sp>
      <p:sp>
        <p:nvSpPr>
          <p:cNvPr id="464898" name="Slide Number Placeholder 5">
            <a:extLst>
              <a:ext uri="{FF2B5EF4-FFF2-40B4-BE49-F238E27FC236}">
                <a16:creationId xmlns:a16="http://schemas.microsoft.com/office/drawing/2014/main" id="{4AAB1530-D30F-C3FB-512B-7AF5E139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3EB46E-BAB5-423C-9554-6B341B429C6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3" name="Rectangle 2">
            <a:extLst>
              <a:ext uri="{FF2B5EF4-FFF2-40B4-BE49-F238E27FC236}">
                <a16:creationId xmlns:a16="http://schemas.microsoft.com/office/drawing/2014/main" id="{765146BB-6750-3B50-4711-900D2310F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C-</a:t>
            </a:r>
            <a:r>
              <a:rPr lang="en-US" altLang="en-US"/>
              <a:t>Strings (Character Arrays) (continued)</a:t>
            </a:r>
          </a:p>
        </p:txBody>
      </p:sp>
      <p:sp>
        <p:nvSpPr>
          <p:cNvPr id="465924" name="Rectangle 3">
            <a:extLst>
              <a:ext uri="{FF2B5EF4-FFF2-40B4-BE49-F238E27FC236}">
                <a16:creationId xmlns:a16="http://schemas.microsoft.com/office/drawing/2014/main" id="{33C55E2C-6BA5-23AC-DA80-3DF670C57D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The statement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400">
                <a:latin typeface="Courier New" panose="02070309020205020404" pitchFamily="49" charset="0"/>
              </a:rPr>
              <a:t> name[16] = "John";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/>
              <a:t>	</a:t>
            </a:r>
            <a:r>
              <a:rPr lang="en-US" altLang="en-US"/>
              <a:t>declares an array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  <a:r>
              <a:rPr lang="en-US" altLang="en-US"/>
              <a:t> of length 16 and stores  the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 </a:t>
            </a:r>
            <a:r>
              <a:rPr lang="en-US" altLang="en-US">
                <a:latin typeface="Courier New" panose="02070309020205020404" pitchFamily="49" charset="0"/>
              </a:rPr>
              <a:t>"John"</a:t>
            </a:r>
            <a:r>
              <a:rPr lang="en-US" altLang="en-US"/>
              <a:t> in it</a:t>
            </a:r>
            <a:endParaRPr lang="en-US" altLang="en-US" sz="2400"/>
          </a:p>
          <a:p>
            <a:pPr>
              <a:spcBef>
                <a:spcPct val="40000"/>
              </a:spcBef>
            </a:pPr>
            <a:r>
              <a:rPr lang="en-US" altLang="en-US"/>
              <a:t>The statement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 sz="2400">
                <a:latin typeface="Courier New" panose="02070309020205020404" pitchFamily="49" charset="0"/>
              </a:rPr>
              <a:t> name[] = "John";</a:t>
            </a:r>
          </a:p>
          <a:p>
            <a:pPr>
              <a:spcBef>
                <a:spcPct val="40000"/>
              </a:spcBef>
              <a:buFontTx/>
              <a:buNone/>
            </a:pPr>
            <a:r>
              <a:rPr lang="en-US" altLang="en-US" sz="2400"/>
              <a:t>	</a:t>
            </a:r>
            <a:r>
              <a:rPr lang="en-US" altLang="en-US"/>
              <a:t>declares an array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  <a:r>
              <a:rPr lang="en-US" altLang="en-US"/>
              <a:t> of length 5 and stores  the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 </a:t>
            </a:r>
            <a:r>
              <a:rPr lang="en-US" altLang="en-US">
                <a:latin typeface="Courier New" panose="02070309020205020404" pitchFamily="49" charset="0"/>
              </a:rPr>
              <a:t>"John"</a:t>
            </a:r>
            <a:r>
              <a:rPr lang="en-US" altLang="en-US"/>
              <a:t> in it</a:t>
            </a:r>
          </a:p>
        </p:txBody>
      </p:sp>
      <p:sp>
        <p:nvSpPr>
          <p:cNvPr id="465922" name="Slide Number Placeholder 5">
            <a:extLst>
              <a:ext uri="{FF2B5EF4-FFF2-40B4-BE49-F238E27FC236}">
                <a16:creationId xmlns:a16="http://schemas.microsoft.com/office/drawing/2014/main" id="{61037B48-92E9-D5ED-F037-A646BFEB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B845DB8-0B7C-4AD7-9324-BE7A1B01B8C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8" name="Rectangle 8">
            <a:extLst>
              <a:ext uri="{FF2B5EF4-FFF2-40B4-BE49-F238E27FC236}">
                <a16:creationId xmlns:a16="http://schemas.microsoft.com/office/drawing/2014/main" id="{DDDDDFCD-DAFD-8EC0-DA4E-01401D909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C-</a:t>
            </a:r>
            <a:r>
              <a:rPr lang="en-US" altLang="en-US"/>
              <a:t>Strings (Character Arrays)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0BDAC-A1A8-CF60-C7DF-5FAC3500A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6946" name="Slide Number Placeholder 4">
            <a:extLst>
              <a:ext uri="{FF2B5EF4-FFF2-40B4-BE49-F238E27FC236}">
                <a16:creationId xmlns:a16="http://schemas.microsoft.com/office/drawing/2014/main" id="{127B8C4B-B2DE-C8F2-63E6-3271E910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5C9611-6425-4E6E-B219-ACFAB6468D5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66947" name="Picture 7">
            <a:extLst>
              <a:ext uri="{FF2B5EF4-FFF2-40B4-BE49-F238E27FC236}">
                <a16:creationId xmlns:a16="http://schemas.microsoft.com/office/drawing/2014/main" id="{CCB21060-FF74-1538-BD3D-41EE23D72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704691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1" name="Rectangle 4">
            <a:extLst>
              <a:ext uri="{FF2B5EF4-FFF2-40B4-BE49-F238E27FC236}">
                <a16:creationId xmlns:a16="http://schemas.microsoft.com/office/drawing/2014/main" id="{405B81CD-5D32-B3A3-C809-262378E31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 Comparison</a:t>
            </a:r>
          </a:p>
        </p:txBody>
      </p:sp>
      <p:sp>
        <p:nvSpPr>
          <p:cNvPr id="467972" name="Rectangle 5">
            <a:extLst>
              <a:ext uri="{FF2B5EF4-FFF2-40B4-BE49-F238E27FC236}">
                <a16:creationId xmlns:a16="http://schemas.microsoft.com/office/drawing/2014/main" id="{FC6427EA-9B5D-CDB8-9CD5-59624256D2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 are compared character by character using the collating sequence of the system</a:t>
            </a:r>
          </a:p>
          <a:p>
            <a:r>
              <a:rPr lang="en-US" altLang="en-US"/>
              <a:t>If we are using the ASCII character set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"Air"</a:t>
            </a:r>
            <a:r>
              <a:rPr lang="en-US" altLang="en-US"/>
              <a:t> &lt; </a:t>
            </a:r>
            <a:r>
              <a:rPr lang="en-US" altLang="en-US">
                <a:latin typeface="Courier New" panose="02070309020205020404" pitchFamily="49" charset="0"/>
              </a:rPr>
              <a:t>"Boat"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"Air"</a:t>
            </a:r>
            <a:r>
              <a:rPr lang="en-US" altLang="en-US"/>
              <a:t> &lt; </a:t>
            </a:r>
            <a:r>
              <a:rPr lang="en-US" altLang="en-US">
                <a:latin typeface="Courier New" panose="02070309020205020404" pitchFamily="49" charset="0"/>
              </a:rPr>
              <a:t>"An"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"Bill"</a:t>
            </a:r>
            <a:r>
              <a:rPr lang="en-US" altLang="en-US"/>
              <a:t> &lt; </a:t>
            </a:r>
            <a:r>
              <a:rPr lang="en-US" altLang="en-US">
                <a:latin typeface="Courier New" panose="02070309020205020404" pitchFamily="49" charset="0"/>
              </a:rPr>
              <a:t>"Billy"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"Hello"</a:t>
            </a:r>
            <a:r>
              <a:rPr lang="en-US" altLang="en-US"/>
              <a:t> &lt; </a:t>
            </a:r>
            <a:r>
              <a:rPr lang="en-US" altLang="en-US">
                <a:latin typeface="Courier New" panose="02070309020205020404" pitchFamily="49" charset="0"/>
              </a:rPr>
              <a:t>"hello"</a:t>
            </a:r>
          </a:p>
        </p:txBody>
      </p:sp>
      <p:sp>
        <p:nvSpPr>
          <p:cNvPr id="467970" name="Slide Number Placeholder 5">
            <a:extLst>
              <a:ext uri="{FF2B5EF4-FFF2-40B4-BE49-F238E27FC236}">
                <a16:creationId xmlns:a16="http://schemas.microsoft.com/office/drawing/2014/main" id="{6EB41EC0-75AE-16A1-FA27-2EAE2171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025F553-0E46-4658-B1B3-E603E49B980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9">
            <a:extLst>
              <a:ext uri="{FF2B5EF4-FFF2-40B4-BE49-F238E27FC236}">
                <a16:creationId xmlns:a16="http://schemas.microsoft.com/office/drawing/2014/main" id="{5AA9D9FD-933A-A009-17EE-48DE0CE2C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6975475" cy="56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9" name="Rectangle 2">
            <a:extLst>
              <a:ext uri="{FF2B5EF4-FFF2-40B4-BE49-F238E27FC236}">
                <a16:creationId xmlns:a16="http://schemas.microsoft.com/office/drawing/2014/main" id="{7CFF19A1-727E-8B52-70FF-B8CCD75F5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Reading and Writing Strings</a:t>
            </a:r>
          </a:p>
        </p:txBody>
      </p:sp>
      <p:sp>
        <p:nvSpPr>
          <p:cNvPr id="470020" name="Rectangle 3">
            <a:extLst>
              <a:ext uri="{FF2B5EF4-FFF2-40B4-BE49-F238E27FC236}">
                <a16:creationId xmlns:a16="http://schemas.microsoft.com/office/drawing/2014/main" id="{A93E9AE7-A47B-3297-374F-C96F3DEE94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Most rules that apply to arrays apply to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 as well</a:t>
            </a:r>
          </a:p>
          <a:p>
            <a:r>
              <a:rPr lang="en-US" altLang="en-US"/>
              <a:t>Aggregate operations, such as assignment and comparison, are not allowed on arrays</a:t>
            </a:r>
          </a:p>
          <a:p>
            <a:r>
              <a:rPr lang="en-US" altLang="en-US"/>
              <a:t>Even the input/output of arrays is done component-wise</a:t>
            </a:r>
          </a:p>
          <a:p>
            <a:r>
              <a:rPr lang="en-US" altLang="en-US"/>
              <a:t>The one place where C++ allows aggregate operations on arrays is the input and output of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 (that is, character arrays)</a:t>
            </a:r>
          </a:p>
        </p:txBody>
      </p:sp>
      <p:sp>
        <p:nvSpPr>
          <p:cNvPr id="470018" name="Slide Number Placeholder 5">
            <a:extLst>
              <a:ext uri="{FF2B5EF4-FFF2-40B4-BE49-F238E27FC236}">
                <a16:creationId xmlns:a16="http://schemas.microsoft.com/office/drawing/2014/main" id="{FF2DD6DD-B3A9-B0CA-8CD7-9A6F2700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BDE37E-11E2-4BAB-89AE-A6EBF0D99B1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>
            <a:extLst>
              <a:ext uri="{FF2B5EF4-FFF2-40B4-BE49-F238E27FC236}">
                <a16:creationId xmlns:a16="http://schemas.microsoft.com/office/drawing/2014/main" id="{CC9C0414-B349-6D1D-4E42-3FA977D5C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Assignment Statement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B4775D-C78F-5A27-7A04-FA7A8987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300" name="Slide Number Placeholder 4">
            <a:extLst>
              <a:ext uri="{FF2B5EF4-FFF2-40B4-BE49-F238E27FC236}">
                <a16:creationId xmlns:a16="http://schemas.microsoft.com/office/drawing/2014/main" id="{AF00EC06-18DE-2394-6F13-CD1894E0F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7C2E85C-6E8B-49B1-804D-30A9F78F08F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55301" name="Group 15">
            <a:extLst>
              <a:ext uri="{FF2B5EF4-FFF2-40B4-BE49-F238E27FC236}">
                <a16:creationId xmlns:a16="http://schemas.microsoft.com/office/drawing/2014/main" id="{0F1E002D-9F73-9FC3-5F3B-91F183A1B21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00200"/>
            <a:ext cx="8089900" cy="4891088"/>
            <a:chOff x="480" y="1008"/>
            <a:chExt cx="5096" cy="3081"/>
          </a:xfrm>
        </p:grpSpPr>
        <p:pic>
          <p:nvPicPr>
            <p:cNvPr id="55302" name="Picture 9">
              <a:extLst>
                <a:ext uri="{FF2B5EF4-FFF2-40B4-BE49-F238E27FC236}">
                  <a16:creationId xmlns:a16="http://schemas.microsoft.com/office/drawing/2014/main" id="{CA53ACB2-9E2D-FD93-FE26-BFED50332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008"/>
              <a:ext cx="5077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3" name="Picture 10">
              <a:extLst>
                <a:ext uri="{FF2B5EF4-FFF2-40B4-BE49-F238E27FC236}">
                  <a16:creationId xmlns:a16="http://schemas.microsoft.com/office/drawing/2014/main" id="{9C28697C-BBE7-E430-5582-8AE7474FF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" y="1384"/>
              <a:ext cx="1115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11">
              <a:extLst>
                <a:ext uri="{FF2B5EF4-FFF2-40B4-BE49-F238E27FC236}">
                  <a16:creationId xmlns:a16="http://schemas.microsoft.com/office/drawing/2014/main" id="{B5251384-BE57-FA3B-A40C-5CD9BC9155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000"/>
              <a:ext cx="1975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13">
              <a:extLst>
                <a:ext uri="{FF2B5EF4-FFF2-40B4-BE49-F238E27FC236}">
                  <a16:creationId xmlns:a16="http://schemas.microsoft.com/office/drawing/2014/main" id="{3B2DC2C4-F07D-EED7-67C2-A10A3AC130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784"/>
              <a:ext cx="5096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14">
              <a:extLst>
                <a:ext uri="{FF2B5EF4-FFF2-40B4-BE49-F238E27FC236}">
                  <a16:creationId xmlns:a16="http://schemas.microsoft.com/office/drawing/2014/main" id="{E3D12412-7440-2C3C-A11D-DFF197BF69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20"/>
              <a:ext cx="1434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Rectangle 2">
            <a:extLst>
              <a:ext uri="{FF2B5EF4-FFF2-40B4-BE49-F238E27FC236}">
                <a16:creationId xmlns:a16="http://schemas.microsoft.com/office/drawing/2014/main" id="{B32CB29F-693F-F2AF-AF97-49AD56D53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 Input</a:t>
            </a:r>
          </a:p>
        </p:txBody>
      </p:sp>
      <p:sp>
        <p:nvSpPr>
          <p:cNvPr id="471044" name="Rectangle 3">
            <a:extLst>
              <a:ext uri="{FF2B5EF4-FFF2-40B4-BE49-F238E27FC236}">
                <a16:creationId xmlns:a16="http://schemas.microsoft.com/office/drawing/2014/main" id="{E6F43472-1F27-EC20-A433-D55CC49D5E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cin &gt;&gt; name;</a:t>
            </a:r>
            <a:r>
              <a:rPr lang="en-US" altLang="en-US"/>
              <a:t> stores the next input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 into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  <a:endParaRPr lang="en-US" altLang="en-US"/>
          </a:p>
          <a:p>
            <a:r>
              <a:rPr lang="en-US" altLang="en-US"/>
              <a:t>To read strings with blanks, use </a:t>
            </a:r>
            <a:r>
              <a:rPr lang="en-US" altLang="en-US">
                <a:latin typeface="Courier New" panose="02070309020205020404" pitchFamily="49" charset="0"/>
              </a:rPr>
              <a:t>get</a:t>
            </a:r>
            <a:r>
              <a:rPr lang="en-US" altLang="en-US"/>
              <a:t>: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latin typeface="Courier New" panose="02070309020205020404" pitchFamily="49" charset="0"/>
              </a:rPr>
              <a:t>cin.get(str, m+1);</a:t>
            </a:r>
            <a:r>
              <a:rPr lang="en-US" altLang="en-US" sz="2400"/>
              <a:t>	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400"/>
          </a:p>
          <a:p>
            <a:pPr lvl="1"/>
            <a:r>
              <a:rPr lang="en-US" altLang="en-US"/>
              <a:t>Stores the next </a:t>
            </a:r>
            <a:r>
              <a:rPr lang="en-US" altLang="en-US">
                <a:latin typeface="Courier New" panose="02070309020205020404" pitchFamily="49" charset="0"/>
              </a:rPr>
              <a:t>m</a:t>
            </a:r>
            <a:r>
              <a:rPr lang="en-US" altLang="en-US"/>
              <a:t> characters into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  <a:r>
              <a:rPr lang="en-US" altLang="en-US"/>
              <a:t> but the newline character is not stored in </a:t>
            </a:r>
            <a:r>
              <a:rPr lang="en-US" altLang="en-US">
                <a:latin typeface="Courier New" panose="02070309020205020404" pitchFamily="49" charset="0"/>
              </a:rPr>
              <a:t>str</a:t>
            </a:r>
          </a:p>
          <a:p>
            <a:pPr lvl="1"/>
            <a:r>
              <a:rPr lang="en-US" altLang="en-US"/>
              <a:t>If the input string has fewer than </a:t>
            </a:r>
            <a:r>
              <a:rPr lang="en-US" altLang="en-US">
                <a:latin typeface="Courier New" panose="02070309020205020404" pitchFamily="49" charset="0"/>
              </a:rPr>
              <a:t>m</a:t>
            </a:r>
            <a:r>
              <a:rPr lang="en-US" altLang="en-US"/>
              <a:t> characters, the reading stops at the newline character</a:t>
            </a:r>
          </a:p>
          <a:p>
            <a:pPr lvl="1"/>
            <a:endParaRPr lang="en-US" altLang="en-US" sz="2400"/>
          </a:p>
        </p:txBody>
      </p:sp>
      <p:sp>
        <p:nvSpPr>
          <p:cNvPr id="471042" name="Slide Number Placeholder 5">
            <a:extLst>
              <a:ext uri="{FF2B5EF4-FFF2-40B4-BE49-F238E27FC236}">
                <a16:creationId xmlns:a16="http://schemas.microsoft.com/office/drawing/2014/main" id="{6058D3A9-D4C4-C142-72B4-7896F179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9A035D-9F7A-4D58-8C52-9B97BAA9F86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7" name="Rectangle 2">
            <a:extLst>
              <a:ext uri="{FF2B5EF4-FFF2-40B4-BE49-F238E27FC236}">
                <a16:creationId xmlns:a16="http://schemas.microsoft.com/office/drawing/2014/main" id="{BE750DF1-B2E9-0C4B-19CE-05FEDD6551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String Output</a:t>
            </a:r>
          </a:p>
        </p:txBody>
      </p:sp>
      <p:sp>
        <p:nvSpPr>
          <p:cNvPr id="472068" name="Rectangle 3">
            <a:extLst>
              <a:ext uri="{FF2B5EF4-FFF2-40B4-BE49-F238E27FC236}">
                <a16:creationId xmlns:a16="http://schemas.microsoft.com/office/drawing/2014/main" id="{6C4EF2D4-76DF-29A4-3D78-98DA09CA8F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cout &lt;&lt; name;</a:t>
            </a:r>
            <a:r>
              <a:rPr lang="en-US" altLang="en-US"/>
              <a:t> outputs the content of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  <a:r>
              <a:rPr lang="en-US" altLang="en-US"/>
              <a:t> on the screen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&lt;&lt;</a:t>
            </a:r>
            <a:r>
              <a:rPr lang="en-US" altLang="en-US"/>
              <a:t> continues to write the contents of name until it finds the null character</a:t>
            </a:r>
          </a:p>
          <a:p>
            <a:pPr lvl="1"/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  <a:r>
              <a:rPr lang="en-US" altLang="en-US"/>
              <a:t> does not contain the null character, then we will see strange output</a:t>
            </a:r>
          </a:p>
          <a:p>
            <a:pPr lvl="2"/>
            <a:r>
              <a:rPr lang="en-US" altLang="en-US">
                <a:latin typeface="Courier New" panose="02070309020205020404" pitchFamily="49" charset="0"/>
              </a:rPr>
              <a:t>&lt;&lt;</a:t>
            </a:r>
            <a:r>
              <a:rPr lang="en-US" altLang="en-US"/>
              <a:t> continues to output data from memory adjacent to </a:t>
            </a:r>
            <a:r>
              <a:rPr lang="en-US" altLang="en-US">
                <a:latin typeface="Courier New" panose="02070309020205020404" pitchFamily="49" charset="0"/>
              </a:rPr>
              <a:t>name</a:t>
            </a:r>
            <a:r>
              <a:rPr lang="en-US" altLang="en-US"/>
              <a:t> until </a:t>
            </a:r>
            <a:r>
              <a:rPr lang="en-US" altLang="en-US">
                <a:latin typeface="Courier New" panose="02070309020205020404" pitchFamily="49" charset="0"/>
              </a:rPr>
              <a:t>'\0'</a:t>
            </a:r>
            <a:r>
              <a:rPr lang="en-US" altLang="en-US"/>
              <a:t> is found</a:t>
            </a:r>
          </a:p>
        </p:txBody>
      </p:sp>
      <p:sp>
        <p:nvSpPr>
          <p:cNvPr id="472066" name="Slide Number Placeholder 5">
            <a:extLst>
              <a:ext uri="{FF2B5EF4-FFF2-40B4-BE49-F238E27FC236}">
                <a16:creationId xmlns:a16="http://schemas.microsoft.com/office/drawing/2014/main" id="{D758388E-99D0-4802-4A98-945BB2D5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01A992B-B19B-488B-90D4-F24D7DBBD35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Rectangle 2">
            <a:extLst>
              <a:ext uri="{FF2B5EF4-FFF2-40B4-BE49-F238E27FC236}">
                <a16:creationId xmlns:a16="http://schemas.microsoft.com/office/drawing/2014/main" id="{40DB9E9A-A8CE-468B-6248-43DFBC1AAD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Specifying Input/Output Files at Execution Time</a:t>
            </a:r>
          </a:p>
        </p:txBody>
      </p:sp>
      <p:sp>
        <p:nvSpPr>
          <p:cNvPr id="473092" name="Rectangle 3">
            <a:extLst>
              <a:ext uri="{FF2B5EF4-FFF2-40B4-BE49-F238E27FC236}">
                <a16:creationId xmlns:a16="http://schemas.microsoft.com/office/drawing/2014/main" id="{D3E2A4C9-B3FF-5030-1A97-7255ADC816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let the user specify the name of the input and/or output file at execution time:</a:t>
            </a:r>
          </a:p>
          <a:p>
            <a:endParaRPr lang="en-US" altLang="en-US"/>
          </a:p>
        </p:txBody>
      </p:sp>
      <p:sp>
        <p:nvSpPr>
          <p:cNvPr id="473090" name="Slide Number Placeholder 5">
            <a:extLst>
              <a:ext uri="{FF2B5EF4-FFF2-40B4-BE49-F238E27FC236}">
                <a16:creationId xmlns:a16="http://schemas.microsoft.com/office/drawing/2014/main" id="{2FD6AC05-5EB5-9FC6-A3FA-265FB292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202FB53-6C60-43AD-BB14-35401EE2C8F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73093" name="Picture 6">
            <a:extLst>
              <a:ext uri="{FF2B5EF4-FFF2-40B4-BE49-F238E27FC236}">
                <a16:creationId xmlns:a16="http://schemas.microsoft.com/office/drawing/2014/main" id="{A0F5796B-2895-CA9C-0A47-B71026C9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2671763"/>
            <a:ext cx="75025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094" name="Picture 7">
            <a:extLst>
              <a:ext uri="{FF2B5EF4-FFF2-40B4-BE49-F238E27FC236}">
                <a16:creationId xmlns:a16="http://schemas.microsoft.com/office/drawing/2014/main" id="{AD07C8CE-6BA6-A901-654D-FCE190F2D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868738"/>
            <a:ext cx="58197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2">
            <a:extLst>
              <a:ext uri="{FF2B5EF4-FFF2-40B4-BE49-F238E27FC236}">
                <a16:creationId xmlns:a16="http://schemas.microsoft.com/office/drawing/2014/main" id="{5DBEA6BD-0622-572A-7ADB-B28622740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 and Input/Output Files</a:t>
            </a:r>
          </a:p>
        </p:txBody>
      </p:sp>
      <p:sp>
        <p:nvSpPr>
          <p:cNvPr id="474116" name="Rectangle 3">
            <a:extLst>
              <a:ext uri="{FF2B5EF4-FFF2-40B4-BE49-F238E27FC236}">
                <a16:creationId xmlns:a16="http://schemas.microsoft.com/office/drawing/2014/main" id="{37852011-EFCA-E772-26E0-2B039226D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Argument to the function </a:t>
            </a:r>
            <a:r>
              <a:rPr lang="en-US" altLang="en-US">
                <a:latin typeface="Courier New" panose="02070309020205020404" pitchFamily="49" charset="0"/>
              </a:rPr>
              <a:t>open</a:t>
            </a:r>
            <a:r>
              <a:rPr lang="en-US" altLang="en-US"/>
              <a:t> must be a null-terminated string (a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-string)</a:t>
            </a:r>
          </a:p>
          <a:p>
            <a:r>
              <a:rPr lang="en-US" altLang="en-US"/>
              <a:t>If we use a variable of type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to read the name of an I/O file, the value must first be converted to a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 before calling </a:t>
            </a:r>
            <a:r>
              <a:rPr lang="en-US" altLang="en-US">
                <a:latin typeface="Courier New" panose="02070309020205020404" pitchFamily="49" charset="0"/>
              </a:rPr>
              <a:t>open</a:t>
            </a:r>
          </a:p>
          <a:p>
            <a:r>
              <a:rPr lang="en-US" altLang="en-US"/>
              <a:t>Syntax:</a:t>
            </a:r>
          </a:p>
          <a:p>
            <a:pPr>
              <a:buFontTx/>
              <a:buNone/>
            </a:pPr>
            <a:r>
              <a:rPr lang="en-US" altLang="en-US"/>
              <a:t>		</a:t>
            </a:r>
            <a:r>
              <a:rPr lang="en-US" altLang="en-US">
                <a:latin typeface="Courier New" panose="02070309020205020404" pitchFamily="49" charset="0"/>
              </a:rPr>
              <a:t>strVar.c_str()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where </a:t>
            </a:r>
            <a:r>
              <a:rPr lang="en-US" altLang="en-US">
                <a:latin typeface="Courier New" panose="02070309020205020404" pitchFamily="49" charset="0"/>
              </a:rPr>
              <a:t>strVar</a:t>
            </a:r>
            <a:r>
              <a:rPr lang="en-US" altLang="en-US"/>
              <a:t> is a variable of type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</a:p>
        </p:txBody>
      </p:sp>
      <p:sp>
        <p:nvSpPr>
          <p:cNvPr id="474114" name="Slide Number Placeholder 5">
            <a:extLst>
              <a:ext uri="{FF2B5EF4-FFF2-40B4-BE49-F238E27FC236}">
                <a16:creationId xmlns:a16="http://schemas.microsoft.com/office/drawing/2014/main" id="{8870B8D5-2E3D-095E-7854-040DEAEA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7CEFCD-896B-4161-890D-505D89520B4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Rectangle 2">
            <a:extLst>
              <a:ext uri="{FF2B5EF4-FFF2-40B4-BE49-F238E27FC236}">
                <a16:creationId xmlns:a16="http://schemas.microsoft.com/office/drawing/2014/main" id="{B4D77DED-F5C2-F468-A5D8-8F00B0D952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Parallel Arrays</a:t>
            </a:r>
          </a:p>
        </p:txBody>
      </p:sp>
      <p:sp>
        <p:nvSpPr>
          <p:cNvPr id="475140" name="Rectangle 3">
            <a:extLst>
              <a:ext uri="{FF2B5EF4-FFF2-40B4-BE49-F238E27FC236}">
                <a16:creationId xmlns:a16="http://schemas.microsoft.com/office/drawing/2014/main" id="{AC85E304-18C0-8A5B-BBE5-DDD98A9650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Two (or more) arrays are called parallel if their corresponding components hold related information</a:t>
            </a:r>
          </a:p>
          <a:p>
            <a:r>
              <a:rPr lang="en-US" altLang="en-US"/>
              <a:t>Example: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studentId[50];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>
                <a:latin typeface="Courier New" panose="02070309020205020404" pitchFamily="49" charset="0"/>
              </a:rPr>
              <a:t> courseGrade[50];</a:t>
            </a:r>
          </a:p>
        </p:txBody>
      </p:sp>
      <p:sp>
        <p:nvSpPr>
          <p:cNvPr id="475138" name="Slide Number Placeholder 5">
            <a:extLst>
              <a:ext uri="{FF2B5EF4-FFF2-40B4-BE49-F238E27FC236}">
                <a16:creationId xmlns:a16="http://schemas.microsoft.com/office/drawing/2014/main" id="{522D31EF-3CF7-7710-CF37-C7C27722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9EE436-224A-4C3C-B625-B51D3B7F2A9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75141" name="Picture 4">
            <a:extLst>
              <a:ext uri="{FF2B5EF4-FFF2-40B4-BE49-F238E27FC236}">
                <a16:creationId xmlns:a16="http://schemas.microsoft.com/office/drawing/2014/main" id="{4FE93FDB-1E83-AA1A-B866-7FBD28DA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636712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2">
            <a:extLst>
              <a:ext uri="{FF2B5EF4-FFF2-40B4-BE49-F238E27FC236}">
                <a16:creationId xmlns:a16="http://schemas.microsoft.com/office/drawing/2014/main" id="{C85B48D1-84A6-56C8-03ED-B6EBE561B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Two-Dimensional Arrays</a:t>
            </a:r>
          </a:p>
        </p:txBody>
      </p:sp>
      <p:sp>
        <p:nvSpPr>
          <p:cNvPr id="476164" name="Rectangle 3">
            <a:extLst>
              <a:ext uri="{FF2B5EF4-FFF2-40B4-BE49-F238E27FC236}">
                <a16:creationId xmlns:a16="http://schemas.microsoft.com/office/drawing/2014/main" id="{DFFA0F52-A7BB-2E7A-2DB5-E42805189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 u="sng"/>
              <a:t>Two-dimensional array</a:t>
            </a:r>
            <a:r>
              <a:rPr lang="en-US" altLang="en-US"/>
              <a:t>: collection of a fixed number of components (of the same type) arranged in two dimensions</a:t>
            </a:r>
          </a:p>
          <a:p>
            <a:pPr lvl="1">
              <a:spcBef>
                <a:spcPct val="40000"/>
              </a:spcBef>
            </a:pPr>
            <a:r>
              <a:rPr lang="en-US" altLang="en-US"/>
              <a:t>Sometimes called matrices or tables</a:t>
            </a:r>
          </a:p>
          <a:p>
            <a:pPr>
              <a:spcBef>
                <a:spcPts val="600"/>
              </a:spcBef>
            </a:pPr>
            <a:r>
              <a:rPr lang="en-US" altLang="en-US"/>
              <a:t>Declaration syntax: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   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None/>
            </a:pPr>
            <a:r>
              <a:rPr lang="en-US" altLang="en-US"/>
              <a:t>	where </a:t>
            </a:r>
            <a:r>
              <a:rPr lang="en-US" altLang="en-US">
                <a:latin typeface="Courier New" panose="02070309020205020404" pitchFamily="49" charset="0"/>
              </a:rPr>
              <a:t>intexp1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intexp2</a:t>
            </a:r>
            <a:r>
              <a:rPr lang="en-US" altLang="en-US"/>
              <a:t> are expressions yielding positive integer values, and specify the number of rows and the number of columns, respectively, in the array</a:t>
            </a:r>
          </a:p>
        </p:txBody>
      </p:sp>
      <p:sp>
        <p:nvSpPr>
          <p:cNvPr id="476162" name="Slide Number Placeholder 5">
            <a:extLst>
              <a:ext uri="{FF2B5EF4-FFF2-40B4-BE49-F238E27FC236}">
                <a16:creationId xmlns:a16="http://schemas.microsoft.com/office/drawing/2014/main" id="{108C5A5B-7683-1096-7653-6E8317AA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FD4C25-3B2E-475D-8D93-E0186ED799E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76165" name="Picture 4">
            <a:extLst>
              <a:ext uri="{FF2B5EF4-FFF2-40B4-BE49-F238E27FC236}">
                <a16:creationId xmlns:a16="http://schemas.microsoft.com/office/drawing/2014/main" id="{1144D0A1-0ABF-9180-D418-5DB6869BB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57673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8" name="Rectangle 10">
            <a:extLst>
              <a:ext uri="{FF2B5EF4-FFF2-40B4-BE49-F238E27FC236}">
                <a16:creationId xmlns:a16="http://schemas.microsoft.com/office/drawing/2014/main" id="{823CA532-D130-8E34-5F4E-3BA3DD1C8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Two-Dimensional Arrays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3B733E-F8B0-570A-6ED7-1CC29ABEA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7186" name="Slide Number Placeholder 4">
            <a:extLst>
              <a:ext uri="{FF2B5EF4-FFF2-40B4-BE49-F238E27FC236}">
                <a16:creationId xmlns:a16="http://schemas.microsoft.com/office/drawing/2014/main" id="{ACFF6CC3-223B-AC4C-2250-9C7BFE53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595D18-C068-4F5A-B4F2-A2AB901A63E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477187" name="Group 11">
            <a:extLst>
              <a:ext uri="{FF2B5EF4-FFF2-40B4-BE49-F238E27FC236}">
                <a16:creationId xmlns:a16="http://schemas.microsoft.com/office/drawing/2014/main" id="{A5B9FC4D-DC44-4FC9-89DB-3316675A02BD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1876425"/>
            <a:ext cx="7046912" cy="4419600"/>
            <a:chOff x="781" y="1182"/>
            <a:chExt cx="4439" cy="2784"/>
          </a:xfrm>
        </p:grpSpPr>
        <p:pic>
          <p:nvPicPr>
            <p:cNvPr id="477189" name="Picture 8">
              <a:extLst>
                <a:ext uri="{FF2B5EF4-FFF2-40B4-BE49-F238E27FC236}">
                  <a16:creationId xmlns:a16="http://schemas.microsoft.com/office/drawing/2014/main" id="{5E1A1B15-E1A0-8300-C6E3-82C6E80E28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" y="1182"/>
              <a:ext cx="1975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7190" name="Picture 9">
              <a:extLst>
                <a:ext uri="{FF2B5EF4-FFF2-40B4-BE49-F238E27FC236}">
                  <a16:creationId xmlns:a16="http://schemas.microsoft.com/office/drawing/2014/main" id="{647458C7-690D-0F88-BDEC-44C637BCFA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" y="1460"/>
              <a:ext cx="4439" cy="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1" name="Rectangle 2">
            <a:extLst>
              <a:ext uri="{FF2B5EF4-FFF2-40B4-BE49-F238E27FC236}">
                <a16:creationId xmlns:a16="http://schemas.microsoft.com/office/drawing/2014/main" id="{5C4D7822-DF7F-6321-B28F-9FC4BB795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Array Components</a:t>
            </a:r>
          </a:p>
        </p:txBody>
      </p:sp>
      <p:sp>
        <p:nvSpPr>
          <p:cNvPr id="478212" name="Rectangle 3">
            <a:extLst>
              <a:ext uri="{FF2B5EF4-FFF2-40B4-BE49-F238E27FC236}">
                <a16:creationId xmlns:a16="http://schemas.microsoft.com/office/drawing/2014/main" id="{429EA0D8-784E-47D6-B0C7-C110D232B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Syntax:</a:t>
            </a:r>
          </a:p>
          <a:p>
            <a:pPr lvl="1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  </a:t>
            </a:r>
          </a:p>
          <a:p>
            <a:pPr lvl="1">
              <a:buFontTx/>
              <a:buNone/>
            </a:pPr>
            <a:r>
              <a:rPr lang="en-US" altLang="en-US" sz="2400"/>
              <a:t>	where </a:t>
            </a:r>
            <a:r>
              <a:rPr lang="en-US" altLang="en-US" sz="2400">
                <a:latin typeface="Courier New" panose="02070309020205020404" pitchFamily="49" charset="0"/>
              </a:rPr>
              <a:t>indexexp1</a:t>
            </a:r>
            <a:r>
              <a:rPr lang="en-US" altLang="en-US" sz="2400"/>
              <a:t> and </a:t>
            </a:r>
            <a:r>
              <a:rPr lang="en-US" altLang="en-US" sz="2400">
                <a:latin typeface="Courier New" panose="02070309020205020404" pitchFamily="49" charset="0"/>
              </a:rPr>
              <a:t>indexexp2</a:t>
            </a:r>
            <a:r>
              <a:rPr lang="en-US" altLang="en-US" sz="2400"/>
              <a:t> are expressions yielding nonnegative integer values, and </a:t>
            </a:r>
            <a:r>
              <a:rPr lang="en-US" altLang="en-US"/>
              <a:t>specify the row and column position</a:t>
            </a:r>
          </a:p>
        </p:txBody>
      </p:sp>
      <p:sp>
        <p:nvSpPr>
          <p:cNvPr id="478210" name="Slide Number Placeholder 5">
            <a:extLst>
              <a:ext uri="{FF2B5EF4-FFF2-40B4-BE49-F238E27FC236}">
                <a16:creationId xmlns:a16="http://schemas.microsoft.com/office/drawing/2014/main" id="{B5B3AF6B-EADE-56B2-D0A9-4AF83CD1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EAC7A2-DA0B-48AB-B5FF-4B467F94F88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78213" name="Picture 4">
            <a:extLst>
              <a:ext uri="{FF2B5EF4-FFF2-40B4-BE49-F238E27FC236}">
                <a16:creationId xmlns:a16="http://schemas.microsoft.com/office/drawing/2014/main" id="{12899B5A-3D43-F965-2BAC-DD665E9B1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083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6" name="Rectangle 10">
            <a:extLst>
              <a:ext uri="{FF2B5EF4-FFF2-40B4-BE49-F238E27FC236}">
                <a16:creationId xmlns:a16="http://schemas.microsoft.com/office/drawing/2014/main" id="{899D3586-1167-719A-5FFA-6BF5F1A0C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Accessing Array Components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5516C8-65CD-C990-A505-DCDB954C2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9234" name="Slide Number Placeholder 4">
            <a:extLst>
              <a:ext uri="{FF2B5EF4-FFF2-40B4-BE49-F238E27FC236}">
                <a16:creationId xmlns:a16="http://schemas.microsoft.com/office/drawing/2014/main" id="{A8F3790E-A950-A502-9486-49CEAA52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F71C6D-C409-4F10-930A-E29A28A0952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479235" name="Group 11">
            <a:extLst>
              <a:ext uri="{FF2B5EF4-FFF2-40B4-BE49-F238E27FC236}">
                <a16:creationId xmlns:a16="http://schemas.microsoft.com/office/drawing/2014/main" id="{087FE34B-4D33-06D8-6DCF-713B4CAB4817}"/>
              </a:ext>
            </a:extLst>
          </p:cNvPr>
          <p:cNvGrpSpPr>
            <a:grpSpLocks/>
          </p:cNvGrpSpPr>
          <p:nvPr/>
        </p:nvGrpSpPr>
        <p:grpSpPr bwMode="auto">
          <a:xfrm>
            <a:off x="1335088" y="1905000"/>
            <a:ext cx="7046912" cy="4283075"/>
            <a:chOff x="660" y="1152"/>
            <a:chExt cx="4439" cy="2698"/>
          </a:xfrm>
        </p:grpSpPr>
        <p:pic>
          <p:nvPicPr>
            <p:cNvPr id="479237" name="Picture 8">
              <a:extLst>
                <a:ext uri="{FF2B5EF4-FFF2-40B4-BE49-F238E27FC236}">
                  <a16:creationId xmlns:a16="http://schemas.microsoft.com/office/drawing/2014/main" id="{51A33A0F-8E4E-A79B-042E-F0AF689B7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152"/>
              <a:ext cx="2004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9238" name="Picture 9">
              <a:extLst>
                <a:ext uri="{FF2B5EF4-FFF2-40B4-BE49-F238E27FC236}">
                  <a16:creationId xmlns:a16="http://schemas.microsoft.com/office/drawing/2014/main" id="{8D566F6B-6603-B02B-3A88-95EC23091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1344"/>
              <a:ext cx="4439" cy="2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4">
            <a:extLst>
              <a:ext uri="{FF2B5EF4-FFF2-40B4-BE49-F238E27FC236}">
                <a16:creationId xmlns:a16="http://schemas.microsoft.com/office/drawing/2014/main" id="{3CB5FC96-CDCC-40F2-697E-3652821ED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Two-Dimensional Array Initialization During Declaration</a:t>
            </a:r>
          </a:p>
        </p:txBody>
      </p:sp>
      <p:sp>
        <p:nvSpPr>
          <p:cNvPr id="480260" name="Rectangle 5">
            <a:extLst>
              <a:ext uri="{FF2B5EF4-FFF2-40B4-BE49-F238E27FC236}">
                <a16:creationId xmlns:a16="http://schemas.microsoft.com/office/drawing/2014/main" id="{2E6503E1-71A9-AB6A-6D19-997AFB809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Two-dimensional arrays can be initialized when they are declared:</a:t>
            </a:r>
          </a:p>
          <a:p>
            <a:pPr lvl="1">
              <a:lnSpc>
                <a:spcPct val="260000"/>
              </a:lnSpc>
            </a:pPr>
            <a:endParaRPr lang="en-US" altLang="en-US" dirty="0"/>
          </a:p>
          <a:p>
            <a:pPr lvl="1">
              <a:lnSpc>
                <a:spcPct val="260000"/>
              </a:lnSpc>
            </a:pPr>
            <a:endParaRPr lang="en-US" altLang="en-US" dirty="0"/>
          </a:p>
          <a:p>
            <a:pPr lvl="1">
              <a:lnSpc>
                <a:spcPct val="260000"/>
              </a:lnSpc>
            </a:pPr>
            <a:endParaRPr lang="en-US" altLang="en-US" dirty="0"/>
          </a:p>
          <a:p>
            <a:pPr lvl="1"/>
            <a:r>
              <a:rPr lang="en-US" altLang="en-US" dirty="0"/>
              <a:t>Elements of each row are enclosed within braces and separated by commas</a:t>
            </a:r>
          </a:p>
          <a:p>
            <a:pPr lvl="1"/>
            <a:r>
              <a:rPr lang="en-US" altLang="en-US" dirty="0"/>
              <a:t>All rows are enclosed within braces</a:t>
            </a:r>
          </a:p>
          <a:p>
            <a:pPr lvl="1"/>
            <a:r>
              <a:rPr lang="en-US" altLang="en-US" dirty="0"/>
              <a:t>For number arrays, if all components of a row aren’t specified, unspecified ones are set to 0</a:t>
            </a:r>
          </a:p>
        </p:txBody>
      </p:sp>
      <p:sp>
        <p:nvSpPr>
          <p:cNvPr id="480258" name="Slide Number Placeholder 5">
            <a:extLst>
              <a:ext uri="{FF2B5EF4-FFF2-40B4-BE49-F238E27FC236}">
                <a16:creationId xmlns:a16="http://schemas.microsoft.com/office/drawing/2014/main" id="{F28A1725-ECCC-938C-0362-A62E8CE1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850D0DB-891E-45E9-97CA-D30B9B53F36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0261" name="Picture 6">
            <a:extLst>
              <a:ext uri="{FF2B5EF4-FFF2-40B4-BE49-F238E27FC236}">
                <a16:creationId xmlns:a16="http://schemas.microsoft.com/office/drawing/2014/main" id="{5056BA51-4BF0-D3FC-2085-00E88E5DC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14638"/>
            <a:ext cx="50641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982B4C0-8699-0987-6664-B4E5E1C063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Saving and Using the Value of an Expression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5C750B6-FBDC-A4BA-C307-FD608E872E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save the value of an expression:</a:t>
            </a:r>
          </a:p>
          <a:p>
            <a:pPr lvl="1"/>
            <a:r>
              <a:rPr lang="en-US" altLang="en-US"/>
              <a:t>Declare a variable of the appropriate data type</a:t>
            </a:r>
          </a:p>
          <a:p>
            <a:pPr lvl="1"/>
            <a:r>
              <a:rPr lang="en-US" altLang="en-US"/>
              <a:t>Assign the value of the expression to the variable that was declared</a:t>
            </a:r>
          </a:p>
          <a:p>
            <a:pPr lvl="2"/>
            <a:r>
              <a:rPr lang="en-US" altLang="en-US"/>
              <a:t>Use the assignment statement</a:t>
            </a:r>
          </a:p>
          <a:p>
            <a:r>
              <a:rPr lang="en-US" altLang="en-US"/>
              <a:t>Wherever the value of the expression is needed, use the variable holding the value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56324" name="Slide Number Placeholder 5">
            <a:extLst>
              <a:ext uri="{FF2B5EF4-FFF2-40B4-BE49-F238E27FC236}">
                <a16:creationId xmlns:a16="http://schemas.microsoft.com/office/drawing/2014/main" id="{8B715683-3B74-35A2-D997-8C80781A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4BB22BD-0A7F-44F7-A265-B5C217991A3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3" name="Rectangle 2">
            <a:extLst>
              <a:ext uri="{FF2B5EF4-FFF2-40B4-BE49-F238E27FC236}">
                <a16:creationId xmlns:a16="http://schemas.microsoft.com/office/drawing/2014/main" id="{A34CAEA4-6005-D267-06C6-2FD313CED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Two-Dimensional Arrays and Enumeration Types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F9B7CF-AC00-580E-32DB-CDCAE3A90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282" name="Slide Number Placeholder 4">
            <a:extLst>
              <a:ext uri="{FF2B5EF4-FFF2-40B4-BE49-F238E27FC236}">
                <a16:creationId xmlns:a16="http://schemas.microsoft.com/office/drawing/2014/main" id="{C1BF394F-16C5-3C2E-DDBB-8C725492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5E90C40-1097-4A57-B2A5-FD3C9A4A68D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481284" name="Group 8">
            <a:extLst>
              <a:ext uri="{FF2B5EF4-FFF2-40B4-BE49-F238E27FC236}">
                <a16:creationId xmlns:a16="http://schemas.microsoft.com/office/drawing/2014/main" id="{A547F857-C8D2-F39A-9798-9C8D79F32BF3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8138"/>
            <a:ext cx="7100888" cy="4746625"/>
            <a:chOff x="768" y="1013"/>
            <a:chExt cx="4473" cy="2990"/>
          </a:xfrm>
        </p:grpSpPr>
        <p:pic>
          <p:nvPicPr>
            <p:cNvPr id="481285" name="Picture 4">
              <a:extLst>
                <a:ext uri="{FF2B5EF4-FFF2-40B4-BE49-F238E27FC236}">
                  <a16:creationId xmlns:a16="http://schemas.microsoft.com/office/drawing/2014/main" id="{B03141AA-BAEE-BC7E-ABD3-E500616963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013"/>
              <a:ext cx="3350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286" name="Picture 6">
              <a:extLst>
                <a:ext uri="{FF2B5EF4-FFF2-40B4-BE49-F238E27FC236}">
                  <a16:creationId xmlns:a16="http://schemas.microsoft.com/office/drawing/2014/main" id="{0F30E7C0-7067-874C-B806-DE5809CD3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" y="1454"/>
              <a:ext cx="1695" cy="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287" name="Picture 7">
              <a:extLst>
                <a:ext uri="{FF2B5EF4-FFF2-40B4-BE49-F238E27FC236}">
                  <a16:creationId xmlns:a16="http://schemas.microsoft.com/office/drawing/2014/main" id="{0239D090-1E78-728C-F44F-B74124F2E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"/>
            <a:stretch>
              <a:fillRect/>
            </a:stretch>
          </p:blipFill>
          <p:spPr bwMode="auto">
            <a:xfrm>
              <a:off x="802" y="1632"/>
              <a:ext cx="4439" cy="2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7" name="Rectangle 4">
            <a:extLst>
              <a:ext uri="{FF2B5EF4-FFF2-40B4-BE49-F238E27FC236}">
                <a16:creationId xmlns:a16="http://schemas.microsoft.com/office/drawing/2014/main" id="{C5C1FE84-9826-08B1-A3F5-D8FB58947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Two-Dimensional Arrays</a:t>
            </a:r>
          </a:p>
        </p:txBody>
      </p:sp>
      <p:sp>
        <p:nvSpPr>
          <p:cNvPr id="482308" name="Rectangle 5">
            <a:extLst>
              <a:ext uri="{FF2B5EF4-FFF2-40B4-BE49-F238E27FC236}">
                <a16:creationId xmlns:a16="http://schemas.microsoft.com/office/drawing/2014/main" id="{B31FC8C1-2A4C-92CB-2608-7CE681CF38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Ways to process a two-dimensional array:</a:t>
            </a:r>
          </a:p>
          <a:p>
            <a:pPr lvl="1"/>
            <a:r>
              <a:rPr lang="en-US" altLang="en-US"/>
              <a:t>Process the entire array</a:t>
            </a:r>
          </a:p>
          <a:p>
            <a:pPr lvl="1"/>
            <a:r>
              <a:rPr lang="en-US" altLang="en-US"/>
              <a:t>Process a particular row of the array, called row processing</a:t>
            </a:r>
          </a:p>
          <a:p>
            <a:pPr lvl="1"/>
            <a:r>
              <a:rPr lang="en-US" altLang="en-US"/>
              <a:t>Process a particular column of the array, called column processing</a:t>
            </a:r>
          </a:p>
          <a:p>
            <a:r>
              <a:rPr lang="en-US" altLang="en-US"/>
              <a:t>Each row and each column of a two-dimensional array is a one-dimensional array</a:t>
            </a:r>
          </a:p>
          <a:p>
            <a:pPr lvl="1"/>
            <a:r>
              <a:rPr lang="en-US" altLang="en-US"/>
              <a:t>To process, use algorithms similar to processing one-dimensional arrays</a:t>
            </a:r>
          </a:p>
        </p:txBody>
      </p:sp>
      <p:sp>
        <p:nvSpPr>
          <p:cNvPr id="482306" name="Slide Number Placeholder 5">
            <a:extLst>
              <a:ext uri="{FF2B5EF4-FFF2-40B4-BE49-F238E27FC236}">
                <a16:creationId xmlns:a16="http://schemas.microsoft.com/office/drawing/2014/main" id="{C9F1E7CA-F1F4-D0F1-FA7B-A2474B5E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BFF240-1F38-48CE-8978-3CE0EDC590A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1" name="Rectangle 2">
            <a:extLst>
              <a:ext uri="{FF2B5EF4-FFF2-40B4-BE49-F238E27FC236}">
                <a16:creationId xmlns:a16="http://schemas.microsoft.com/office/drawing/2014/main" id="{5178E0AD-1CF2-D56A-EAA5-FC1A15F6C2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Processing Two-Dimensional Arrays (continued)</a:t>
            </a:r>
          </a:p>
        </p:txBody>
      </p:sp>
      <p:sp>
        <p:nvSpPr>
          <p:cNvPr id="483330" name="Slide Number Placeholder 4">
            <a:extLst>
              <a:ext uri="{FF2B5EF4-FFF2-40B4-BE49-F238E27FC236}">
                <a16:creationId xmlns:a16="http://schemas.microsoft.com/office/drawing/2014/main" id="{8BF2C183-EB7D-4904-35C7-AA708F8F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D45E196-39F6-4D6F-8BC5-0E7E92C7D61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3332" name="Picture 4">
            <a:extLst>
              <a:ext uri="{FF2B5EF4-FFF2-40B4-BE49-F238E27FC236}">
                <a16:creationId xmlns:a16="http://schemas.microsoft.com/office/drawing/2014/main" id="{C26C93FD-F4D5-6FEF-646C-88CB36C12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766888"/>
            <a:ext cx="65801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3333" name="Picture 5">
            <a:extLst>
              <a:ext uri="{FF2B5EF4-FFF2-40B4-BE49-F238E27FC236}">
                <a16:creationId xmlns:a16="http://schemas.microsoft.com/office/drawing/2014/main" id="{07A74F48-0CF0-6EB6-7230-49550BDE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"/>
          <a:stretch>
            <a:fillRect/>
          </a:stretch>
        </p:blipFill>
        <p:spPr bwMode="auto">
          <a:xfrm>
            <a:off x="1182688" y="3443288"/>
            <a:ext cx="70469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Rectangle 2">
            <a:extLst>
              <a:ext uri="{FF2B5EF4-FFF2-40B4-BE49-F238E27FC236}">
                <a16:creationId xmlns:a16="http://schemas.microsoft.com/office/drawing/2014/main" id="{6E75A62C-A366-FFC7-D473-A8425FCCFC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Initialization</a:t>
            </a:r>
          </a:p>
        </p:txBody>
      </p:sp>
      <p:sp>
        <p:nvSpPr>
          <p:cNvPr id="484356" name="Rectangle 3">
            <a:extLst>
              <a:ext uri="{FF2B5EF4-FFF2-40B4-BE49-F238E27FC236}">
                <a16:creationId xmlns:a16="http://schemas.microsoft.com/office/drawing/2014/main" id="{F88ADF75-42DC-C117-27DE-1E0543E178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To initialize row number 4 (i.e., fifth row) to 0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To initialize the entire matrix to 0: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84354" name="Slide Number Placeholder 5">
            <a:extLst>
              <a:ext uri="{FF2B5EF4-FFF2-40B4-BE49-F238E27FC236}">
                <a16:creationId xmlns:a16="http://schemas.microsoft.com/office/drawing/2014/main" id="{E817BAF6-5307-39C8-1306-30791F14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C727516-F97D-40A5-B796-AEAADD46734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4357" name="Picture 4">
            <a:extLst>
              <a:ext uri="{FF2B5EF4-FFF2-40B4-BE49-F238E27FC236}">
                <a16:creationId xmlns:a16="http://schemas.microsoft.com/office/drawing/2014/main" id="{0FC8B901-269A-BE3C-FFD4-BD66D38AC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54275"/>
            <a:ext cx="6837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4358" name="Picture 5">
            <a:extLst>
              <a:ext uri="{FF2B5EF4-FFF2-40B4-BE49-F238E27FC236}">
                <a16:creationId xmlns:a16="http://schemas.microsoft.com/office/drawing/2014/main" id="{0A104335-2822-8F92-9A98-C2CF59CB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87813"/>
            <a:ext cx="745966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Rectangle 2">
            <a:extLst>
              <a:ext uri="{FF2B5EF4-FFF2-40B4-BE49-F238E27FC236}">
                <a16:creationId xmlns:a16="http://schemas.microsoft.com/office/drawing/2014/main" id="{6537BE14-6F7A-2FC0-10A4-11412C232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Print</a:t>
            </a:r>
          </a:p>
        </p:txBody>
      </p:sp>
      <p:sp>
        <p:nvSpPr>
          <p:cNvPr id="485380" name="Rectangle 3">
            <a:extLst>
              <a:ext uri="{FF2B5EF4-FFF2-40B4-BE49-F238E27FC236}">
                <a16:creationId xmlns:a16="http://schemas.microsoft.com/office/drawing/2014/main" id="{AC31A1CB-57E9-1F1F-30A6-16148A2A2E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output the components of </a:t>
            </a:r>
            <a:r>
              <a:rPr lang="en-US" altLang="en-US">
                <a:latin typeface="Courier New" panose="02070309020205020404" pitchFamily="49" charset="0"/>
              </a:rPr>
              <a:t>matrix</a:t>
            </a:r>
            <a:r>
              <a:rPr lang="en-US" altLang="en-US"/>
              <a:t>:</a:t>
            </a:r>
          </a:p>
        </p:txBody>
      </p:sp>
      <p:sp>
        <p:nvSpPr>
          <p:cNvPr id="485378" name="Slide Number Placeholder 5">
            <a:extLst>
              <a:ext uri="{FF2B5EF4-FFF2-40B4-BE49-F238E27FC236}">
                <a16:creationId xmlns:a16="http://schemas.microsoft.com/office/drawing/2014/main" id="{3B423F44-C7E4-9266-6A4D-209CDA8D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5DFAA9C-D35E-4AF8-8C41-226A9CC9DD5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5381" name="Picture 4">
            <a:extLst>
              <a:ext uri="{FF2B5EF4-FFF2-40B4-BE49-F238E27FC236}">
                <a16:creationId xmlns:a16="http://schemas.microsoft.com/office/drawing/2014/main" id="{364DD8FF-99B5-5128-4CD0-AB0566BAF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77152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2">
            <a:extLst>
              <a:ext uri="{FF2B5EF4-FFF2-40B4-BE49-F238E27FC236}">
                <a16:creationId xmlns:a16="http://schemas.microsoft.com/office/drawing/2014/main" id="{463118DE-4E53-9765-CF55-C2C60FDB7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</a:t>
            </a:r>
          </a:p>
        </p:txBody>
      </p:sp>
      <p:sp>
        <p:nvSpPr>
          <p:cNvPr id="486404" name="Rectangle 3">
            <a:extLst>
              <a:ext uri="{FF2B5EF4-FFF2-40B4-BE49-F238E27FC236}">
                <a16:creationId xmlns:a16="http://schemas.microsoft.com/office/drawing/2014/main" id="{148D93DA-A212-1859-42A9-56C7BF9BD3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input data into each component of </a:t>
            </a:r>
            <a:r>
              <a:rPr lang="en-US" altLang="en-US">
                <a:latin typeface="Courier New" panose="02070309020205020404" pitchFamily="49" charset="0"/>
              </a:rPr>
              <a:t>matrix</a:t>
            </a:r>
            <a:r>
              <a:rPr lang="en-US" altLang="en-US"/>
              <a:t>:</a:t>
            </a:r>
            <a:endParaRPr lang="en-US" altLang="en-US">
              <a:latin typeface="Courier New" panose="02070309020205020404" pitchFamily="49" charset="0"/>
            </a:endParaRPr>
          </a:p>
          <a:p>
            <a:endParaRPr lang="en-US" altLang="en-US"/>
          </a:p>
        </p:txBody>
      </p:sp>
      <p:sp>
        <p:nvSpPr>
          <p:cNvPr id="486402" name="Slide Number Placeholder 5">
            <a:extLst>
              <a:ext uri="{FF2B5EF4-FFF2-40B4-BE49-F238E27FC236}">
                <a16:creationId xmlns:a16="http://schemas.microsoft.com/office/drawing/2014/main" id="{9083050D-D120-59E3-60D3-27AD17BC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C46FC36-C723-4101-B1D7-E5BAF0E904A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6405" name="Picture 4">
            <a:extLst>
              <a:ext uri="{FF2B5EF4-FFF2-40B4-BE49-F238E27FC236}">
                <a16:creationId xmlns:a16="http://schemas.microsoft.com/office/drawing/2014/main" id="{7110D576-DEBA-7A45-1B85-6C8201749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76692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7" name="Rectangle 2">
            <a:extLst>
              <a:ext uri="{FF2B5EF4-FFF2-40B4-BE49-F238E27FC236}">
                <a16:creationId xmlns:a16="http://schemas.microsoft.com/office/drawing/2014/main" id="{EDD9CFB2-8B64-573F-48C9-C0A438A97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 by Row</a:t>
            </a:r>
          </a:p>
        </p:txBody>
      </p:sp>
      <p:sp>
        <p:nvSpPr>
          <p:cNvPr id="487428" name="Rectangle 3">
            <a:extLst>
              <a:ext uri="{FF2B5EF4-FFF2-40B4-BE49-F238E27FC236}">
                <a16:creationId xmlns:a16="http://schemas.microsoft.com/office/drawing/2014/main" id="{4D21AE09-7155-0BEB-CB78-232AB372B3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3400" y="1639887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To find the sum of row number 4 of </a:t>
            </a:r>
            <a:r>
              <a:rPr lang="en-US" altLang="en-US" dirty="0">
                <a:latin typeface="Courier New" panose="02070309020205020404" pitchFamily="49" charset="0"/>
              </a:rPr>
              <a:t>matrix</a:t>
            </a:r>
            <a:r>
              <a:rPr lang="en-US" altLang="en-US" dirty="0"/>
              <a:t>: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pPr>
              <a:lnSpc>
                <a:spcPct val="50000"/>
              </a:lnSpc>
            </a:pPr>
            <a:endParaRPr lang="en-US" altLang="en-US" dirty="0"/>
          </a:p>
          <a:p>
            <a:r>
              <a:rPr lang="en-US" altLang="en-US" dirty="0"/>
              <a:t>To find the sum of each individual row: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87426" name="Slide Number Placeholder 5">
            <a:extLst>
              <a:ext uri="{FF2B5EF4-FFF2-40B4-BE49-F238E27FC236}">
                <a16:creationId xmlns:a16="http://schemas.microsoft.com/office/drawing/2014/main" id="{4C0B60C0-B45B-FE57-C547-9CC16423E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0BF442-233A-430B-9B76-039E9B1232F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7429" name="Picture 4">
            <a:extLst>
              <a:ext uri="{FF2B5EF4-FFF2-40B4-BE49-F238E27FC236}">
                <a16:creationId xmlns:a16="http://schemas.microsoft.com/office/drawing/2014/main" id="{39AEA68D-DC28-6D1C-E032-1374E0D2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9199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7430" name="Picture 5">
            <a:extLst>
              <a:ext uri="{FF2B5EF4-FFF2-40B4-BE49-F238E27FC236}">
                <a16:creationId xmlns:a16="http://schemas.microsoft.com/office/drawing/2014/main" id="{936FD442-F03B-9D83-9998-47C527679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92550"/>
            <a:ext cx="80010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1" name="Rectangle 2">
            <a:extLst>
              <a:ext uri="{FF2B5EF4-FFF2-40B4-BE49-F238E27FC236}">
                <a16:creationId xmlns:a16="http://schemas.microsoft.com/office/drawing/2014/main" id="{1A49DC79-E2E1-7BF8-1EFB-688D6D00B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 by Column</a:t>
            </a:r>
          </a:p>
        </p:txBody>
      </p:sp>
      <p:sp>
        <p:nvSpPr>
          <p:cNvPr id="488452" name="Rectangle 3">
            <a:extLst>
              <a:ext uri="{FF2B5EF4-FFF2-40B4-BE49-F238E27FC236}">
                <a16:creationId xmlns:a16="http://schemas.microsoft.com/office/drawing/2014/main" id="{CF76278C-35ED-C5A0-5372-7408BAE6E2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find the sum of each individual column:</a:t>
            </a:r>
          </a:p>
          <a:p>
            <a:endParaRPr lang="en-US" altLang="en-US"/>
          </a:p>
        </p:txBody>
      </p:sp>
      <p:sp>
        <p:nvSpPr>
          <p:cNvPr id="488450" name="Slide Number Placeholder 5">
            <a:extLst>
              <a:ext uri="{FF2B5EF4-FFF2-40B4-BE49-F238E27FC236}">
                <a16:creationId xmlns:a16="http://schemas.microsoft.com/office/drawing/2014/main" id="{4D6B0EBA-7F59-B2A8-6A69-000A89F7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86E602D-065B-4FFA-BA5E-64D962E255C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8453" name="Picture 4">
            <a:extLst>
              <a:ext uri="{FF2B5EF4-FFF2-40B4-BE49-F238E27FC236}">
                <a16:creationId xmlns:a16="http://schemas.microsoft.com/office/drawing/2014/main" id="{4A6B250B-6945-6780-AA54-EB534F225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775176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5" name="Rectangle 2">
            <a:extLst>
              <a:ext uri="{FF2B5EF4-FFF2-40B4-BE49-F238E27FC236}">
                <a16:creationId xmlns:a16="http://schemas.microsoft.com/office/drawing/2014/main" id="{6242CF6B-862B-1217-58A2-A30E753D9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Largest Element in Each Row and Each Column</a:t>
            </a:r>
          </a:p>
        </p:txBody>
      </p:sp>
      <p:sp>
        <p:nvSpPr>
          <p:cNvPr id="489474" name="Slide Number Placeholder 4">
            <a:extLst>
              <a:ext uri="{FF2B5EF4-FFF2-40B4-BE49-F238E27FC236}">
                <a16:creationId xmlns:a16="http://schemas.microsoft.com/office/drawing/2014/main" id="{F8BFF3B4-DA00-CF9A-A7E4-5B93015D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54FC53F-8F06-4AED-A9BC-13941284064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89476" name="Picture 4">
            <a:extLst>
              <a:ext uri="{FF2B5EF4-FFF2-40B4-BE49-F238E27FC236}">
                <a16:creationId xmlns:a16="http://schemas.microsoft.com/office/drawing/2014/main" id="{212D11B3-6021-C878-BD46-D0C375624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63700"/>
            <a:ext cx="69738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9" name="Rectangle 2">
            <a:extLst>
              <a:ext uri="{FF2B5EF4-FFF2-40B4-BE49-F238E27FC236}">
                <a16:creationId xmlns:a16="http://schemas.microsoft.com/office/drawing/2014/main" id="{A2E2874B-9F76-5823-91F0-C06DCDABD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Reversing Diagonal</a:t>
            </a:r>
          </a:p>
        </p:txBody>
      </p:sp>
      <p:sp>
        <p:nvSpPr>
          <p:cNvPr id="490500" name="Rectangle 3">
            <a:extLst>
              <a:ext uri="{FF2B5EF4-FFF2-40B4-BE49-F238E27FC236}">
                <a16:creationId xmlns:a16="http://schemas.microsoft.com/office/drawing/2014/main" id="{48977A1D-B365-ABA1-C4B2-F8208E28C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Before:</a:t>
            </a:r>
          </a:p>
        </p:txBody>
      </p:sp>
      <p:sp>
        <p:nvSpPr>
          <p:cNvPr id="490498" name="Slide Number Placeholder 5">
            <a:extLst>
              <a:ext uri="{FF2B5EF4-FFF2-40B4-BE49-F238E27FC236}">
                <a16:creationId xmlns:a16="http://schemas.microsoft.com/office/drawing/2014/main" id="{E5C3E999-D12A-5D71-96C5-5E03FC1B2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B04AA07-DDBF-48FB-A812-68C7D82123D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90501" name="Picture 4">
            <a:extLst>
              <a:ext uri="{FF2B5EF4-FFF2-40B4-BE49-F238E27FC236}">
                <a16:creationId xmlns:a16="http://schemas.microsoft.com/office/drawing/2014/main" id="{7562B03E-CA49-1A45-D141-5C2FFC69B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44775"/>
            <a:ext cx="7046913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>
            <a:extLst>
              <a:ext uri="{FF2B5EF4-FFF2-40B4-BE49-F238E27FC236}">
                <a16:creationId xmlns:a16="http://schemas.microsoft.com/office/drawing/2014/main" id="{1F3144D6-C9D5-25E2-CB24-AB59657BAD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Declaring &amp; Initializing Variables</a:t>
            </a:r>
          </a:p>
        </p:txBody>
      </p:sp>
      <p:sp>
        <p:nvSpPr>
          <p:cNvPr id="57347" name="Rectangle 5">
            <a:extLst>
              <a:ext uri="{FF2B5EF4-FFF2-40B4-BE49-F238E27FC236}">
                <a16:creationId xmlns:a16="http://schemas.microsoft.com/office/drawing/2014/main" id="{03BF1EE8-D887-391F-446E-BD6CF0EFA3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Variables can be initialized when declared: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first=13, second=10;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char</a:t>
            </a:r>
            <a:r>
              <a:rPr lang="en-US" altLang="en-US">
                <a:latin typeface="Courier New" panose="02070309020205020404" pitchFamily="49" charset="0"/>
              </a:rPr>
              <a:t> ch=' ';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>
                <a:latin typeface="Courier New" panose="02070309020205020404" pitchFamily="49" charset="0"/>
              </a:rPr>
              <a:t> x=12.6;</a:t>
            </a:r>
          </a:p>
          <a:p>
            <a:r>
              <a:rPr lang="en-US" altLang="en-US"/>
              <a:t>All variables must be initialized before they are used</a:t>
            </a:r>
          </a:p>
          <a:p>
            <a:pPr lvl="1"/>
            <a:r>
              <a:rPr lang="en-US" altLang="en-US"/>
              <a:t>But not necessarily during declaration</a:t>
            </a:r>
          </a:p>
          <a:p>
            <a:pPr lvl="1"/>
            <a:endParaRPr lang="en-US" altLang="en-US"/>
          </a:p>
        </p:txBody>
      </p:sp>
      <p:sp>
        <p:nvSpPr>
          <p:cNvPr id="57348" name="Slide Number Placeholder 5">
            <a:extLst>
              <a:ext uri="{FF2B5EF4-FFF2-40B4-BE49-F238E27FC236}">
                <a16:creationId xmlns:a16="http://schemas.microsoft.com/office/drawing/2014/main" id="{BCA9754F-0EC8-0148-1B7F-6DAD93E7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19DABD7-D3D8-4726-88B4-72D40B25EEB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3" name="Rectangle 2">
            <a:extLst>
              <a:ext uri="{FF2B5EF4-FFF2-40B4-BE49-F238E27FC236}">
                <a16:creationId xmlns:a16="http://schemas.microsoft.com/office/drawing/2014/main" id="{ACF34A91-2162-114B-4D9F-8F277C28E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Reversing Diagonal (continued)</a:t>
            </a:r>
          </a:p>
        </p:txBody>
      </p:sp>
      <p:sp>
        <p:nvSpPr>
          <p:cNvPr id="491524" name="Rectangle 3">
            <a:extLst>
              <a:ext uri="{FF2B5EF4-FFF2-40B4-BE49-F238E27FC236}">
                <a16:creationId xmlns:a16="http://schemas.microsoft.com/office/drawing/2014/main" id="{293B0617-A154-E217-1F34-92ABA3B474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reverse both the diagonals:</a:t>
            </a:r>
          </a:p>
        </p:txBody>
      </p:sp>
      <p:sp>
        <p:nvSpPr>
          <p:cNvPr id="491522" name="Slide Number Placeholder 5">
            <a:extLst>
              <a:ext uri="{FF2B5EF4-FFF2-40B4-BE49-F238E27FC236}">
                <a16:creationId xmlns:a16="http://schemas.microsoft.com/office/drawing/2014/main" id="{BDE153D0-DF0F-AEE6-AA50-37F8BE67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A094083-ED23-4EE3-B2CE-D8B36447A22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91525" name="Picture 4">
            <a:extLst>
              <a:ext uri="{FF2B5EF4-FFF2-40B4-BE49-F238E27FC236}">
                <a16:creationId xmlns:a16="http://schemas.microsoft.com/office/drawing/2014/main" id="{C9E8C596-8CF2-1475-BD12-1DAD34429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90800"/>
            <a:ext cx="777240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7" name="Rectangle 2">
            <a:extLst>
              <a:ext uri="{FF2B5EF4-FFF2-40B4-BE49-F238E27FC236}">
                <a16:creationId xmlns:a16="http://schemas.microsoft.com/office/drawing/2014/main" id="{4D061B22-93BB-D6DE-36CF-E6B4A667A1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Reversing Diagonal (continued)</a:t>
            </a:r>
          </a:p>
        </p:txBody>
      </p:sp>
      <p:sp>
        <p:nvSpPr>
          <p:cNvPr id="492548" name="Rectangle 3">
            <a:extLst>
              <a:ext uri="{FF2B5EF4-FFF2-40B4-BE49-F238E27FC236}">
                <a16:creationId xmlns:a16="http://schemas.microsoft.com/office/drawing/2014/main" id="{8516A6A6-B4C4-21F4-BA59-CECD06DB2B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After:</a:t>
            </a:r>
          </a:p>
        </p:txBody>
      </p:sp>
      <p:sp>
        <p:nvSpPr>
          <p:cNvPr id="492546" name="Slide Number Placeholder 5">
            <a:extLst>
              <a:ext uri="{FF2B5EF4-FFF2-40B4-BE49-F238E27FC236}">
                <a16:creationId xmlns:a16="http://schemas.microsoft.com/office/drawing/2014/main" id="{1B5D3347-D145-312E-1A78-5BC35E8BE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46A0F0-1F36-4D0F-9B25-9040072C214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92549" name="Picture 4">
            <a:extLst>
              <a:ext uri="{FF2B5EF4-FFF2-40B4-BE49-F238E27FC236}">
                <a16:creationId xmlns:a16="http://schemas.microsoft.com/office/drawing/2014/main" id="{79327E03-496B-C4CE-B18D-BC99D060E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86050"/>
            <a:ext cx="7046912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1" name="Rectangle 2">
            <a:extLst>
              <a:ext uri="{FF2B5EF4-FFF2-40B4-BE49-F238E27FC236}">
                <a16:creationId xmlns:a16="http://schemas.microsoft.com/office/drawing/2014/main" id="{831875D8-22DA-C347-C31B-CB9C5FA3E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Passing Two-Dimensional Arrays as Parameters to Functions</a:t>
            </a:r>
          </a:p>
        </p:txBody>
      </p:sp>
      <p:sp>
        <p:nvSpPr>
          <p:cNvPr id="493572" name="Rectangle 3">
            <a:extLst>
              <a:ext uri="{FF2B5EF4-FFF2-40B4-BE49-F238E27FC236}">
                <a16:creationId xmlns:a16="http://schemas.microsoft.com/office/drawing/2014/main" id="{824C4002-0BDD-324E-4739-0CBA8742B9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Two-dimensional arrays can be passed as parameters to a function</a:t>
            </a:r>
          </a:p>
          <a:p>
            <a:pPr lvl="1"/>
            <a:r>
              <a:rPr lang="en-US" altLang="en-US"/>
              <a:t>Pass by reference</a:t>
            </a:r>
          </a:p>
          <a:p>
            <a:pPr lvl="2"/>
            <a:r>
              <a:rPr lang="en-US" altLang="en-US"/>
              <a:t>Base address (address of first component of the actual parameter) is passed to formal parameter</a:t>
            </a:r>
          </a:p>
          <a:p>
            <a:r>
              <a:rPr lang="en-US" altLang="en-US"/>
              <a:t>Two-dimensional arrays are stored in row order</a:t>
            </a:r>
          </a:p>
          <a:p>
            <a:r>
              <a:rPr lang="en-US" altLang="en-US"/>
              <a:t>When declaring a two-dimensional array as a formal parameter, can omit size of first dimension, but not the second</a:t>
            </a:r>
          </a:p>
        </p:txBody>
      </p:sp>
      <p:sp>
        <p:nvSpPr>
          <p:cNvPr id="493570" name="Slide Number Placeholder 5">
            <a:extLst>
              <a:ext uri="{FF2B5EF4-FFF2-40B4-BE49-F238E27FC236}">
                <a16:creationId xmlns:a16="http://schemas.microsoft.com/office/drawing/2014/main" id="{4AB64B48-CB63-F655-25AC-D642B8BF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3EE543-504F-4364-8E13-292E109A87E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5" name="Rectangle 2">
            <a:extLst>
              <a:ext uri="{FF2B5EF4-FFF2-40B4-BE49-F238E27FC236}">
                <a16:creationId xmlns:a16="http://schemas.microsoft.com/office/drawing/2014/main" id="{79F814B4-EA04-BE75-BF7A-5C581A097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of Strings</a:t>
            </a:r>
          </a:p>
        </p:txBody>
      </p:sp>
      <p:sp>
        <p:nvSpPr>
          <p:cNvPr id="494596" name="Rectangle 3">
            <a:extLst>
              <a:ext uri="{FF2B5EF4-FFF2-40B4-BE49-F238E27FC236}">
                <a16:creationId xmlns:a16="http://schemas.microsoft.com/office/drawing/2014/main" id="{BF92E7B6-972C-528E-281A-B468565BB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Strings in C++ can be manipulated using either the data type string or character arrays (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-strings)</a:t>
            </a:r>
          </a:p>
          <a:p>
            <a:r>
              <a:rPr lang="en-US" altLang="en-US"/>
              <a:t>On some compilers, the data type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may not be available in Standard C++ (i.e., non-ANSI/ISO Standard C++)</a:t>
            </a:r>
          </a:p>
          <a:p>
            <a:endParaRPr lang="en-US" altLang="en-US"/>
          </a:p>
        </p:txBody>
      </p:sp>
      <p:sp>
        <p:nvSpPr>
          <p:cNvPr id="494594" name="Slide Number Placeholder 5">
            <a:extLst>
              <a:ext uri="{FF2B5EF4-FFF2-40B4-BE49-F238E27FC236}">
                <a16:creationId xmlns:a16="http://schemas.microsoft.com/office/drawing/2014/main" id="{E5380592-4E87-4368-2DC1-1D847B0B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7F64CCA-0124-42A1-A4AF-105A115F1A3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9" name="Rectangle 2">
            <a:extLst>
              <a:ext uri="{FF2B5EF4-FFF2-40B4-BE49-F238E27FC236}">
                <a16:creationId xmlns:a16="http://schemas.microsoft.com/office/drawing/2014/main" id="{7E1CE82D-13E3-42AA-B40F-40D31A8046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of Strings and the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</a:t>
            </a:r>
          </a:p>
        </p:txBody>
      </p:sp>
      <p:sp>
        <p:nvSpPr>
          <p:cNvPr id="495620" name="Rectangle 3">
            <a:extLst>
              <a:ext uri="{FF2B5EF4-FFF2-40B4-BE49-F238E27FC236}">
                <a16:creationId xmlns:a16="http://schemas.microsoft.com/office/drawing/2014/main" id="{37087531-1A10-68C2-02D9-47AFAD279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declare an array of 100 components of type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string list[100];</a:t>
            </a:r>
          </a:p>
          <a:p>
            <a:r>
              <a:rPr lang="en-US" altLang="en-US"/>
              <a:t>Basic operations, such as assignment, comparison, and input/output, can be performed on values of the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</a:t>
            </a:r>
          </a:p>
          <a:p>
            <a:r>
              <a:rPr lang="en-US" altLang="en-US"/>
              <a:t>The data in </a:t>
            </a:r>
            <a:r>
              <a:rPr lang="en-US" altLang="en-US">
                <a:latin typeface="Courier New" panose="02070309020205020404" pitchFamily="49" charset="0"/>
              </a:rPr>
              <a:t>list</a:t>
            </a:r>
            <a:r>
              <a:rPr lang="en-US" altLang="en-US"/>
              <a:t> can be processed just like any one-dimensional array</a:t>
            </a:r>
          </a:p>
        </p:txBody>
      </p:sp>
      <p:sp>
        <p:nvSpPr>
          <p:cNvPr id="495618" name="Slide Number Placeholder 5">
            <a:extLst>
              <a:ext uri="{FF2B5EF4-FFF2-40B4-BE49-F238E27FC236}">
                <a16:creationId xmlns:a16="http://schemas.microsoft.com/office/drawing/2014/main" id="{DA7E3026-E1F9-83B0-A431-6417F0C8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32B3C9-901D-49EC-924D-38AE701873F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3" name="Rectangle 2">
            <a:extLst>
              <a:ext uri="{FF2B5EF4-FFF2-40B4-BE49-F238E27FC236}">
                <a16:creationId xmlns:a16="http://schemas.microsoft.com/office/drawing/2014/main" id="{C0F7EB98-576C-CC41-309C-2B4CC431F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Arrays of Strings and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 (Character Arrays)</a:t>
            </a:r>
          </a:p>
        </p:txBody>
      </p:sp>
      <p:sp>
        <p:nvSpPr>
          <p:cNvPr id="496642" name="Slide Number Placeholder 4">
            <a:extLst>
              <a:ext uri="{FF2B5EF4-FFF2-40B4-BE49-F238E27FC236}">
                <a16:creationId xmlns:a16="http://schemas.microsoft.com/office/drawing/2014/main" id="{F71B45A3-880B-4F49-DC1A-8DEFEBF5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5D5633-69D0-4813-B553-523E5BDA2DE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496644" name="Group 8">
            <a:extLst>
              <a:ext uri="{FF2B5EF4-FFF2-40B4-BE49-F238E27FC236}">
                <a16:creationId xmlns:a16="http://schemas.microsoft.com/office/drawing/2014/main" id="{3A93663E-594E-C24A-EBC3-4C2493DA7E1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639888"/>
            <a:ext cx="7046913" cy="4751387"/>
            <a:chOff x="720" y="1033"/>
            <a:chExt cx="4439" cy="2993"/>
          </a:xfrm>
        </p:grpSpPr>
        <p:pic>
          <p:nvPicPr>
            <p:cNvPr id="496645" name="Picture 4">
              <a:extLst>
                <a:ext uri="{FF2B5EF4-FFF2-40B4-BE49-F238E27FC236}">
                  <a16:creationId xmlns:a16="http://schemas.microsoft.com/office/drawing/2014/main" id="{65F71D4A-2791-7228-E927-77EF0771A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033"/>
              <a:ext cx="18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6646" name="Picture 5">
              <a:extLst>
                <a:ext uri="{FF2B5EF4-FFF2-40B4-BE49-F238E27FC236}">
                  <a16:creationId xmlns:a16="http://schemas.microsoft.com/office/drawing/2014/main" id="{E927A318-7926-DA52-27E0-F50EA9CE1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" y="1225"/>
              <a:ext cx="2873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6647" name="Picture 6">
              <a:extLst>
                <a:ext uri="{FF2B5EF4-FFF2-40B4-BE49-F238E27FC236}">
                  <a16:creationId xmlns:a16="http://schemas.microsoft.com/office/drawing/2014/main" id="{469FF04A-8234-036B-F62D-60BB5E2EF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457"/>
              <a:ext cx="4439" cy="2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6648" name="Picture 7">
              <a:extLst>
                <a:ext uri="{FF2B5EF4-FFF2-40B4-BE49-F238E27FC236}">
                  <a16:creationId xmlns:a16="http://schemas.microsoft.com/office/drawing/2014/main" id="{BB5B08EB-E395-A25D-DCFA-46A35DD8B0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" y="3657"/>
              <a:ext cx="2459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7" name="Rectangle 2">
            <a:extLst>
              <a:ext uri="{FF2B5EF4-FFF2-40B4-BE49-F238E27FC236}">
                <a16:creationId xmlns:a16="http://schemas.microsoft.com/office/drawing/2014/main" id="{DBEE454B-6873-D384-6A08-245A6D33BC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Way to Declare a Two-Dimensional Array</a:t>
            </a:r>
          </a:p>
        </p:txBody>
      </p:sp>
      <p:sp>
        <p:nvSpPr>
          <p:cNvPr id="497668" name="Rectangle 3">
            <a:extLst>
              <a:ext uri="{FF2B5EF4-FFF2-40B4-BE49-F238E27FC236}">
                <a16:creationId xmlns:a16="http://schemas.microsoft.com/office/drawing/2014/main" id="{4277B9EF-BA23-88BB-5441-6488F058A8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Consider the following:</a:t>
            </a:r>
          </a:p>
          <a:p>
            <a:pPr>
              <a:lnSpc>
                <a:spcPct val="130000"/>
              </a:lnSpc>
            </a:pPr>
            <a:endParaRPr lang="en-US" altLang="en-US" dirty="0"/>
          </a:p>
          <a:p>
            <a:pPr>
              <a:lnSpc>
                <a:spcPct val="150000"/>
              </a:lnSpc>
            </a:pP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To declare an array of 20 rows and 10 columns:</a:t>
            </a:r>
          </a:p>
        </p:txBody>
      </p:sp>
      <p:sp>
        <p:nvSpPr>
          <p:cNvPr id="497666" name="Slide Number Placeholder 5">
            <a:extLst>
              <a:ext uri="{FF2B5EF4-FFF2-40B4-BE49-F238E27FC236}">
                <a16:creationId xmlns:a16="http://schemas.microsoft.com/office/drawing/2014/main" id="{F4322913-2909-5699-AFC3-AB506E224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B12A56D-87A0-4A52-8000-269A2DBF158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466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97669" name="Picture 4">
            <a:extLst>
              <a:ext uri="{FF2B5EF4-FFF2-40B4-BE49-F238E27FC236}">
                <a16:creationId xmlns:a16="http://schemas.microsoft.com/office/drawing/2014/main" id="{02B15346-FA7D-A066-5447-D6CB8541D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3638"/>
            <a:ext cx="7467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670" name="Picture 5">
            <a:extLst>
              <a:ext uri="{FF2B5EF4-FFF2-40B4-BE49-F238E27FC236}">
                <a16:creationId xmlns:a16="http://schemas.microsoft.com/office/drawing/2014/main" id="{2A5256D7-D4EF-2C39-F798-8C84496A5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0600"/>
            <a:ext cx="22764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1" name="Rectangle 4">
            <a:extLst>
              <a:ext uri="{FF2B5EF4-FFF2-40B4-BE49-F238E27FC236}">
                <a16:creationId xmlns:a16="http://schemas.microsoft.com/office/drawing/2014/main" id="{B6E23FF6-1484-EB18-CC32-38686AF3D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Multidimensional Arrays</a:t>
            </a:r>
          </a:p>
        </p:txBody>
      </p:sp>
      <p:sp>
        <p:nvSpPr>
          <p:cNvPr id="498692" name="Rectangle 5">
            <a:extLst>
              <a:ext uri="{FF2B5EF4-FFF2-40B4-BE49-F238E27FC236}">
                <a16:creationId xmlns:a16="http://schemas.microsoft.com/office/drawing/2014/main" id="{295509FB-A9FE-CD8D-8B59-4369BAC568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Multidimensional array</a:t>
            </a:r>
            <a:r>
              <a:rPr lang="en-US" altLang="en-US"/>
              <a:t>: collection of a fixed number of elements (called components) arranged in </a:t>
            </a:r>
            <a:r>
              <a:rPr lang="en-US" altLang="en-US" i="1"/>
              <a:t>n</a:t>
            </a:r>
            <a:r>
              <a:rPr lang="en-US" altLang="en-US"/>
              <a:t> dimensions (n &gt;= 1) </a:t>
            </a:r>
          </a:p>
          <a:p>
            <a:pPr lvl="1"/>
            <a:r>
              <a:rPr lang="en-US" altLang="en-US"/>
              <a:t>Also called an </a:t>
            </a:r>
            <a:r>
              <a:rPr lang="en-US" altLang="en-US" i="1"/>
              <a:t>n</a:t>
            </a:r>
            <a:r>
              <a:rPr lang="en-US" altLang="en-US"/>
              <a:t>-dimensional array</a:t>
            </a:r>
          </a:p>
          <a:p>
            <a:r>
              <a:rPr lang="en-US" altLang="en-US"/>
              <a:t>Declaration syntax:</a:t>
            </a:r>
          </a:p>
          <a:p>
            <a:pPr>
              <a:lnSpc>
                <a:spcPct val="140000"/>
              </a:lnSpc>
            </a:pPr>
            <a:endParaRPr lang="en-US" altLang="en-US"/>
          </a:p>
          <a:p>
            <a:r>
              <a:rPr lang="en-US" altLang="en-US"/>
              <a:t>To access a component:</a:t>
            </a:r>
          </a:p>
        </p:txBody>
      </p:sp>
      <p:sp>
        <p:nvSpPr>
          <p:cNvPr id="498690" name="Slide Number Placeholder 5">
            <a:extLst>
              <a:ext uri="{FF2B5EF4-FFF2-40B4-BE49-F238E27FC236}">
                <a16:creationId xmlns:a16="http://schemas.microsoft.com/office/drawing/2014/main" id="{905C27D6-3878-F90B-85F1-963B8028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D581BA-5F93-4C76-8869-B6F70BDFC97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498693" name="Picture 6">
            <a:extLst>
              <a:ext uri="{FF2B5EF4-FFF2-40B4-BE49-F238E27FC236}">
                <a16:creationId xmlns:a16="http://schemas.microsoft.com/office/drawing/2014/main" id="{F9DB949A-A494-AEE4-D983-544FC82A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52913"/>
            <a:ext cx="76231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8694" name="Picture 7">
            <a:extLst>
              <a:ext uri="{FF2B5EF4-FFF2-40B4-BE49-F238E27FC236}">
                <a16:creationId xmlns:a16="http://schemas.microsoft.com/office/drawing/2014/main" id="{57BAD5AD-C275-B4E8-29BB-74DC31F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10200"/>
            <a:ext cx="7112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5" name="Rectangle 2">
            <a:extLst>
              <a:ext uri="{FF2B5EF4-FFF2-40B4-BE49-F238E27FC236}">
                <a16:creationId xmlns:a16="http://schemas.microsoft.com/office/drawing/2014/main" id="{FC3966F0-7197-D2F2-1F7A-1BA7B9DC1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Multidimensional Arrays (continued)</a:t>
            </a:r>
          </a:p>
        </p:txBody>
      </p:sp>
      <p:sp>
        <p:nvSpPr>
          <p:cNvPr id="499716" name="Rectangle 3">
            <a:extLst>
              <a:ext uri="{FF2B5EF4-FFF2-40B4-BE49-F238E27FC236}">
                <a16:creationId xmlns:a16="http://schemas.microsoft.com/office/drawing/2014/main" id="{6247AA78-D4CD-7A65-831A-164C9C2F6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When declaring a multidimensional array as a formal parameter in a function</a:t>
            </a:r>
          </a:p>
          <a:p>
            <a:pPr lvl="1"/>
            <a:r>
              <a:rPr lang="en-US" altLang="en-US"/>
              <a:t>Can omit size of first dimension but not other dimensions</a:t>
            </a:r>
          </a:p>
          <a:p>
            <a:r>
              <a:rPr lang="en-US" altLang="en-US"/>
              <a:t>As parameters, multidimensional arrays are passed by reference only</a:t>
            </a:r>
          </a:p>
          <a:p>
            <a:r>
              <a:rPr lang="en-US" altLang="en-US"/>
              <a:t>A function cannot return a value of the type array</a:t>
            </a:r>
          </a:p>
          <a:p>
            <a:r>
              <a:rPr lang="en-US" altLang="en-US"/>
              <a:t>There is no check if the array indices are within bounds</a:t>
            </a:r>
          </a:p>
        </p:txBody>
      </p:sp>
      <p:sp>
        <p:nvSpPr>
          <p:cNvPr id="499714" name="Slide Number Placeholder 5">
            <a:extLst>
              <a:ext uri="{FF2B5EF4-FFF2-40B4-BE49-F238E27FC236}">
                <a16:creationId xmlns:a16="http://schemas.microsoft.com/office/drawing/2014/main" id="{A65D7286-167E-C339-10FF-503709DF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CE112D-255E-454D-9A31-95CAB5075B5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9" name="Rectangle 2">
            <a:extLst>
              <a:ext uri="{FF2B5EF4-FFF2-40B4-BE49-F238E27FC236}">
                <a16:creationId xmlns:a16="http://schemas.microsoft.com/office/drawing/2014/main" id="{45E66DE1-19AD-CC50-E7F9-943B9E90A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Code Detection</a:t>
            </a:r>
          </a:p>
        </p:txBody>
      </p:sp>
      <p:sp>
        <p:nvSpPr>
          <p:cNvPr id="500740" name="Rectangle 3">
            <a:extLst>
              <a:ext uri="{FF2B5EF4-FFF2-40B4-BE49-F238E27FC236}">
                <a16:creationId xmlns:a16="http://schemas.microsoft.com/office/drawing/2014/main" id="{CA84EA85-89BE-8D48-10FD-8FDCB9D874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When a message is transmitted in secret code over a transmission channel, it is usually transmitted as a sequence of bits (0s and 1s) </a:t>
            </a:r>
          </a:p>
          <a:p>
            <a:r>
              <a:rPr lang="en-US" altLang="en-US"/>
              <a:t>Due to noise in the transmission channel, the transmitted message may become corrupted</a:t>
            </a:r>
          </a:p>
          <a:p>
            <a:pPr lvl="1"/>
            <a:r>
              <a:rPr lang="en-US" altLang="en-US"/>
              <a:t>Message received at destination is not the same as the message transmitted</a:t>
            </a:r>
          </a:p>
          <a:p>
            <a:pPr lvl="1"/>
            <a:r>
              <a:rPr lang="en-US" altLang="en-US"/>
              <a:t>Some of the bits may have been changed</a:t>
            </a:r>
          </a:p>
        </p:txBody>
      </p:sp>
      <p:sp>
        <p:nvSpPr>
          <p:cNvPr id="500738" name="Slide Number Placeholder 5">
            <a:extLst>
              <a:ext uri="{FF2B5EF4-FFF2-40B4-BE49-F238E27FC236}">
                <a16:creationId xmlns:a16="http://schemas.microsoft.com/office/drawing/2014/main" id="{30A02AAE-2496-4F67-7447-B5E3FD8F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5F8CCF-5DF6-421E-BB9A-E6512574222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>
            <a:extLst>
              <a:ext uri="{FF2B5EF4-FFF2-40B4-BE49-F238E27FC236}">
                <a16:creationId xmlns:a16="http://schemas.microsoft.com/office/drawing/2014/main" id="{5FA363AC-F9EE-0118-7B53-3A4D139A5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 (Read) Statement</a:t>
            </a:r>
          </a:p>
        </p:txBody>
      </p:sp>
      <p:sp>
        <p:nvSpPr>
          <p:cNvPr id="58371" name="Rectangle 5">
            <a:extLst>
              <a:ext uri="{FF2B5EF4-FFF2-40B4-BE49-F238E27FC236}">
                <a16:creationId xmlns:a16="http://schemas.microsoft.com/office/drawing/2014/main" id="{76E6CE98-4E31-13AB-219A-E2806ECF68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cin</a:t>
            </a:r>
            <a:r>
              <a:rPr lang="en-US" altLang="en-US"/>
              <a:t> is used with </a:t>
            </a:r>
            <a:r>
              <a:rPr lang="en-US" altLang="en-US">
                <a:latin typeface="Courier New" panose="02070309020205020404" pitchFamily="49" charset="0"/>
              </a:rPr>
              <a:t>&gt;&gt;</a:t>
            </a:r>
            <a:r>
              <a:rPr lang="en-US" altLang="en-US"/>
              <a:t> to gather input</a:t>
            </a:r>
          </a:p>
          <a:p>
            <a:pPr>
              <a:lnSpc>
                <a:spcPct val="160000"/>
              </a:lnSpc>
            </a:pPr>
            <a:endParaRPr lang="en-US" altLang="en-US"/>
          </a:p>
          <a:p>
            <a:r>
              <a:rPr lang="en-US" altLang="en-US"/>
              <a:t>The stream extraction operator is &gt;&gt;</a:t>
            </a:r>
          </a:p>
          <a:p>
            <a:r>
              <a:rPr lang="en-US" altLang="en-US"/>
              <a:t>For example, if miles is a double variable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	cin &gt;&gt; miles;</a:t>
            </a:r>
          </a:p>
          <a:p>
            <a:pPr lvl="1"/>
            <a:r>
              <a:rPr lang="en-US" altLang="en-US"/>
              <a:t>Causes computer to get a value of type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</a:p>
          <a:p>
            <a:pPr lvl="1"/>
            <a:r>
              <a:rPr lang="en-US" altLang="en-US"/>
              <a:t>Places it in the variable </a:t>
            </a:r>
            <a:r>
              <a:rPr lang="en-US" altLang="en-US">
                <a:latin typeface="Courier New" panose="02070309020205020404" pitchFamily="49" charset="0"/>
              </a:rPr>
              <a:t>miles</a:t>
            </a:r>
          </a:p>
        </p:txBody>
      </p:sp>
      <p:sp>
        <p:nvSpPr>
          <p:cNvPr id="58372" name="Slide Number Placeholder 5">
            <a:extLst>
              <a:ext uri="{FF2B5EF4-FFF2-40B4-BE49-F238E27FC236}">
                <a16:creationId xmlns:a16="http://schemas.microsoft.com/office/drawing/2014/main" id="{CA8F6858-90E7-A875-54B8-A8AE0D4A5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ED4486-4B05-414F-801C-95663A165B1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58373" name="Picture 6">
            <a:extLst>
              <a:ext uri="{FF2B5EF4-FFF2-40B4-BE49-F238E27FC236}">
                <a16:creationId xmlns:a16="http://schemas.microsoft.com/office/drawing/2014/main" id="{139EA76D-C991-928C-B76E-8CABADE3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4972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3" name="Rectangle 2">
            <a:extLst>
              <a:ext uri="{FF2B5EF4-FFF2-40B4-BE49-F238E27FC236}">
                <a16:creationId xmlns:a16="http://schemas.microsoft.com/office/drawing/2014/main" id="{F31726A9-4FE8-B97A-FA70-6C19E0700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Code Detection (continued)</a:t>
            </a:r>
          </a:p>
        </p:txBody>
      </p:sp>
      <p:sp>
        <p:nvSpPr>
          <p:cNvPr id="501764" name="Rectangle 3">
            <a:extLst>
              <a:ext uri="{FF2B5EF4-FFF2-40B4-BE49-F238E27FC236}">
                <a16:creationId xmlns:a16="http://schemas.microsoft.com/office/drawing/2014/main" id="{739E41E7-EC71-37B6-5A4E-7EF6027FE7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Several techniques to check the validity of the transmitted message at the destination</a:t>
            </a:r>
          </a:p>
          <a:p>
            <a:r>
              <a:rPr lang="en-US" altLang="en-US"/>
              <a:t>One technique is to transmit the same message twice</a:t>
            </a:r>
          </a:p>
          <a:p>
            <a:pPr lvl="1"/>
            <a:r>
              <a:rPr lang="en-US" altLang="en-US"/>
              <a:t>At the destination, both copies of the message are compared bit by bit</a:t>
            </a:r>
          </a:p>
          <a:p>
            <a:pPr lvl="1"/>
            <a:r>
              <a:rPr lang="en-US" altLang="en-US"/>
              <a:t>If the corresponding bits are the same, the message received is error-free</a:t>
            </a:r>
          </a:p>
        </p:txBody>
      </p:sp>
      <p:sp>
        <p:nvSpPr>
          <p:cNvPr id="501762" name="Slide Number Placeholder 5">
            <a:extLst>
              <a:ext uri="{FF2B5EF4-FFF2-40B4-BE49-F238E27FC236}">
                <a16:creationId xmlns:a16="http://schemas.microsoft.com/office/drawing/2014/main" id="{564B2B71-5440-F19A-926B-0ABF0016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503A9B8-F785-4525-9797-B1AFF5B0633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7" name="Rectangle 2">
            <a:extLst>
              <a:ext uri="{FF2B5EF4-FFF2-40B4-BE49-F238E27FC236}">
                <a16:creationId xmlns:a16="http://schemas.microsoft.com/office/drawing/2014/main" id="{0F77F0D1-37F5-49C8-2E75-356343243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Code Detection (continued)</a:t>
            </a:r>
          </a:p>
        </p:txBody>
      </p:sp>
      <p:sp>
        <p:nvSpPr>
          <p:cNvPr id="502788" name="Rectangle 3">
            <a:extLst>
              <a:ext uri="{FF2B5EF4-FFF2-40B4-BE49-F238E27FC236}">
                <a16:creationId xmlns:a16="http://schemas.microsoft.com/office/drawing/2014/main" id="{FF3C5220-5C6F-8E29-5127-A0B9E0831F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We write a program to check if the message received at the destination is error-free</a:t>
            </a:r>
          </a:p>
          <a:p>
            <a:r>
              <a:rPr lang="en-US" altLang="en-US"/>
              <a:t>For simplicity, assume that: </a:t>
            </a:r>
          </a:p>
          <a:p>
            <a:pPr lvl="1"/>
            <a:r>
              <a:rPr lang="en-US" altLang="en-US"/>
              <a:t>The secret code representing the message is a sequence of digits (0 to 9) </a:t>
            </a:r>
          </a:p>
          <a:p>
            <a:pPr lvl="1"/>
            <a:r>
              <a:rPr lang="en-US" altLang="en-US"/>
              <a:t>The maximum length of the message is 250 digits</a:t>
            </a:r>
          </a:p>
          <a:p>
            <a:r>
              <a:rPr lang="en-US" altLang="en-US"/>
              <a:t>The first number in the message is the length of the message</a:t>
            </a:r>
          </a:p>
        </p:txBody>
      </p:sp>
      <p:sp>
        <p:nvSpPr>
          <p:cNvPr id="502786" name="Slide Number Placeholder 5">
            <a:extLst>
              <a:ext uri="{FF2B5EF4-FFF2-40B4-BE49-F238E27FC236}">
                <a16:creationId xmlns:a16="http://schemas.microsoft.com/office/drawing/2014/main" id="{54244A25-BF13-1FBE-6DEF-BD4DE618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C7FAE5-A007-41B1-B4AC-4253D94C293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1" name="Rectangle 2">
            <a:extLst>
              <a:ext uri="{FF2B5EF4-FFF2-40B4-BE49-F238E27FC236}">
                <a16:creationId xmlns:a16="http://schemas.microsoft.com/office/drawing/2014/main" id="{F6957E51-2DCA-6B1C-A2D1-B3F0F6F877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Code Detection (continued)</a:t>
            </a:r>
          </a:p>
        </p:txBody>
      </p:sp>
      <p:sp>
        <p:nvSpPr>
          <p:cNvPr id="503812" name="Rectangle 3">
            <a:extLst>
              <a:ext uri="{FF2B5EF4-FFF2-40B4-BE49-F238E27FC236}">
                <a16:creationId xmlns:a16="http://schemas.microsoft.com/office/drawing/2014/main" id="{7374DA36-542D-89B3-1A9F-6AF45941AE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the secret code is</a:t>
            </a:r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latin typeface="Courier New" panose="02070309020205020404" pitchFamily="49" charset="0"/>
              </a:rPr>
              <a:t>7 9 2 7 8 3 5 6</a:t>
            </a:r>
            <a:r>
              <a:rPr lang="en-US" altLang="en-US" sz="2400"/>
              <a:t>	 </a:t>
            </a:r>
          </a:p>
          <a:p>
            <a:pPr>
              <a:buFontTx/>
              <a:buNone/>
            </a:pPr>
            <a:r>
              <a:rPr lang="en-US" altLang="en-US"/>
              <a:t>	then the message is seven digits long</a:t>
            </a:r>
          </a:p>
          <a:p>
            <a:r>
              <a:rPr lang="en-US" altLang="en-US"/>
              <a:t>The above message is transmitted (twice) as</a:t>
            </a:r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latin typeface="Courier New" panose="02070309020205020404" pitchFamily="49" charset="0"/>
              </a:rPr>
              <a:t>7 9 2 7 8 3 5 6 7 9 2 7 8 3 5 6</a:t>
            </a:r>
            <a:endParaRPr lang="en-US" altLang="en-US" sz="2400"/>
          </a:p>
          <a:p>
            <a:r>
              <a:rPr lang="en-US" altLang="en-US"/>
              <a:t>Input: a file containing the secret code and its copy</a:t>
            </a:r>
          </a:p>
          <a:p>
            <a:r>
              <a:rPr lang="en-US" altLang="en-US"/>
              <a:t>Output: the secret code, its copy, and a message if the received code is error-free</a:t>
            </a:r>
          </a:p>
        </p:txBody>
      </p:sp>
      <p:sp>
        <p:nvSpPr>
          <p:cNvPr id="503810" name="Slide Number Placeholder 5">
            <a:extLst>
              <a:ext uri="{FF2B5EF4-FFF2-40B4-BE49-F238E27FC236}">
                <a16:creationId xmlns:a16="http://schemas.microsoft.com/office/drawing/2014/main" id="{259E3037-E65E-246D-29BB-EA2E7D15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4F0DA0C-47F7-4610-B280-D2EEC72053D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5" name="Rectangle 2">
            <a:extLst>
              <a:ext uri="{FF2B5EF4-FFF2-40B4-BE49-F238E27FC236}">
                <a16:creationId xmlns:a16="http://schemas.microsoft.com/office/drawing/2014/main" id="{11F43732-2B1F-A473-D5C4-56ABCF0D3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Code Detection (continued)</a:t>
            </a:r>
          </a:p>
        </p:txBody>
      </p:sp>
      <p:sp>
        <p:nvSpPr>
          <p:cNvPr id="504836" name="Rectangle 3">
            <a:extLst>
              <a:ext uri="{FF2B5EF4-FFF2-40B4-BE49-F238E27FC236}">
                <a16:creationId xmlns:a16="http://schemas.microsoft.com/office/drawing/2014/main" id="{E07F5EA8-12D6-1CB6-4F60-925E940E85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results are output in the following form: 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Code Digit		Code Digit Copy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	  9		 	  9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	  2		 	  2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	  7		 	  7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	  8		 	  8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	  3		 	  3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	  5		 	  5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  	  6		 	  6</a:t>
            </a:r>
          </a:p>
          <a:p>
            <a:r>
              <a:rPr lang="en-US" altLang="en-US"/>
              <a:t>Message transmitted OK</a:t>
            </a:r>
          </a:p>
        </p:txBody>
      </p:sp>
      <p:sp>
        <p:nvSpPr>
          <p:cNvPr id="504834" name="Slide Number Placeholder 5">
            <a:extLst>
              <a:ext uri="{FF2B5EF4-FFF2-40B4-BE49-F238E27FC236}">
                <a16:creationId xmlns:a16="http://schemas.microsoft.com/office/drawing/2014/main" id="{1D3792DE-184D-DB49-04E7-77BD6B2B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A7EBA38-C4C5-45E9-BB46-06043E5C219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9" name="Rectangle 2">
            <a:extLst>
              <a:ext uri="{FF2B5EF4-FFF2-40B4-BE49-F238E27FC236}">
                <a16:creationId xmlns:a16="http://schemas.microsoft.com/office/drawing/2014/main" id="{1996ACB5-040C-ADE7-4EEE-47D5D6255C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Problem Analysis</a:t>
            </a:r>
          </a:p>
        </p:txBody>
      </p:sp>
      <p:sp>
        <p:nvSpPr>
          <p:cNvPr id="505860" name="Rectangle 3">
            <a:extLst>
              <a:ext uri="{FF2B5EF4-FFF2-40B4-BE49-F238E27FC236}">
                <a16:creationId xmlns:a16="http://schemas.microsoft.com/office/drawing/2014/main" id="{4A601BE9-3934-0A8B-32B7-94C36A65B6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Because we have to compare digits of the secret code and its copy:</a:t>
            </a:r>
          </a:p>
          <a:p>
            <a:pPr lvl="1"/>
            <a:r>
              <a:rPr lang="en-US" altLang="en-US"/>
              <a:t>First, read the secret code and store it in an array</a:t>
            </a:r>
          </a:p>
          <a:p>
            <a:pPr lvl="1"/>
            <a:r>
              <a:rPr lang="en-US" altLang="en-US"/>
              <a:t>Next, read first digit of the copy and compare it with the first digit of the code, and so on</a:t>
            </a:r>
          </a:p>
          <a:p>
            <a:pPr lvl="1"/>
            <a:r>
              <a:rPr lang="en-US" altLang="en-US"/>
              <a:t>If any corresponding digits are not the same, print a message next to the digits</a:t>
            </a:r>
          </a:p>
          <a:p>
            <a:r>
              <a:rPr lang="en-US" altLang="en-US"/>
              <a:t>The first number in the secret code, and in the copy, indicates the length of the code</a:t>
            </a:r>
          </a:p>
        </p:txBody>
      </p:sp>
      <p:sp>
        <p:nvSpPr>
          <p:cNvPr id="505858" name="Slide Number Placeholder 5">
            <a:extLst>
              <a:ext uri="{FF2B5EF4-FFF2-40B4-BE49-F238E27FC236}">
                <a16:creationId xmlns:a16="http://schemas.microsoft.com/office/drawing/2014/main" id="{713C5AD8-769C-2729-93B5-5A2957E4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817D6F-3022-400F-9416-4AFEA3D7E8E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3" name="Rectangle 4">
            <a:extLst>
              <a:ext uri="{FF2B5EF4-FFF2-40B4-BE49-F238E27FC236}">
                <a16:creationId xmlns:a16="http://schemas.microsoft.com/office/drawing/2014/main" id="{ACF0DFD7-3EF8-E404-F577-6386D77158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Algorithm Design</a:t>
            </a:r>
          </a:p>
        </p:txBody>
      </p:sp>
      <p:sp>
        <p:nvSpPr>
          <p:cNvPr id="506884" name="Rectangle 5">
            <a:extLst>
              <a:ext uri="{FF2B5EF4-FFF2-40B4-BE49-F238E27FC236}">
                <a16:creationId xmlns:a16="http://schemas.microsoft.com/office/drawing/2014/main" id="{568748C8-8F09-1937-B846-F76E1812F0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Open the input and output files</a:t>
            </a:r>
          </a:p>
          <a:p>
            <a:r>
              <a:rPr lang="en-US" altLang="en-US"/>
              <a:t>If the input file does not exist, exit the program</a:t>
            </a:r>
          </a:p>
          <a:p>
            <a:r>
              <a:rPr lang="en-US" altLang="en-US"/>
              <a:t>Read the length of the secret code</a:t>
            </a:r>
          </a:p>
          <a:p>
            <a:r>
              <a:rPr lang="en-US" altLang="en-US"/>
              <a:t>If the length of the secret code is greater than 250, terminate the program because the maximum length of the code in this program is 250</a:t>
            </a:r>
          </a:p>
          <a:p>
            <a:r>
              <a:rPr lang="en-US" altLang="en-US"/>
              <a:t>Read and store the secret code into an array</a:t>
            </a:r>
          </a:p>
        </p:txBody>
      </p:sp>
      <p:sp>
        <p:nvSpPr>
          <p:cNvPr id="506882" name="Slide Number Placeholder 5">
            <a:extLst>
              <a:ext uri="{FF2B5EF4-FFF2-40B4-BE49-F238E27FC236}">
                <a16:creationId xmlns:a16="http://schemas.microsoft.com/office/drawing/2014/main" id="{07D02C31-A49D-6F62-CA33-59E594052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7B5109-8577-4BA9-A891-1475C1DB397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4">
            <a:extLst>
              <a:ext uri="{FF2B5EF4-FFF2-40B4-BE49-F238E27FC236}">
                <a16:creationId xmlns:a16="http://schemas.microsoft.com/office/drawing/2014/main" id="{24C6B5EE-1A98-B9E0-4766-493CD667A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Algorithm Design (continued)</a:t>
            </a:r>
          </a:p>
        </p:txBody>
      </p:sp>
      <p:sp>
        <p:nvSpPr>
          <p:cNvPr id="507908" name="Rectangle 5">
            <a:extLst>
              <a:ext uri="{FF2B5EF4-FFF2-40B4-BE49-F238E27FC236}">
                <a16:creationId xmlns:a16="http://schemas.microsoft.com/office/drawing/2014/main" id="{76F30A3B-DE3E-C13C-78F7-17D91C5418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Read the length of the copy</a:t>
            </a:r>
          </a:p>
          <a:p>
            <a:r>
              <a:rPr lang="en-US" altLang="en-US"/>
              <a:t>If the length of the secret code and its copy are the same, compare the codes; otherwise, print an error message</a:t>
            </a:r>
          </a:p>
          <a:p>
            <a:r>
              <a:rPr lang="en-US" altLang="en-US"/>
              <a:t>Note: To simplify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, write a function, </a:t>
            </a:r>
            <a:r>
              <a:rPr lang="en-US" altLang="en-US">
                <a:latin typeface="Courier New" panose="02070309020205020404" pitchFamily="49" charset="0"/>
              </a:rPr>
              <a:t>readCode</a:t>
            </a:r>
            <a:r>
              <a:rPr lang="en-US" altLang="en-US"/>
              <a:t>, to read the secret code and another function, </a:t>
            </a:r>
            <a:r>
              <a:rPr lang="en-US" altLang="en-US">
                <a:latin typeface="Courier New" panose="02070309020205020404" pitchFamily="49" charset="0"/>
              </a:rPr>
              <a:t>compareCode</a:t>
            </a:r>
            <a:r>
              <a:rPr lang="en-US" altLang="en-US"/>
              <a:t>, to compare the codes</a:t>
            </a:r>
          </a:p>
        </p:txBody>
      </p:sp>
      <p:sp>
        <p:nvSpPr>
          <p:cNvPr id="507906" name="Slide Number Placeholder 5">
            <a:extLst>
              <a:ext uri="{FF2B5EF4-FFF2-40B4-BE49-F238E27FC236}">
                <a16:creationId xmlns:a16="http://schemas.microsoft.com/office/drawing/2014/main" id="{691A595E-6BDF-94E1-D480-F1BC0CF95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1E9187-F9A2-45D0-A695-CC602C5D1A2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1" name="Rectangle 2">
            <a:extLst>
              <a:ext uri="{FF2B5EF4-FFF2-40B4-BE49-F238E27FC236}">
                <a16:creationId xmlns:a16="http://schemas.microsoft.com/office/drawing/2014/main" id="{72ED69B0-18C6-86F6-DCA7-616DDF9F2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</a:t>
            </a:r>
            <a:r>
              <a:rPr lang="en-US" altLang="en-US">
                <a:latin typeface="Courier New" panose="02070309020205020404" pitchFamily="49" charset="0"/>
              </a:rPr>
              <a:t>readCode</a:t>
            </a:r>
          </a:p>
        </p:txBody>
      </p:sp>
      <p:sp>
        <p:nvSpPr>
          <p:cNvPr id="508932" name="Rectangle 3">
            <a:extLst>
              <a:ext uri="{FF2B5EF4-FFF2-40B4-BE49-F238E27FC236}">
                <a16:creationId xmlns:a16="http://schemas.microsoft.com/office/drawing/2014/main" id="{679E5EA2-7FC7-E1E9-91B4-FF02578EB2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First, read length of secret code</a:t>
            </a:r>
          </a:p>
          <a:p>
            <a:r>
              <a:rPr lang="en-US" altLang="en-US"/>
              <a:t>If length of secret code is greater than 250</a:t>
            </a:r>
          </a:p>
          <a:p>
            <a:pPr lvl="1"/>
            <a:r>
              <a:rPr lang="en-US" altLang="en-US"/>
              <a:t>Set </a:t>
            </a:r>
            <a:r>
              <a:rPr lang="en-US" altLang="en-US">
                <a:latin typeface="Courier New" panose="02070309020205020404" pitchFamily="49" charset="0"/>
              </a:rPr>
              <a:t>lenCodeOk </a:t>
            </a:r>
            <a:r>
              <a:rPr lang="en-US" altLang="en-US"/>
              <a:t>(a reference parameter)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 and the function terminates</a:t>
            </a:r>
          </a:p>
          <a:p>
            <a:r>
              <a:rPr lang="en-US" altLang="en-US"/>
              <a:t>Value of </a:t>
            </a:r>
            <a:r>
              <a:rPr lang="en-US" altLang="en-US">
                <a:latin typeface="Courier New" panose="02070309020205020404" pitchFamily="49" charset="0"/>
              </a:rPr>
              <a:t>lenCodeOk</a:t>
            </a:r>
            <a:r>
              <a:rPr lang="en-US" altLang="en-US"/>
              <a:t> is passed to calling function to indicate if secret code was read successfully</a:t>
            </a:r>
          </a:p>
          <a:p>
            <a:r>
              <a:rPr lang="en-US" altLang="en-US"/>
              <a:t>If length of code is less than 250, </a:t>
            </a:r>
            <a:r>
              <a:rPr lang="en-US" altLang="en-US">
                <a:latin typeface="Courier New" panose="02070309020205020404" pitchFamily="49" charset="0"/>
              </a:rPr>
              <a:t>readCode</a:t>
            </a:r>
            <a:r>
              <a:rPr lang="en-US" altLang="en-US"/>
              <a:t> reads and stores secret code into an array</a:t>
            </a:r>
          </a:p>
        </p:txBody>
      </p:sp>
      <p:sp>
        <p:nvSpPr>
          <p:cNvPr id="508930" name="Slide Number Placeholder 5">
            <a:extLst>
              <a:ext uri="{FF2B5EF4-FFF2-40B4-BE49-F238E27FC236}">
                <a16:creationId xmlns:a16="http://schemas.microsoft.com/office/drawing/2014/main" id="{0DE7C928-9383-446C-DDB0-1EEBC701A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0A4AA77-BABD-4346-86B3-3AD308AEB6D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6" name="Rectangle 8">
            <a:extLst>
              <a:ext uri="{FF2B5EF4-FFF2-40B4-BE49-F238E27FC236}">
                <a16:creationId xmlns:a16="http://schemas.microsoft.com/office/drawing/2014/main" id="{72ABB64D-AE00-770E-F122-36C7380C3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</a:t>
            </a:r>
            <a:r>
              <a:rPr lang="en-US" altLang="en-US">
                <a:latin typeface="Courier New" panose="02070309020205020404" pitchFamily="49" charset="0"/>
              </a:rPr>
              <a:t>readCode</a:t>
            </a:r>
            <a:r>
              <a:rPr lang="en-US" altLang="en-US"/>
              <a:t>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5BB9E9-F81B-42E8-5C69-7CFAAD79A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9954" name="Slide Number Placeholder 4">
            <a:extLst>
              <a:ext uri="{FF2B5EF4-FFF2-40B4-BE49-F238E27FC236}">
                <a16:creationId xmlns:a16="http://schemas.microsoft.com/office/drawing/2014/main" id="{C432BE4A-4CCE-22E7-68B5-4A8C0FE2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345D0CE-1F46-4964-BDA5-12A8D2E3088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509955" name="Picture 7">
            <a:extLst>
              <a:ext uri="{FF2B5EF4-FFF2-40B4-BE49-F238E27FC236}">
                <a16:creationId xmlns:a16="http://schemas.microsoft.com/office/drawing/2014/main" id="{69213FC1-08D6-58A4-8194-E685545B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62150"/>
            <a:ext cx="67754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9" name="Rectangle 2">
            <a:extLst>
              <a:ext uri="{FF2B5EF4-FFF2-40B4-BE49-F238E27FC236}">
                <a16:creationId xmlns:a16="http://schemas.microsoft.com/office/drawing/2014/main" id="{6AFD65ED-102B-C884-A645-D7B10171C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</a:t>
            </a:r>
            <a:r>
              <a:rPr lang="en-US" altLang="en-US">
                <a:latin typeface="Courier New" panose="02070309020205020404" pitchFamily="49" charset="0"/>
              </a:rPr>
              <a:t> compareCode</a:t>
            </a:r>
          </a:p>
        </p:txBody>
      </p:sp>
      <p:sp>
        <p:nvSpPr>
          <p:cNvPr id="510980" name="Rectangle 3">
            <a:extLst>
              <a:ext uri="{FF2B5EF4-FFF2-40B4-BE49-F238E27FC236}">
                <a16:creationId xmlns:a16="http://schemas.microsoft.com/office/drawing/2014/main" id="{E6A07515-474F-1770-3A2D-9D9A75C841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Set a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bool</a:t>
            </a:r>
            <a:r>
              <a:rPr lang="en-US" altLang="en-US"/>
              <a:t> variable </a:t>
            </a:r>
            <a:r>
              <a:rPr lang="en-US" altLang="en-US">
                <a:latin typeface="Courier New" panose="02070309020205020404" pitchFamily="49" charset="0"/>
              </a:rPr>
              <a:t>codeOk</a:t>
            </a:r>
            <a:r>
              <a:rPr lang="en-US" altLang="en-US"/>
              <a:t> to true</a:t>
            </a:r>
          </a:p>
          <a:p>
            <a:pPr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If length of code and copy are not equal</a:t>
            </a:r>
          </a:p>
          <a:p>
            <a:pPr lvl="1"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Output error message and terminate function</a:t>
            </a:r>
          </a:p>
          <a:p>
            <a:pPr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For each digit in input file</a:t>
            </a:r>
          </a:p>
          <a:p>
            <a:pPr lvl="1"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Read the next digit of secret code copy</a:t>
            </a:r>
          </a:p>
          <a:p>
            <a:pPr lvl="1"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Output digits from code and copy</a:t>
            </a:r>
          </a:p>
          <a:p>
            <a:pPr lvl="1"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If corresponding digits are not equal, output error message and set </a:t>
            </a:r>
            <a:r>
              <a:rPr lang="en-US" altLang="en-US">
                <a:latin typeface="Courier New" panose="02070309020205020404" pitchFamily="49" charset="0"/>
              </a:rPr>
              <a:t>codeOk</a:t>
            </a:r>
            <a:r>
              <a:rPr lang="en-US" altLang="en-US"/>
              <a:t>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  <a:p>
            <a:pPr>
              <a:lnSpc>
                <a:spcPct val="98000"/>
              </a:lnSpc>
              <a:spcBef>
                <a:spcPct val="18000"/>
              </a:spcBef>
            </a:pPr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codeOk</a:t>
            </a:r>
            <a:r>
              <a:rPr lang="en-US" altLang="en-US"/>
              <a:t>, output message indicating code transmitted OK, else output an error message</a:t>
            </a:r>
          </a:p>
        </p:txBody>
      </p:sp>
      <p:sp>
        <p:nvSpPr>
          <p:cNvPr id="510978" name="Slide Number Placeholder 5">
            <a:extLst>
              <a:ext uri="{FF2B5EF4-FFF2-40B4-BE49-F238E27FC236}">
                <a16:creationId xmlns:a16="http://schemas.microsoft.com/office/drawing/2014/main" id="{0FE4C97A-E46A-4635-891C-FC5212E9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DFC1550-FA69-4110-B02B-5ACD7FCB400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>
            <a:extLst>
              <a:ext uri="{FF2B5EF4-FFF2-40B4-BE49-F238E27FC236}">
                <a16:creationId xmlns:a16="http://schemas.microsoft.com/office/drawing/2014/main" id="{00E5B494-7EB1-F6B9-5DF3-1B746084E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 (Read) Statement (continued)</a:t>
            </a:r>
          </a:p>
        </p:txBody>
      </p:sp>
      <p:sp>
        <p:nvSpPr>
          <p:cNvPr id="59395" name="Rectangle 5">
            <a:extLst>
              <a:ext uri="{FF2B5EF4-FFF2-40B4-BE49-F238E27FC236}">
                <a16:creationId xmlns:a16="http://schemas.microsoft.com/office/drawing/2014/main" id="{F7DFA490-20CB-D8DB-F488-6EBA2FE817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Using more than one variable in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cin</a:t>
            </a:r>
            <a:r>
              <a:rPr lang="en-US" altLang="en-US"/>
              <a:t> allows more than one value to be read at a time</a:t>
            </a:r>
          </a:p>
          <a:p>
            <a:r>
              <a:rPr lang="en-US" altLang="en-US"/>
              <a:t>For example, if </a:t>
            </a:r>
            <a:r>
              <a:rPr lang="en-US" altLang="en-US">
                <a:latin typeface="Courier New" panose="02070309020205020404" pitchFamily="49" charset="0"/>
              </a:rPr>
              <a:t>feet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inches</a:t>
            </a:r>
            <a:r>
              <a:rPr lang="en-US" altLang="en-US"/>
              <a:t> are variables of type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/>
              <a:t>, a statement such as: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  cin &gt;&gt; feet &gt;&gt; inches;</a:t>
            </a:r>
          </a:p>
          <a:p>
            <a:pPr lvl="1"/>
            <a:r>
              <a:rPr lang="en-US" altLang="en-US"/>
              <a:t>Inputs two integers from the keyboard</a:t>
            </a:r>
          </a:p>
          <a:p>
            <a:pPr lvl="1"/>
            <a:r>
              <a:rPr lang="en-US" altLang="en-US"/>
              <a:t>Places them in variables </a:t>
            </a:r>
            <a:r>
              <a:rPr lang="en-US" altLang="en-US">
                <a:latin typeface="Courier New" panose="02070309020205020404" pitchFamily="49" charset="0"/>
              </a:rPr>
              <a:t>feet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inches</a:t>
            </a:r>
            <a:r>
              <a:rPr lang="en-US" altLang="en-US"/>
              <a:t> respectively</a:t>
            </a:r>
          </a:p>
        </p:txBody>
      </p:sp>
      <p:sp>
        <p:nvSpPr>
          <p:cNvPr id="59396" name="Slide Number Placeholder 5">
            <a:extLst>
              <a:ext uri="{FF2B5EF4-FFF2-40B4-BE49-F238E27FC236}">
                <a16:creationId xmlns:a16="http://schemas.microsoft.com/office/drawing/2014/main" id="{5D10C50E-B124-C16E-6493-B935AA40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DC775F3-EFDE-42FC-BE2C-C7937A6E078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9">
            <a:extLst>
              <a:ext uri="{FF2B5EF4-FFF2-40B4-BE49-F238E27FC236}">
                <a16:creationId xmlns:a16="http://schemas.microsoft.com/office/drawing/2014/main" id="{D789F14B-2B13-DD4E-4AC2-4E10C63A4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</a:t>
            </a:r>
            <a:r>
              <a:rPr lang="en-US" altLang="en-US">
                <a:latin typeface="Courier New" panose="02070309020205020404" pitchFamily="49" charset="0"/>
              </a:rPr>
              <a:t> compareCode</a:t>
            </a:r>
            <a:r>
              <a:rPr lang="en-US" altLang="en-US"/>
              <a:t>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6D955F-C28C-2947-2AEE-33095F50D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02" name="Slide Number Placeholder 4">
            <a:extLst>
              <a:ext uri="{FF2B5EF4-FFF2-40B4-BE49-F238E27FC236}">
                <a16:creationId xmlns:a16="http://schemas.microsoft.com/office/drawing/2014/main" id="{936E8209-92A8-CFA2-53C0-9B8DE723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31E02B-9826-41A9-9E16-372871D9CBD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512003" name="Picture 8">
            <a:extLst>
              <a:ext uri="{FF2B5EF4-FFF2-40B4-BE49-F238E27FC236}">
                <a16:creationId xmlns:a16="http://schemas.microsoft.com/office/drawing/2014/main" id="{49902573-51DF-E89C-352D-BCDF2238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901825"/>
            <a:ext cx="6462712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7" name="Rectangle 7">
            <a:extLst>
              <a:ext uri="{FF2B5EF4-FFF2-40B4-BE49-F238E27FC236}">
                <a16:creationId xmlns:a16="http://schemas.microsoft.com/office/drawing/2014/main" id="{01D7BCDA-8AFF-BD6E-6711-73FA1E04C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</a:t>
            </a:r>
            <a:r>
              <a:rPr lang="en-US" altLang="en-US">
                <a:latin typeface="Courier New" panose="02070309020205020404" pitchFamily="49" charset="0"/>
              </a:rPr>
              <a:t> compareCode</a:t>
            </a:r>
            <a:r>
              <a:rPr lang="en-US" altLang="en-US"/>
              <a:t>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B1D96F-0AE3-D9CE-2203-A6E8FEA29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3026" name="Slide Number Placeholder 4">
            <a:extLst>
              <a:ext uri="{FF2B5EF4-FFF2-40B4-BE49-F238E27FC236}">
                <a16:creationId xmlns:a16="http://schemas.microsoft.com/office/drawing/2014/main" id="{90E1DDE2-7786-9408-9FD0-7980502B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2556546-3AFC-49F8-8044-5E13D326D99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513028" name="Group 4">
            <a:extLst>
              <a:ext uri="{FF2B5EF4-FFF2-40B4-BE49-F238E27FC236}">
                <a16:creationId xmlns:a16="http://schemas.microsoft.com/office/drawing/2014/main" id="{85453BE0-0C20-4C05-47C6-2A2CF848292C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828800"/>
            <a:ext cx="6400800" cy="4495800"/>
            <a:chOff x="864" y="1014"/>
            <a:chExt cx="4032" cy="2832"/>
          </a:xfrm>
        </p:grpSpPr>
        <p:pic>
          <p:nvPicPr>
            <p:cNvPr id="513029" name="Picture 5">
              <a:extLst>
                <a:ext uri="{FF2B5EF4-FFF2-40B4-BE49-F238E27FC236}">
                  <a16:creationId xmlns:a16="http://schemas.microsoft.com/office/drawing/2014/main" id="{A319BF20-CDD5-FDC4-39C5-BE32AA22B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1014"/>
              <a:ext cx="4008" cy="2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030" name="Picture 6">
              <a:extLst>
                <a:ext uri="{FF2B5EF4-FFF2-40B4-BE49-F238E27FC236}">
                  <a16:creationId xmlns:a16="http://schemas.microsoft.com/office/drawing/2014/main" id="{8788BC9D-AD64-BA94-47AA-54FA60570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9"/>
            <a:stretch>
              <a:fillRect/>
            </a:stretch>
          </p:blipFill>
          <p:spPr bwMode="auto">
            <a:xfrm>
              <a:off x="864" y="3285"/>
              <a:ext cx="4032" cy="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1" name="Rectangle 4">
            <a:extLst>
              <a:ext uri="{FF2B5EF4-FFF2-40B4-BE49-F238E27FC236}">
                <a16:creationId xmlns:a16="http://schemas.microsoft.com/office/drawing/2014/main" id="{6487895F-5F38-151D-5C5E-E4FB6D302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</a:t>
            </a:r>
          </a:p>
        </p:txBody>
      </p:sp>
      <p:sp>
        <p:nvSpPr>
          <p:cNvPr id="514052" name="Rectangle 5">
            <a:extLst>
              <a:ext uri="{FF2B5EF4-FFF2-40B4-BE49-F238E27FC236}">
                <a16:creationId xmlns:a16="http://schemas.microsoft.com/office/drawing/2014/main" id="{57FF04BE-95D1-19D7-AD62-963E443572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Declare variables</a:t>
            </a:r>
          </a:p>
          <a:p>
            <a:r>
              <a:rPr lang="en-US" altLang="en-US"/>
              <a:t>Open the files </a:t>
            </a:r>
          </a:p>
          <a:p>
            <a:r>
              <a:rPr lang="en-US" altLang="en-US"/>
              <a:t>Call </a:t>
            </a:r>
            <a:r>
              <a:rPr lang="en-US" altLang="en-US">
                <a:latin typeface="Courier New" panose="02070309020205020404" pitchFamily="49" charset="0"/>
              </a:rPr>
              <a:t>readCode</a:t>
            </a:r>
            <a:r>
              <a:rPr lang="en-US" altLang="en-US"/>
              <a:t> to read the secret code</a:t>
            </a:r>
          </a:p>
          <a:p>
            <a:r>
              <a:rPr lang="en-US" altLang="en-US"/>
              <a:t>If (length of the secret code &lt;= 250) </a:t>
            </a:r>
          </a:p>
          <a:p>
            <a:pPr lvl="1"/>
            <a:r>
              <a:rPr lang="en-US" altLang="en-US"/>
              <a:t>	Call </a:t>
            </a:r>
            <a:r>
              <a:rPr lang="en-US" altLang="en-US">
                <a:latin typeface="Courier New" panose="02070309020205020404" pitchFamily="49" charset="0"/>
              </a:rPr>
              <a:t>compareCode</a:t>
            </a:r>
            <a:r>
              <a:rPr lang="en-US" altLang="en-US"/>
              <a:t> to compare the codes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/>
              <a:t>else</a:t>
            </a:r>
          </a:p>
          <a:p>
            <a:pPr lvl="1"/>
            <a:r>
              <a:rPr lang="en-US" altLang="en-US"/>
              <a:t>	Output an appropriate error message</a:t>
            </a:r>
          </a:p>
        </p:txBody>
      </p:sp>
      <p:sp>
        <p:nvSpPr>
          <p:cNvPr id="514050" name="Slide Number Placeholder 5">
            <a:extLst>
              <a:ext uri="{FF2B5EF4-FFF2-40B4-BE49-F238E27FC236}">
                <a16:creationId xmlns:a16="http://schemas.microsoft.com/office/drawing/2014/main" id="{9A6621A7-55BE-6AC9-9B9C-ABE54294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A34C68C-4DC7-481C-BA03-99B2A58AA99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5" name="Rectangle 4">
            <a:extLst>
              <a:ext uri="{FF2B5EF4-FFF2-40B4-BE49-F238E27FC236}">
                <a16:creationId xmlns:a16="http://schemas.microsoft.com/office/drawing/2014/main" id="{30A71AA7-5159-B8A8-9148-5357663E0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515076" name="Rectangle 5">
            <a:extLst>
              <a:ext uri="{FF2B5EF4-FFF2-40B4-BE49-F238E27FC236}">
                <a16:creationId xmlns:a16="http://schemas.microsoft.com/office/drawing/2014/main" id="{B2C3DAFA-D651-7160-6176-B0DD19C180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Array: structured data type with a fixed number of components of the same type</a:t>
            </a:r>
          </a:p>
          <a:p>
            <a:pPr lvl="1"/>
            <a:r>
              <a:rPr lang="en-US" altLang="en-US"/>
              <a:t>Components are accessed using their relative positions in the array</a:t>
            </a:r>
          </a:p>
          <a:p>
            <a:r>
              <a:rPr lang="en-US" altLang="en-US"/>
              <a:t>Elements of a one-dimensional array are arranged in the form of a list</a:t>
            </a:r>
          </a:p>
          <a:p>
            <a:r>
              <a:rPr lang="en-US" altLang="en-US"/>
              <a:t>An array index can be any expression that evaluates to a nonnegative integer</a:t>
            </a:r>
          </a:p>
          <a:p>
            <a:pPr lvl="1"/>
            <a:r>
              <a:rPr lang="en-US" altLang="en-US"/>
              <a:t>Must always be less than the size of the array</a:t>
            </a:r>
          </a:p>
        </p:txBody>
      </p:sp>
      <p:sp>
        <p:nvSpPr>
          <p:cNvPr id="515074" name="Slide Number Placeholder 5">
            <a:extLst>
              <a:ext uri="{FF2B5EF4-FFF2-40B4-BE49-F238E27FC236}">
                <a16:creationId xmlns:a16="http://schemas.microsoft.com/office/drawing/2014/main" id="{65870DBB-9BD5-F2B8-044F-D2AFC1163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E46C9AC-D35B-40C5-B45C-5AB5657428F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4">
            <a:extLst>
              <a:ext uri="{FF2B5EF4-FFF2-40B4-BE49-F238E27FC236}">
                <a16:creationId xmlns:a16="http://schemas.microsoft.com/office/drawing/2014/main" id="{E6F8DAEE-52D9-65BC-298D-9939AC389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516100" name="Rectangle 5">
            <a:extLst>
              <a:ext uri="{FF2B5EF4-FFF2-40B4-BE49-F238E27FC236}">
                <a16:creationId xmlns:a16="http://schemas.microsoft.com/office/drawing/2014/main" id="{9B0B2EA3-D515-8924-11E4-E7EF6F131D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base address of an array is the address of the first array component</a:t>
            </a:r>
          </a:p>
          <a:p>
            <a:r>
              <a:rPr lang="en-US" altLang="en-US"/>
              <a:t>When passing an array as an actual parameter, you use only its name</a:t>
            </a:r>
          </a:p>
          <a:p>
            <a:pPr lvl="1"/>
            <a:r>
              <a:rPr lang="en-US" altLang="en-US"/>
              <a:t>Passed by reference only</a:t>
            </a:r>
          </a:p>
          <a:p>
            <a:r>
              <a:rPr lang="en-US" altLang="en-US"/>
              <a:t>A function cannot return a value of the type array</a:t>
            </a:r>
          </a:p>
          <a:p>
            <a:r>
              <a:rPr lang="en-US" altLang="en-US"/>
              <a:t>In C++,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-strings are null terminated and are stored in character arrays</a:t>
            </a:r>
          </a:p>
        </p:txBody>
      </p:sp>
      <p:sp>
        <p:nvSpPr>
          <p:cNvPr id="516098" name="Slide Number Placeholder 5">
            <a:extLst>
              <a:ext uri="{FF2B5EF4-FFF2-40B4-BE49-F238E27FC236}">
                <a16:creationId xmlns:a16="http://schemas.microsoft.com/office/drawing/2014/main" id="{20ABAE62-2187-7DA8-DF34-34F6778D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2EE05A9-9781-4920-BFF2-36E88A0C8F7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3" name="Rectangle 4">
            <a:extLst>
              <a:ext uri="{FF2B5EF4-FFF2-40B4-BE49-F238E27FC236}">
                <a16:creationId xmlns:a16="http://schemas.microsoft.com/office/drawing/2014/main" id="{50CF2316-D563-57CB-5731-1B398351BE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517124" name="Rectangle 5">
            <a:extLst>
              <a:ext uri="{FF2B5EF4-FFF2-40B4-BE49-F238E27FC236}">
                <a16:creationId xmlns:a16="http://schemas.microsoft.com/office/drawing/2014/main" id="{360F5556-FAFE-0896-248C-8AB589DF3C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Commonly used </a:t>
            </a:r>
            <a:r>
              <a:rPr lang="en-US" altLang="en-US">
                <a:latin typeface="Courier New" panose="02070309020205020404" pitchFamily="49" charset="0"/>
              </a:rPr>
              <a:t>C</a:t>
            </a:r>
            <a:r>
              <a:rPr lang="en-US" altLang="en-US"/>
              <a:t>-string manipulation functions include: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strcpy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strcmp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strlen</a:t>
            </a:r>
          </a:p>
          <a:p>
            <a:r>
              <a:rPr lang="en-US" altLang="en-US"/>
              <a:t>Parallel arrays are used to hold related information</a:t>
            </a:r>
          </a:p>
          <a:p>
            <a:r>
              <a:rPr lang="en-US" altLang="en-US"/>
              <a:t>In a two-dimensional array, the elements are arranged in a table form</a:t>
            </a:r>
          </a:p>
        </p:txBody>
      </p:sp>
      <p:sp>
        <p:nvSpPr>
          <p:cNvPr id="517122" name="Slide Number Placeholder 5">
            <a:extLst>
              <a:ext uri="{FF2B5EF4-FFF2-40B4-BE49-F238E27FC236}">
                <a16:creationId xmlns:a16="http://schemas.microsoft.com/office/drawing/2014/main" id="{350B6190-5341-2117-B094-A4FBCB11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8A4497-22A5-4777-8BAC-5EFE0A1A585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7" name="Rectangle 4">
            <a:extLst>
              <a:ext uri="{FF2B5EF4-FFF2-40B4-BE49-F238E27FC236}">
                <a16:creationId xmlns:a16="http://schemas.microsoft.com/office/drawing/2014/main" id="{EECEBECB-F09E-3158-39E3-8D04035718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518148" name="Rectangle 5">
            <a:extLst>
              <a:ext uri="{FF2B5EF4-FFF2-40B4-BE49-F238E27FC236}">
                <a16:creationId xmlns:a16="http://schemas.microsoft.com/office/drawing/2014/main" id="{6EF5A1AD-3D3A-90EB-49D0-DE8EE98777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access an element of a two-dimensional array, you need a pair of indices:</a:t>
            </a:r>
          </a:p>
          <a:p>
            <a:pPr lvl="1"/>
            <a:r>
              <a:rPr lang="en-US" altLang="en-US"/>
              <a:t>One for the row position</a:t>
            </a:r>
          </a:p>
          <a:p>
            <a:pPr lvl="1"/>
            <a:r>
              <a:rPr lang="en-US" altLang="en-US"/>
              <a:t>One for the column position</a:t>
            </a:r>
          </a:p>
          <a:p>
            <a:r>
              <a:rPr lang="en-US" altLang="en-US"/>
              <a:t>In row processing, a two-dimensional array is processed one row at a time</a:t>
            </a:r>
          </a:p>
          <a:p>
            <a:r>
              <a:rPr lang="en-US" altLang="en-US"/>
              <a:t>In column processing, a two-dimensional array is processed one column at a time</a:t>
            </a:r>
          </a:p>
        </p:txBody>
      </p:sp>
      <p:sp>
        <p:nvSpPr>
          <p:cNvPr id="518146" name="Slide Number Placeholder 5">
            <a:extLst>
              <a:ext uri="{FF2B5EF4-FFF2-40B4-BE49-F238E27FC236}">
                <a16:creationId xmlns:a16="http://schemas.microsoft.com/office/drawing/2014/main" id="{7094B129-48BC-B025-7820-E44455CC1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2E90AF-39CF-4266-8F2E-8C2334EF875B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48C96-3BF4-6CB0-3C06-E01501FA2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>
            <a:extLst>
              <a:ext uri="{FF2B5EF4-FFF2-40B4-BE49-F238E27FC236}">
                <a16:creationId xmlns:a16="http://schemas.microsoft.com/office/drawing/2014/main" id="{56B3A318-C7E9-CF66-3DBE-84D512964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Terminating a Program with the </a:t>
            </a:r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 Function</a:t>
            </a:r>
          </a:p>
        </p:txBody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2688A82F-5363-96DE-0A04-C8399DBE79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Certain types of errors that are very difficult to catch can occur in a program </a:t>
            </a:r>
          </a:p>
          <a:p>
            <a:pPr lvl="1">
              <a:spcBef>
                <a:spcPct val="40000"/>
              </a:spcBef>
            </a:pPr>
            <a:r>
              <a:rPr lang="en-US" altLang="en-US"/>
              <a:t>Example: division by zero can be difficult to catch using any of the programming techniques examined so far 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The predefined function, </a:t>
            </a:r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, is useful in stopping program execution when certain elusive errors occur</a:t>
            </a:r>
          </a:p>
        </p:txBody>
      </p:sp>
      <p:sp>
        <p:nvSpPr>
          <p:cNvPr id="152578" name="Slide Number Placeholder 5">
            <a:extLst>
              <a:ext uri="{FF2B5EF4-FFF2-40B4-BE49-F238E27FC236}">
                <a16:creationId xmlns:a16="http://schemas.microsoft.com/office/drawing/2014/main" id="{9EFF2D5E-A501-94DB-92C9-D9DE2F273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EF0065-69CA-439A-BD6D-F1330F3AE3C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05626"/>
      </p:ext>
    </p:extLst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095E7F-5BB1-4130-5B88-BA74977FC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2">
            <a:extLst>
              <a:ext uri="{FF2B5EF4-FFF2-40B4-BE49-F238E27FC236}">
                <a16:creationId xmlns:a16="http://schemas.microsoft.com/office/drawing/2014/main" id="{77A12E66-5520-F6F5-C19A-5C43AD7E5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 Function (continued)</a:t>
            </a:r>
          </a:p>
        </p:txBody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850B5F30-3085-445E-3EF2-1F2584983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Syntax:</a:t>
            </a:r>
          </a:p>
          <a:p>
            <a:pPr>
              <a:lnSpc>
                <a:spcPct val="16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expression</a:t>
            </a:r>
            <a:r>
              <a:rPr lang="en-US" altLang="en-US"/>
              <a:t> is any logical expression</a:t>
            </a:r>
          </a:p>
          <a:p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expression</a:t>
            </a:r>
            <a:r>
              <a:rPr lang="en-US" altLang="en-US"/>
              <a:t> 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, the next statement executes</a:t>
            </a:r>
          </a:p>
          <a:p>
            <a:r>
              <a:rPr lang="en-US" altLang="en-US"/>
              <a:t>If </a:t>
            </a:r>
            <a:r>
              <a:rPr lang="en-US" altLang="en-US">
                <a:latin typeface="Courier New" panose="02070309020205020404" pitchFamily="49" charset="0"/>
              </a:rPr>
              <a:t>expression</a:t>
            </a:r>
            <a:r>
              <a:rPr lang="en-US" altLang="en-US"/>
              <a:t> 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  <a:r>
              <a:rPr lang="en-US" altLang="en-US"/>
              <a:t>, the program terminates and indicates where in the program the error occurred</a:t>
            </a:r>
          </a:p>
          <a:p>
            <a:r>
              <a:rPr lang="en-US" altLang="en-US"/>
              <a:t>To use </a:t>
            </a:r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, include </a:t>
            </a:r>
            <a:r>
              <a:rPr lang="en-US" altLang="en-US">
                <a:latin typeface="Courier New" panose="02070309020205020404" pitchFamily="49" charset="0"/>
              </a:rPr>
              <a:t>cassert</a:t>
            </a:r>
            <a:r>
              <a:rPr lang="en-US" altLang="en-US"/>
              <a:t> header file</a:t>
            </a:r>
          </a:p>
        </p:txBody>
      </p:sp>
      <p:sp>
        <p:nvSpPr>
          <p:cNvPr id="153602" name="Slide Number Placeholder 5">
            <a:extLst>
              <a:ext uri="{FF2B5EF4-FFF2-40B4-BE49-F238E27FC236}">
                <a16:creationId xmlns:a16="http://schemas.microsoft.com/office/drawing/2014/main" id="{B2786D15-C201-1B6A-8D3C-440FAAF3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4A8A45-E91F-42D0-AD79-7DC93B7E469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53605" name="Picture 4">
            <a:extLst>
              <a:ext uri="{FF2B5EF4-FFF2-40B4-BE49-F238E27FC236}">
                <a16:creationId xmlns:a16="http://schemas.microsoft.com/office/drawing/2014/main" id="{C356AAA7-AEDB-C5A8-1F88-22194D14B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2416175"/>
            <a:ext cx="312578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81153"/>
      </p:ext>
    </p:extLst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CFC46-899C-B121-FF6C-03FBE0C27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4">
            <a:extLst>
              <a:ext uri="{FF2B5EF4-FFF2-40B4-BE49-F238E27FC236}">
                <a16:creationId xmlns:a16="http://schemas.microsoft.com/office/drawing/2014/main" id="{0B74E550-BF03-2049-357D-164CE8208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 Function (continued)</a:t>
            </a:r>
          </a:p>
        </p:txBody>
      </p:sp>
      <p:sp>
        <p:nvSpPr>
          <p:cNvPr id="154628" name="Rectangle 5">
            <a:extLst>
              <a:ext uri="{FF2B5EF4-FFF2-40B4-BE49-F238E27FC236}">
                <a16:creationId xmlns:a16="http://schemas.microsoft.com/office/drawing/2014/main" id="{4BE56C53-9D0C-10F8-77C0-E076CE74D1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 is useful for enforcing programming constraints during program development</a:t>
            </a:r>
          </a:p>
          <a:p>
            <a:r>
              <a:rPr lang="en-US" altLang="en-US"/>
              <a:t>After developing and testing a program, remove or disable assert statements</a:t>
            </a:r>
          </a:p>
          <a:p>
            <a:r>
              <a:rPr lang="en-US" altLang="en-US"/>
              <a:t>The preprocessor directive </a:t>
            </a:r>
            <a:r>
              <a:rPr lang="en-US" altLang="en-US">
                <a:latin typeface="Courier New" panose="02070309020205020404" pitchFamily="49" charset="0"/>
              </a:rPr>
              <a:t>#define NDEBUG</a:t>
            </a:r>
            <a:r>
              <a:rPr lang="en-US" altLang="en-US"/>
              <a:t> must be placed before the directive </a:t>
            </a:r>
            <a:r>
              <a:rPr lang="en-US" altLang="en-US">
                <a:latin typeface="Courier New" panose="02070309020205020404" pitchFamily="49" charset="0"/>
              </a:rPr>
              <a:t>#include &lt;cassert&gt;</a:t>
            </a:r>
            <a:r>
              <a:rPr lang="en-US" altLang="en-US"/>
              <a:t> to disable the assert statement</a:t>
            </a:r>
          </a:p>
          <a:p>
            <a:endParaRPr lang="en-US" altLang="en-US"/>
          </a:p>
        </p:txBody>
      </p:sp>
      <p:sp>
        <p:nvSpPr>
          <p:cNvPr id="154626" name="Slide Number Placeholder 5">
            <a:extLst>
              <a:ext uri="{FF2B5EF4-FFF2-40B4-BE49-F238E27FC236}">
                <a16:creationId xmlns:a16="http://schemas.microsoft.com/office/drawing/2014/main" id="{BAD7552B-D960-BF07-EDEE-7FBD135C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92820A-51CD-41CB-9749-378ADE6EB97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489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992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>
            <a:extLst>
              <a:ext uri="{FF2B5EF4-FFF2-40B4-BE49-F238E27FC236}">
                <a16:creationId xmlns:a16="http://schemas.microsoft.com/office/drawing/2014/main" id="{78353AF6-796E-F190-00D8-02963BEA02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 (Read) Statement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662D9D-97EA-31FA-CA61-8658900E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0420" name="Slide Number Placeholder 4">
            <a:extLst>
              <a:ext uri="{FF2B5EF4-FFF2-40B4-BE49-F238E27FC236}">
                <a16:creationId xmlns:a16="http://schemas.microsoft.com/office/drawing/2014/main" id="{9DEE22B9-279A-062E-D6E0-5D65AA066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722BFB-970D-40DA-B56D-00EA0FDC923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60421" name="Group 11">
            <a:extLst>
              <a:ext uri="{FF2B5EF4-FFF2-40B4-BE49-F238E27FC236}">
                <a16:creationId xmlns:a16="http://schemas.microsoft.com/office/drawing/2014/main" id="{2D938EC0-A2A4-4E22-55C4-8CB58C41F946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1600200"/>
            <a:ext cx="6997700" cy="4948238"/>
            <a:chOff x="440" y="1008"/>
            <a:chExt cx="4408" cy="3117"/>
          </a:xfrm>
        </p:grpSpPr>
        <p:pic>
          <p:nvPicPr>
            <p:cNvPr id="60422" name="Picture 6">
              <a:extLst>
                <a:ext uri="{FF2B5EF4-FFF2-40B4-BE49-F238E27FC236}">
                  <a16:creationId xmlns:a16="http://schemas.microsoft.com/office/drawing/2014/main" id="{8855CD7C-2081-93EA-2E4D-A1CB759D7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" y="1086"/>
              <a:ext cx="3555" cy="2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7">
              <a:extLst>
                <a:ext uri="{FF2B5EF4-FFF2-40B4-BE49-F238E27FC236}">
                  <a16:creationId xmlns:a16="http://schemas.microsoft.com/office/drawing/2014/main" id="{916D445A-6CD4-91AC-09C2-6B2E7C42C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" y="1008"/>
              <a:ext cx="4394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10">
              <a:extLst>
                <a:ext uri="{FF2B5EF4-FFF2-40B4-BE49-F238E27FC236}">
                  <a16:creationId xmlns:a16="http://schemas.microsoft.com/office/drawing/2014/main" id="{5FB7D40E-18EF-D781-69A3-743D65FD77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" y="3456"/>
              <a:ext cx="2988" cy="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8D28-BB6D-8D94-5610-E89A625CA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2">
            <a:extLst>
              <a:ext uri="{FF2B5EF4-FFF2-40B4-BE49-F238E27FC236}">
                <a16:creationId xmlns:a16="http://schemas.microsoft.com/office/drawing/2014/main" id="{3186A3D1-E1DC-AB12-45E3-26F8B9FF6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Case 4: EOF-Controlled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Loops</a:t>
            </a:r>
          </a:p>
        </p:txBody>
      </p:sp>
      <p:sp>
        <p:nvSpPr>
          <p:cNvPr id="210949" name="Rectangle 3">
            <a:extLst>
              <a:ext uri="{FF2B5EF4-FFF2-40B4-BE49-F238E27FC236}">
                <a16:creationId xmlns:a16="http://schemas.microsoft.com/office/drawing/2014/main" id="{F1E4E8BD-EEB6-F1F5-709F-7F1F80B8D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Use an EOF (End Of File)-controlled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en-US"/>
              <a:t> loop</a:t>
            </a:r>
          </a:p>
          <a:p>
            <a:r>
              <a:rPr lang="en-US" altLang="en-US"/>
              <a:t>The logical value returned by </a:t>
            </a:r>
            <a:r>
              <a:rPr lang="en-US" altLang="en-US">
                <a:latin typeface="Courier New" panose="02070309020205020404" pitchFamily="49" charset="0"/>
              </a:rPr>
              <a:t>cin</a:t>
            </a:r>
            <a:r>
              <a:rPr lang="en-US" altLang="en-US"/>
              <a:t> can determine if the program has ended input</a:t>
            </a:r>
            <a:endParaRPr lang="en-US" altLang="en-US" sz="240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9B849D-EB69-58AD-FE2E-A83A3A5D9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0947" name="Slide Number Placeholder 5">
            <a:extLst>
              <a:ext uri="{FF2B5EF4-FFF2-40B4-BE49-F238E27FC236}">
                <a16:creationId xmlns:a16="http://schemas.microsoft.com/office/drawing/2014/main" id="{D92C98B5-9D44-3AE9-E552-136901698F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930EDFE-978D-434E-B7B8-1CA16EBAAE6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210950" name="Group 8">
            <a:extLst>
              <a:ext uri="{FF2B5EF4-FFF2-40B4-BE49-F238E27FC236}">
                <a16:creationId xmlns:a16="http://schemas.microsoft.com/office/drawing/2014/main" id="{597FFDAD-2FEE-FF8C-0C07-72DCDA990190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581400"/>
            <a:ext cx="5967413" cy="2319338"/>
            <a:chOff x="1000" y="1751"/>
            <a:chExt cx="3759" cy="1461"/>
          </a:xfrm>
        </p:grpSpPr>
        <p:pic>
          <p:nvPicPr>
            <p:cNvPr id="210951" name="Picture 6">
              <a:extLst>
                <a:ext uri="{FF2B5EF4-FFF2-40B4-BE49-F238E27FC236}">
                  <a16:creationId xmlns:a16="http://schemas.microsoft.com/office/drawing/2014/main" id="{2D9C1786-5934-C426-AF5A-926F52A991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1751"/>
              <a:ext cx="3759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52" name="Picture 7">
              <a:extLst>
                <a:ext uri="{FF2B5EF4-FFF2-40B4-BE49-F238E27FC236}">
                  <a16:creationId xmlns:a16="http://schemas.microsoft.com/office/drawing/2014/main" id="{84C9FB7B-89FE-1934-2201-8350BD462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" y="2600"/>
              <a:ext cx="3509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7648659"/>
      </p:ext>
    </p:extLst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BD5AE-F414-350B-C1FA-26BF23957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2" name="Rectangle 2">
            <a:extLst>
              <a:ext uri="{FF2B5EF4-FFF2-40B4-BE49-F238E27FC236}">
                <a16:creationId xmlns:a16="http://schemas.microsoft.com/office/drawing/2014/main" id="{C3D61C32-43AF-490E-AF7A-5BCED22B7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eof</a:t>
            </a:r>
            <a:r>
              <a:rPr lang="en-US" altLang="en-US"/>
              <a:t> Function</a:t>
            </a:r>
          </a:p>
        </p:txBody>
      </p:sp>
      <p:sp>
        <p:nvSpPr>
          <p:cNvPr id="211973" name="Rectangle 3">
            <a:extLst>
              <a:ext uri="{FF2B5EF4-FFF2-40B4-BE49-F238E27FC236}">
                <a16:creationId xmlns:a16="http://schemas.microsoft.com/office/drawing/2014/main" id="{3B6719CC-5E5A-76CF-31E9-03B88D4858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function </a:t>
            </a:r>
            <a:r>
              <a:rPr lang="en-US" altLang="en-US">
                <a:latin typeface="Courier New" panose="02070309020205020404" pitchFamily="49" charset="0"/>
              </a:rPr>
              <a:t>eof</a:t>
            </a:r>
            <a:r>
              <a:rPr lang="en-US" altLang="en-US"/>
              <a:t> can determine the end of file status</a:t>
            </a:r>
          </a:p>
          <a:p>
            <a:r>
              <a:rPr lang="en-US" altLang="en-US"/>
              <a:t>Like other I/O functions (</a:t>
            </a:r>
            <a:r>
              <a:rPr lang="en-US" altLang="en-US">
                <a:latin typeface="Courier New" panose="02070309020205020404" pitchFamily="49" charset="0"/>
              </a:rPr>
              <a:t>get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ignore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peek</a:t>
            </a:r>
            <a:r>
              <a:rPr lang="en-US" altLang="en-US"/>
              <a:t>), </a:t>
            </a:r>
            <a:r>
              <a:rPr lang="en-US" altLang="en-US">
                <a:latin typeface="Courier New" panose="02070309020205020404" pitchFamily="49" charset="0"/>
              </a:rPr>
              <a:t>eof</a:t>
            </a:r>
            <a:r>
              <a:rPr lang="en-US" altLang="en-US"/>
              <a:t> is a member of data type </a:t>
            </a:r>
            <a:r>
              <a:rPr lang="en-US" altLang="en-US">
                <a:latin typeface="Courier New" panose="02070309020205020404" pitchFamily="49" charset="0"/>
              </a:rPr>
              <a:t>istream</a:t>
            </a:r>
          </a:p>
          <a:p>
            <a:r>
              <a:rPr lang="en-US" altLang="en-US"/>
              <a:t>The syntax for the function </a:t>
            </a:r>
            <a:r>
              <a:rPr lang="en-US" altLang="en-US">
                <a:latin typeface="Courier New" panose="02070309020205020404" pitchFamily="49" charset="0"/>
              </a:rPr>
              <a:t>eof</a:t>
            </a:r>
            <a:r>
              <a:rPr lang="en-US" altLang="en-US"/>
              <a:t> is: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en-US" altLang="en-US" sz="2000"/>
              <a:t>   </a:t>
            </a:r>
            <a:endParaRPr lang="en-US" altLang="en-US" sz="2400"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400"/>
              <a:t>	</a:t>
            </a:r>
            <a:r>
              <a:rPr lang="en-US" altLang="en-US"/>
              <a:t>where </a:t>
            </a:r>
            <a:r>
              <a:rPr lang="en-US" altLang="en-US">
                <a:latin typeface="Courier New" panose="02070309020205020404" pitchFamily="49" charset="0"/>
              </a:rPr>
              <a:t>istreamVar</a:t>
            </a:r>
            <a:r>
              <a:rPr lang="en-US" altLang="en-US"/>
              <a:t> is an input stream variable, such as </a:t>
            </a:r>
            <a:r>
              <a:rPr lang="en-US" altLang="en-US">
                <a:latin typeface="Courier New" panose="02070309020205020404" pitchFamily="49" charset="0"/>
              </a:rPr>
              <a:t>cin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C5FAD3-34EC-35A6-54DB-4173D346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C++ Programming: From Problem Analysis to Program Design, Fourth Edition</a:t>
            </a:r>
          </a:p>
        </p:txBody>
      </p:sp>
      <p:sp>
        <p:nvSpPr>
          <p:cNvPr id="211971" name="Slide Number Placeholder 5">
            <a:extLst>
              <a:ext uri="{FF2B5EF4-FFF2-40B4-BE49-F238E27FC236}">
                <a16:creationId xmlns:a16="http://schemas.microsoft.com/office/drawing/2014/main" id="{2846FD7B-DB09-5EDF-330B-331E3F98B7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80D131-4DE0-4F6C-9B44-854DC473D05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491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211974" name="Picture 4">
            <a:extLst>
              <a:ext uri="{FF2B5EF4-FFF2-40B4-BE49-F238E27FC236}">
                <a16:creationId xmlns:a16="http://schemas.microsoft.com/office/drawing/2014/main" id="{285E1BCF-82A7-73BC-3D69-73BFC368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4613275"/>
            <a:ext cx="27241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73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047B-6815-3078-0E24-EB812616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C++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0120B-EB1D-6863-5789-A272A093F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01862"/>
            <a:ext cx="6381750" cy="4351338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</a:pPr>
            <a:r>
              <a:rPr lang="en-US" altLang="en-US" dirty="0"/>
              <a:t>To execute a C++ program:</a:t>
            </a:r>
          </a:p>
          <a:p>
            <a:pPr lvl="1">
              <a:lnSpc>
                <a:spcPct val="93000"/>
              </a:lnSpc>
            </a:pPr>
            <a:r>
              <a:rPr lang="en-US" altLang="en-US" dirty="0"/>
              <a:t>Use an editor to create </a:t>
            </a:r>
          </a:p>
          <a:p>
            <a:pPr marL="342900" lvl="1" indent="0">
              <a:lnSpc>
                <a:spcPct val="93000"/>
              </a:lnSpc>
              <a:buNone/>
            </a:pPr>
            <a:r>
              <a:rPr lang="en-US" altLang="en-US" dirty="0"/>
              <a:t>a </a:t>
            </a:r>
            <a:r>
              <a:rPr lang="en-US" altLang="en-US" u="sng" dirty="0"/>
              <a:t>source program </a:t>
            </a:r>
            <a:r>
              <a:rPr lang="en-US" altLang="en-US" dirty="0"/>
              <a:t>in C++</a:t>
            </a:r>
          </a:p>
          <a:p>
            <a:pPr lvl="1">
              <a:lnSpc>
                <a:spcPct val="93000"/>
              </a:lnSpc>
            </a:pPr>
            <a:r>
              <a:rPr lang="en-US" altLang="en-US" dirty="0"/>
              <a:t>Preprocessor directives begin with # and are processed by a the </a:t>
            </a:r>
            <a:r>
              <a:rPr lang="en-US" altLang="en-US" u="sng" dirty="0"/>
              <a:t>preprocessor</a:t>
            </a:r>
          </a:p>
          <a:p>
            <a:pPr lvl="1">
              <a:lnSpc>
                <a:spcPct val="93000"/>
              </a:lnSpc>
            </a:pPr>
            <a:r>
              <a:rPr lang="en-US" altLang="en-US" dirty="0"/>
              <a:t>Use the </a:t>
            </a:r>
            <a:r>
              <a:rPr lang="en-US" altLang="en-US" u="sng" dirty="0"/>
              <a:t>compiler</a:t>
            </a:r>
            <a:r>
              <a:rPr lang="en-US" altLang="en-US" dirty="0"/>
              <a:t> to:</a:t>
            </a:r>
          </a:p>
          <a:p>
            <a:pPr lvl="2">
              <a:lnSpc>
                <a:spcPct val="93000"/>
              </a:lnSpc>
            </a:pPr>
            <a:r>
              <a:rPr lang="en-US" altLang="en-US" dirty="0"/>
              <a:t>Check that the program obeys the rules</a:t>
            </a:r>
          </a:p>
          <a:p>
            <a:pPr lvl="2">
              <a:lnSpc>
                <a:spcPct val="93000"/>
              </a:lnSpc>
            </a:pPr>
            <a:r>
              <a:rPr lang="en-US" altLang="en-US" dirty="0"/>
              <a:t>Translate into machine language (</a:t>
            </a:r>
            <a:r>
              <a:rPr lang="en-US" altLang="en-US" u="sng" dirty="0"/>
              <a:t>object program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u="sng" dirty="0"/>
              <a:t>Linker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Combines object program with other programs provided by the SDK to create executable code</a:t>
            </a:r>
          </a:p>
          <a:p>
            <a:pPr lvl="1"/>
            <a:r>
              <a:rPr lang="en-US" altLang="en-US" u="sng" dirty="0"/>
              <a:t>Loader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Loads executable program into main memory</a:t>
            </a:r>
          </a:p>
          <a:p>
            <a:pPr lvl="1"/>
            <a:r>
              <a:rPr lang="en-US" altLang="en-US" dirty="0"/>
              <a:t>The last step is to execute the program</a:t>
            </a:r>
          </a:p>
          <a:p>
            <a:pPr lvl="2">
              <a:lnSpc>
                <a:spcPct val="93000"/>
              </a:lnSpc>
            </a:pPr>
            <a:endParaRPr lang="en-US" altLang="en-US" dirty="0"/>
          </a:p>
          <a:p>
            <a:endParaRPr lang="en-US" dirty="0"/>
          </a:p>
        </p:txBody>
      </p:sp>
      <p:pic>
        <p:nvPicPr>
          <p:cNvPr id="11269" name="Picture 1029">
            <a:extLst>
              <a:ext uri="{FF2B5EF4-FFF2-40B4-BE49-F238E27FC236}">
                <a16:creationId xmlns:a16="http://schemas.microsoft.com/office/drawing/2014/main" id="{78087D4A-7BBB-EEF8-D4CD-984E3DD01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5" t="6448" r="19355" b="15735"/>
          <a:stretch/>
        </p:blipFill>
        <p:spPr bwMode="auto">
          <a:xfrm>
            <a:off x="4953000" y="204788"/>
            <a:ext cx="4191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004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81C7F7A9-1667-218F-3AA9-63B0286FA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Variable Initialization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F655E1C7-4BCE-9D29-084E-EABFE114F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There are two ways to initialize a variable: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>
                <a:latin typeface="Courier New" panose="02070309020205020404" pitchFamily="49" charset="0"/>
              </a:rPr>
              <a:t>feet;</a:t>
            </a:r>
          </a:p>
          <a:p>
            <a:pPr lvl="1"/>
            <a:r>
              <a:rPr lang="en-US" altLang="en-US"/>
              <a:t>By using the assignment statement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feet = 35;</a:t>
            </a:r>
          </a:p>
          <a:p>
            <a:pPr lvl="1"/>
            <a:r>
              <a:rPr lang="en-US" altLang="en-US"/>
              <a:t>By using a read statement</a:t>
            </a:r>
          </a:p>
          <a:p>
            <a:pPr lvl="2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cin &gt;&gt; feet;</a:t>
            </a:r>
            <a:endParaRPr lang="en-US" altLang="en-US"/>
          </a:p>
          <a:p>
            <a:endParaRPr lang="en-US" altLang="en-US"/>
          </a:p>
        </p:txBody>
      </p:sp>
      <p:sp>
        <p:nvSpPr>
          <p:cNvPr id="61444" name="Slide Number Placeholder 5">
            <a:extLst>
              <a:ext uri="{FF2B5EF4-FFF2-40B4-BE49-F238E27FC236}">
                <a16:creationId xmlns:a16="http://schemas.microsoft.com/office/drawing/2014/main" id="{7688801C-51D6-528B-48A5-E246038C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AB54D69-69A7-49BE-99A1-A06B5628A8E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>
            <a:extLst>
              <a:ext uri="{FF2B5EF4-FFF2-40B4-BE49-F238E27FC236}">
                <a16:creationId xmlns:a16="http://schemas.microsoft.com/office/drawing/2014/main" id="{952B32F5-D9D9-3F8D-0D75-01D3FB2DE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Increment &amp; Decrement Operators</a:t>
            </a:r>
          </a:p>
        </p:txBody>
      </p:sp>
      <p:sp>
        <p:nvSpPr>
          <p:cNvPr id="62467" name="Rectangle 5">
            <a:extLst>
              <a:ext uri="{FF2B5EF4-FFF2-40B4-BE49-F238E27FC236}">
                <a16:creationId xmlns:a16="http://schemas.microsoft.com/office/drawing/2014/main" id="{AF835743-7DBE-51A6-A72A-3143428EF2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Increment operator: increment variable by 1</a:t>
            </a:r>
          </a:p>
          <a:p>
            <a:pPr lvl="1"/>
            <a:r>
              <a:rPr lang="en-US" altLang="en-US"/>
              <a:t>Pre-increment: </a:t>
            </a:r>
            <a:r>
              <a:rPr lang="en-US" altLang="en-US">
                <a:latin typeface="Courier New" panose="02070309020205020404" pitchFamily="49" charset="0"/>
              </a:rPr>
              <a:t>++variable</a:t>
            </a:r>
          </a:p>
          <a:p>
            <a:pPr lvl="1"/>
            <a:r>
              <a:rPr lang="en-US" altLang="en-US"/>
              <a:t>Post-increment: </a:t>
            </a:r>
            <a:r>
              <a:rPr lang="en-US" altLang="en-US">
                <a:latin typeface="Courier New" panose="02070309020205020404" pitchFamily="49" charset="0"/>
              </a:rPr>
              <a:t>variable++</a:t>
            </a:r>
            <a:r>
              <a:rPr lang="en-US" altLang="en-US"/>
              <a:t> </a:t>
            </a:r>
          </a:p>
          <a:p>
            <a:r>
              <a:rPr lang="en-US" altLang="en-US"/>
              <a:t>Decrement operator: decrement variable by 1</a:t>
            </a:r>
          </a:p>
          <a:p>
            <a:pPr lvl="1"/>
            <a:r>
              <a:rPr lang="en-US" altLang="en-US"/>
              <a:t>Pre-decrement: </a:t>
            </a:r>
            <a:r>
              <a:rPr lang="en-US" altLang="en-US">
                <a:latin typeface="Courier New" panose="02070309020205020404" pitchFamily="49" charset="0"/>
              </a:rPr>
              <a:t>--variable</a:t>
            </a:r>
          </a:p>
          <a:p>
            <a:pPr lvl="1"/>
            <a:r>
              <a:rPr lang="en-US" altLang="en-US"/>
              <a:t>Post-decrement: </a:t>
            </a:r>
            <a:r>
              <a:rPr lang="en-US" altLang="en-US">
                <a:latin typeface="Courier New" panose="02070309020205020404" pitchFamily="49" charset="0"/>
              </a:rPr>
              <a:t>variable—</a:t>
            </a:r>
          </a:p>
          <a:p>
            <a:r>
              <a:rPr lang="en-US" altLang="en-US"/>
              <a:t>What is the difference between the following?</a:t>
            </a:r>
          </a:p>
          <a:p>
            <a:pPr lvl="1"/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62468" name="Slide Number Placeholder 5">
            <a:extLst>
              <a:ext uri="{FF2B5EF4-FFF2-40B4-BE49-F238E27FC236}">
                <a16:creationId xmlns:a16="http://schemas.microsoft.com/office/drawing/2014/main" id="{D4BFD6D9-4F9F-1D50-44E0-342E852CE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AEED592-975F-452A-9D39-4665D0FCE35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2469" name="Rectangle 6">
            <a:extLst>
              <a:ext uri="{FF2B5EF4-FFF2-40B4-BE49-F238E27FC236}">
                <a16:creationId xmlns:a16="http://schemas.microsoft.com/office/drawing/2014/main" id="{9DAACB63-9860-5B8F-6BD2-610A026C7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4102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x = 5;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y = ++x;</a:t>
            </a:r>
          </a:p>
        </p:txBody>
      </p:sp>
      <p:sp>
        <p:nvSpPr>
          <p:cNvPr id="62470" name="Rectangle 7">
            <a:extLst>
              <a:ext uri="{FF2B5EF4-FFF2-40B4-BE49-F238E27FC236}">
                <a16:creationId xmlns:a16="http://schemas.microsoft.com/office/drawing/2014/main" id="{0902D2DB-C018-459C-F8BA-58802F51F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410200"/>
            <a:ext cx="18288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x = 5;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y = x++;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C7FF6925-0F69-0BB0-47F1-4194EC56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9187D80-86A4-166E-8D9F-FFB97EA3D9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  <a:tabLst>
                <a:tab pos="4279900" algn="l"/>
              </a:tabLst>
            </a:pPr>
            <a:r>
              <a:rPr lang="en-US" altLang="en-US"/>
              <a:t>The syntax of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&lt;&lt;</a:t>
            </a:r>
            <a:r>
              <a:rPr lang="en-US" altLang="en-US"/>
              <a:t> is:</a:t>
            </a:r>
          </a:p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  <a:tabLst>
                <a:tab pos="4279900" algn="l"/>
              </a:tabLst>
            </a:pPr>
            <a:endParaRPr lang="en-US" altLang="en-US" sz="2400">
              <a:latin typeface="Courier New" panose="02070309020205020404" pitchFamily="49" charset="0"/>
            </a:endParaRPr>
          </a:p>
          <a:p>
            <a:pPr lvl="1">
              <a:spcBef>
                <a:spcPct val="40000"/>
              </a:spcBef>
              <a:tabLst>
                <a:tab pos="4279900" algn="l"/>
              </a:tabLst>
            </a:pPr>
            <a:r>
              <a:rPr lang="en-US" altLang="en-US"/>
              <a:t>Called an output statement</a:t>
            </a:r>
          </a:p>
          <a:p>
            <a:pPr>
              <a:spcBef>
                <a:spcPct val="40000"/>
              </a:spcBef>
              <a:tabLst>
                <a:tab pos="4279900" algn="l"/>
              </a:tabLst>
            </a:pPr>
            <a:r>
              <a:rPr lang="en-US" altLang="en-US"/>
              <a:t>The stream insertion operator is &lt;&lt;</a:t>
            </a:r>
            <a:endParaRPr lang="en-US" altLang="en-US" sz="3200"/>
          </a:p>
          <a:p>
            <a:pPr>
              <a:spcBef>
                <a:spcPct val="40000"/>
              </a:spcBef>
              <a:tabLst>
                <a:tab pos="4279900" algn="l"/>
              </a:tabLst>
            </a:pPr>
            <a:r>
              <a:rPr lang="en-US" altLang="en-US"/>
              <a:t>Expression evaluated and its value is printed at the current cursor position on the screen</a:t>
            </a:r>
          </a:p>
        </p:txBody>
      </p:sp>
      <p:sp>
        <p:nvSpPr>
          <p:cNvPr id="63492" name="Slide Number Placeholder 5">
            <a:extLst>
              <a:ext uri="{FF2B5EF4-FFF2-40B4-BE49-F238E27FC236}">
                <a16:creationId xmlns:a16="http://schemas.microsoft.com/office/drawing/2014/main" id="{232485D4-820A-A985-98E7-148C027EF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C5F9D6-4F08-435F-A60C-E0935C79AC3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EE2A07BC-D7CE-D7BD-7C37-1588949FB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7438"/>
            <a:ext cx="800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>
            <a:extLst>
              <a:ext uri="{FF2B5EF4-FFF2-40B4-BE49-F238E27FC236}">
                <a16:creationId xmlns:a16="http://schemas.microsoft.com/office/drawing/2014/main" id="{73F19345-98E6-BA2B-51F7-8C06FBDE4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(continued)</a:t>
            </a:r>
          </a:p>
        </p:txBody>
      </p:sp>
      <p:sp>
        <p:nvSpPr>
          <p:cNvPr id="64515" name="Rectangle 5">
            <a:extLst>
              <a:ext uri="{FF2B5EF4-FFF2-40B4-BE49-F238E27FC236}">
                <a16:creationId xmlns:a16="http://schemas.microsoft.com/office/drawing/2014/main" id="{82D070A0-4F7A-2869-473C-A0DC889BED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manipulator is used to format the output</a:t>
            </a:r>
          </a:p>
          <a:p>
            <a:pPr lvl="1"/>
            <a:r>
              <a:rPr lang="en-US" altLang="en-US"/>
              <a:t>Example: </a:t>
            </a:r>
            <a:r>
              <a:rPr lang="en-US" altLang="en-US">
                <a:latin typeface="Courier New" panose="02070309020205020404" pitchFamily="49" charset="0"/>
              </a:rPr>
              <a:t>endl</a:t>
            </a:r>
            <a:r>
              <a:rPr lang="en-US" altLang="en-US"/>
              <a:t> causes insertion point to move to beginning of next line</a:t>
            </a:r>
          </a:p>
          <a:p>
            <a:endParaRPr lang="en-US" altLang="en-US"/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858C9205-FAB7-3AC1-9C61-FDAE9FE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804C51-26D5-420D-905C-5742DD5DD27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64517" name="Picture 6">
            <a:extLst>
              <a:ext uri="{FF2B5EF4-FFF2-40B4-BE49-F238E27FC236}">
                <a16:creationId xmlns:a16="http://schemas.microsoft.com/office/drawing/2014/main" id="{34B30D64-2F99-CAC8-3FAA-200D6E77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41788"/>
            <a:ext cx="5859463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7">
            <a:extLst>
              <a:ext uri="{FF2B5EF4-FFF2-40B4-BE49-F238E27FC236}">
                <a16:creationId xmlns:a16="http://schemas.microsoft.com/office/drawing/2014/main" id="{F0C55614-B40D-976C-D52A-B1A0998A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3532188"/>
            <a:ext cx="69754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9392A0C1-9AF9-289F-5F1E-5DEF5570D5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(continued)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D52422B-1829-BC94-E041-3496488573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35183"/>
            <a:ext cx="7886700" cy="43513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The new line character is '</a:t>
            </a:r>
            <a:r>
              <a:rPr lang="en-US" altLang="en-US" dirty="0">
                <a:latin typeface="Courier New" panose="02070309020205020404" pitchFamily="49" charset="0"/>
              </a:rPr>
              <a:t>\n</a:t>
            </a:r>
            <a:r>
              <a:rPr lang="en-US" altLang="en-US" dirty="0"/>
              <a:t>' 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May appear anywhere in the string</a:t>
            </a:r>
          </a:p>
          <a:p>
            <a:pPr lvl="1">
              <a:lnSpc>
                <a:spcPct val="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000" dirty="0"/>
              <a:t> </a:t>
            </a:r>
          </a:p>
          <a:p>
            <a:pPr lvl="2">
              <a:buFontTx/>
              <a:buNone/>
            </a:pPr>
            <a:r>
              <a:rPr lang="en-US" altLang="en-US" sz="2100" dirty="0" err="1">
                <a:latin typeface="Courier New" panose="02070309020205020404" pitchFamily="49" charset="0"/>
              </a:rPr>
              <a:t>cout</a:t>
            </a:r>
            <a:r>
              <a:rPr lang="en-US" altLang="en-US" sz="2100" dirty="0">
                <a:latin typeface="Courier New" panose="02070309020205020404" pitchFamily="49" charset="0"/>
              </a:rPr>
              <a:t> &lt;&lt; "Hello there.";</a:t>
            </a:r>
          </a:p>
          <a:p>
            <a:pPr lvl="2">
              <a:buFontTx/>
              <a:buNone/>
            </a:pPr>
            <a:r>
              <a:rPr lang="en-US" altLang="en-US" sz="2100" dirty="0" err="1">
                <a:latin typeface="Courier New" panose="02070309020205020404" pitchFamily="49" charset="0"/>
              </a:rPr>
              <a:t>cout</a:t>
            </a:r>
            <a:r>
              <a:rPr lang="en-US" altLang="en-US" sz="2100" dirty="0">
                <a:latin typeface="Courier New" panose="02070309020205020404" pitchFamily="49" charset="0"/>
              </a:rPr>
              <a:t> &lt;&lt; "My name is James.";</a:t>
            </a:r>
          </a:p>
          <a:p>
            <a:pPr lvl="2"/>
            <a:r>
              <a:rPr lang="en-US" altLang="en-US" dirty="0"/>
              <a:t>Output:</a:t>
            </a:r>
          </a:p>
          <a:p>
            <a:pPr lvl="2"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	Hello </a:t>
            </a:r>
            <a:r>
              <a:rPr lang="en-US" altLang="en-US" sz="2100" dirty="0" err="1">
                <a:latin typeface="Courier New" panose="02070309020205020404" pitchFamily="49" charset="0"/>
              </a:rPr>
              <a:t>there.My</a:t>
            </a:r>
            <a:r>
              <a:rPr lang="en-US" altLang="en-US" sz="2100" dirty="0">
                <a:latin typeface="Courier New" panose="02070309020205020404" pitchFamily="49" charset="0"/>
              </a:rPr>
              <a:t> name is James.</a:t>
            </a:r>
          </a:p>
          <a:p>
            <a:pPr lvl="2">
              <a:spcBef>
                <a:spcPct val="40000"/>
              </a:spcBef>
              <a:buFontTx/>
              <a:buNone/>
            </a:pPr>
            <a:r>
              <a:rPr lang="en-US" altLang="en-US" sz="2100" dirty="0" err="1">
                <a:latin typeface="Courier New" panose="02070309020205020404" pitchFamily="49" charset="0"/>
              </a:rPr>
              <a:t>cout</a:t>
            </a:r>
            <a:r>
              <a:rPr lang="en-US" altLang="en-US" sz="2100" dirty="0">
                <a:latin typeface="Courier New" panose="02070309020205020404" pitchFamily="49" charset="0"/>
              </a:rPr>
              <a:t> &lt;&lt; "Hello there.\n";</a:t>
            </a:r>
          </a:p>
          <a:p>
            <a:pPr lvl="2">
              <a:buFontTx/>
              <a:buNone/>
            </a:pPr>
            <a:r>
              <a:rPr lang="en-US" altLang="en-US" sz="2100" dirty="0" err="1">
                <a:latin typeface="Courier New" panose="02070309020205020404" pitchFamily="49" charset="0"/>
              </a:rPr>
              <a:t>cout</a:t>
            </a:r>
            <a:r>
              <a:rPr lang="en-US" altLang="en-US" sz="2100" dirty="0">
                <a:latin typeface="Courier New" panose="02070309020205020404" pitchFamily="49" charset="0"/>
              </a:rPr>
              <a:t> &lt;&lt; "My name is James.";</a:t>
            </a:r>
          </a:p>
          <a:p>
            <a:pPr lvl="2"/>
            <a:r>
              <a:rPr lang="en-US" altLang="en-US" dirty="0"/>
              <a:t>Output :</a:t>
            </a:r>
          </a:p>
          <a:p>
            <a:pPr lvl="2">
              <a:buFontTx/>
              <a:buNone/>
            </a:pPr>
            <a:r>
              <a:rPr lang="en-US" altLang="en-US" sz="2100" dirty="0"/>
              <a:t>	</a:t>
            </a:r>
            <a:r>
              <a:rPr lang="en-US" altLang="en-US" sz="2100" dirty="0">
                <a:latin typeface="Courier New" panose="02070309020205020404" pitchFamily="49" charset="0"/>
              </a:rPr>
              <a:t>Hello there.</a:t>
            </a:r>
          </a:p>
          <a:p>
            <a:pPr lvl="2">
              <a:buFontTx/>
              <a:buNone/>
            </a:pPr>
            <a:r>
              <a:rPr lang="en-US" altLang="en-US" sz="2100" dirty="0">
                <a:latin typeface="Courier New" panose="02070309020205020404" pitchFamily="49" charset="0"/>
              </a:rPr>
              <a:t>	My name is James.</a:t>
            </a:r>
            <a:endParaRPr lang="en-US" altLang="en-US" sz="2100" dirty="0"/>
          </a:p>
        </p:txBody>
      </p:sp>
      <p:sp>
        <p:nvSpPr>
          <p:cNvPr id="65540" name="Slide Number Placeholder 5">
            <a:extLst>
              <a:ext uri="{FF2B5EF4-FFF2-40B4-BE49-F238E27FC236}">
                <a16:creationId xmlns:a16="http://schemas.microsoft.com/office/drawing/2014/main" id="{9B4ADA88-88DB-7C02-157F-1ED906335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6916F30-9533-4ACD-A284-4347D1D7B1E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>
            <a:extLst>
              <a:ext uri="{FF2B5EF4-FFF2-40B4-BE49-F238E27FC236}">
                <a16:creationId xmlns:a16="http://schemas.microsoft.com/office/drawing/2014/main" id="{7D411889-6BF0-9E63-9535-625C220B2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Output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BCCCE-B965-8441-29DC-C7FFE9F56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564" name="Slide Number Placeholder 4">
            <a:extLst>
              <a:ext uri="{FF2B5EF4-FFF2-40B4-BE49-F238E27FC236}">
                <a16:creationId xmlns:a16="http://schemas.microsoft.com/office/drawing/2014/main" id="{6EBE15DD-2C12-3453-3F60-3C6115A9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F9B543D-956D-460E-9E68-B9831BEAF2A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66565" name="Rectangle 4">
            <a:extLst>
              <a:ext uri="{FF2B5EF4-FFF2-40B4-BE49-F238E27FC236}">
                <a16:creationId xmlns:a16="http://schemas.microsoft.com/office/drawing/2014/main" id="{E680DC09-3718-F848-3957-E64EDF155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9925" y="3048000"/>
            <a:ext cx="1841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3333FF"/>
              </a:solidFill>
              <a:latin typeface="Tahoma" panose="020B0604030504040204" pitchFamily="34" charset="0"/>
            </a:endParaRPr>
          </a:p>
        </p:txBody>
      </p:sp>
      <p:pic>
        <p:nvPicPr>
          <p:cNvPr id="66566" name="Picture 7">
            <a:extLst>
              <a:ext uri="{FF2B5EF4-FFF2-40B4-BE49-F238E27FC236}">
                <a16:creationId xmlns:a16="http://schemas.microsoft.com/office/drawing/2014/main" id="{9447B935-4AFF-36D4-0765-41EBFA56D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70104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8FA92457-A84F-B3EF-2E17-1477E166E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Preprocessor Directives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4763E4E0-B815-4A9F-26BA-65F43254EA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has a small number of operations</a:t>
            </a:r>
          </a:p>
          <a:p>
            <a:r>
              <a:rPr lang="en-US" altLang="en-US"/>
              <a:t>Many functions and symbols needed to run a C++ program are provided as collection of libraries</a:t>
            </a:r>
          </a:p>
          <a:p>
            <a:r>
              <a:rPr lang="en-US" altLang="en-US"/>
              <a:t>Every library has a name and is referred to by a header file</a:t>
            </a:r>
          </a:p>
          <a:p>
            <a:r>
              <a:rPr lang="en-US" altLang="en-US"/>
              <a:t>Preprocessor directives are commands supplied to the preprocessor</a:t>
            </a:r>
          </a:p>
          <a:p>
            <a:r>
              <a:rPr lang="en-US" altLang="en-US"/>
              <a:t>All preprocessor commands begin with </a:t>
            </a:r>
            <a:r>
              <a:rPr lang="en-US" altLang="en-US">
                <a:latin typeface="Courier New" panose="02070309020205020404" pitchFamily="49" charset="0"/>
              </a:rPr>
              <a:t>#</a:t>
            </a:r>
          </a:p>
          <a:p>
            <a:r>
              <a:rPr lang="en-US" altLang="en-US"/>
              <a:t>No semicolon at the end of these commands</a:t>
            </a: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08CB3F77-E28E-69FA-C53A-02FA3130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92B3F0A-0F64-486E-9C3F-CE1E3782DEF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FC9AD6D-5074-FBCB-073F-62EAE0DBB1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Preprocessor Directives (continued)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018F96C7-90F5-186E-D8B1-42D22BF781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80000"/>
              </a:spcBef>
            </a:pPr>
            <a:r>
              <a:rPr lang="en-US" altLang="en-US"/>
              <a:t>Syntax to include a header file:</a:t>
            </a:r>
          </a:p>
          <a:p>
            <a:pPr>
              <a:spcBef>
                <a:spcPct val="80000"/>
              </a:spcBef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  <a:p>
            <a:pPr>
              <a:spcBef>
                <a:spcPct val="80000"/>
              </a:spcBef>
            </a:pPr>
            <a:r>
              <a:rPr lang="en-US" altLang="en-US"/>
              <a:t>For example:</a:t>
            </a:r>
          </a:p>
          <a:p>
            <a:pPr>
              <a:spcBef>
                <a:spcPct val="80000"/>
              </a:spcBef>
              <a:buFontTx/>
              <a:buNone/>
            </a:pPr>
            <a:r>
              <a:rPr lang="en-US" altLang="en-US"/>
              <a:t>	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#include</a:t>
            </a:r>
            <a:r>
              <a:rPr lang="en-US" altLang="en-US" sz="2400">
                <a:latin typeface="Courier New" panose="02070309020205020404" pitchFamily="49" charset="0"/>
              </a:rPr>
              <a:t> &lt;iostream&gt;</a:t>
            </a:r>
          </a:p>
          <a:p>
            <a:pPr lvl="1">
              <a:spcBef>
                <a:spcPct val="80000"/>
              </a:spcBef>
            </a:pPr>
            <a:r>
              <a:rPr lang="en-US" altLang="en-US"/>
              <a:t>Causes the preprocessor to include the header file </a:t>
            </a:r>
            <a:r>
              <a:rPr lang="en-US" altLang="en-US">
                <a:latin typeface="Courier New" panose="02070309020205020404" pitchFamily="49" charset="0"/>
              </a:rPr>
              <a:t>iostream</a:t>
            </a:r>
            <a:r>
              <a:rPr lang="en-US" altLang="en-US"/>
              <a:t> in the program</a:t>
            </a:r>
            <a:endParaRPr lang="en-US" altLang="en-US" sz="2200"/>
          </a:p>
          <a:p>
            <a:pPr>
              <a:spcBef>
                <a:spcPct val="80000"/>
              </a:spcBef>
              <a:buFontTx/>
              <a:buNone/>
            </a:pPr>
            <a:endParaRPr lang="en-US" altLang="en-US" sz="2400">
              <a:latin typeface="Courier New" panose="02070309020205020404" pitchFamily="49" charset="0"/>
            </a:endParaRPr>
          </a:p>
        </p:txBody>
      </p:sp>
      <p:sp>
        <p:nvSpPr>
          <p:cNvPr id="68612" name="Slide Number Placeholder 5">
            <a:extLst>
              <a:ext uri="{FF2B5EF4-FFF2-40B4-BE49-F238E27FC236}">
                <a16:creationId xmlns:a16="http://schemas.microsoft.com/office/drawing/2014/main" id="{0B202C6A-52B7-D471-1846-92D65DEA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9551715-E1C4-44EF-81F7-D4B0A49622F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68613" name="Picture 4">
            <a:extLst>
              <a:ext uri="{FF2B5EF4-FFF2-40B4-BE49-F238E27FC236}">
                <a16:creationId xmlns:a16="http://schemas.microsoft.com/office/drawing/2014/main" id="{F3BABFC8-DC33-066D-76C8-DB8B51AF4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395763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02D18CB2-F462-C33E-4EBF-7346DFCBC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urier New" panose="02070309020205020404" pitchFamily="49" charset="0"/>
              </a:rPr>
              <a:t>namespace</a:t>
            </a:r>
            <a:r>
              <a:rPr lang="en-US" altLang="en-US"/>
              <a:t> and Using </a:t>
            </a:r>
            <a:r>
              <a:rPr lang="en-US" altLang="en-US">
                <a:latin typeface="Courier New" panose="02070309020205020404" pitchFamily="49" charset="0"/>
              </a:rPr>
              <a:t>cin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r>
              <a:rPr lang="en-US" altLang="en-US"/>
              <a:t> in a Program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0D6A70B-098D-E5C1-B925-BF8007A433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Courier New" panose="02070309020205020404" pitchFamily="49" charset="0"/>
              </a:rPr>
              <a:t>cin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r>
              <a:rPr lang="en-US" altLang="en-US"/>
              <a:t> are declared in the header file </a:t>
            </a:r>
            <a:r>
              <a:rPr lang="en-US" altLang="en-US">
                <a:latin typeface="Courier New" panose="02070309020205020404" pitchFamily="49" charset="0"/>
              </a:rPr>
              <a:t>iostream</a:t>
            </a:r>
            <a:r>
              <a:rPr lang="en-US" altLang="en-US"/>
              <a:t>, but within </a:t>
            </a:r>
            <a:r>
              <a:rPr lang="en-US" altLang="en-US">
                <a:latin typeface="Courier New" panose="02070309020205020404" pitchFamily="49" charset="0"/>
              </a:rPr>
              <a:t>std </a:t>
            </a:r>
            <a:r>
              <a:rPr lang="en-US" altLang="en-US"/>
              <a:t>namespace</a:t>
            </a:r>
          </a:p>
          <a:p>
            <a:r>
              <a:rPr lang="en-US" altLang="en-US"/>
              <a:t>To use </a:t>
            </a:r>
            <a:r>
              <a:rPr lang="en-US" altLang="en-US">
                <a:latin typeface="Courier New" panose="02070309020205020404" pitchFamily="49" charset="0"/>
              </a:rPr>
              <a:t>cin</a:t>
            </a:r>
            <a:r>
              <a:rPr lang="en-US" altLang="en-US"/>
              <a:t> and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r>
              <a:rPr lang="en-US" altLang="en-US"/>
              <a:t> in a program, use the following two statements: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#include</a:t>
            </a:r>
            <a:r>
              <a:rPr lang="en-US" altLang="en-US">
                <a:latin typeface="Courier New" panose="02070309020205020404" pitchFamily="49" charset="0"/>
              </a:rPr>
              <a:t> &lt;iostream&gt;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using namespace</a:t>
            </a:r>
            <a:r>
              <a:rPr lang="en-US" altLang="en-US">
                <a:latin typeface="Courier New" panose="02070309020205020404" pitchFamily="49" charset="0"/>
              </a:rPr>
              <a:t> std;</a:t>
            </a:r>
          </a:p>
          <a:p>
            <a:endParaRPr lang="en-US" altLang="en-US"/>
          </a:p>
        </p:txBody>
      </p:sp>
      <p:sp>
        <p:nvSpPr>
          <p:cNvPr id="69636" name="Slide Number Placeholder 5">
            <a:extLst>
              <a:ext uri="{FF2B5EF4-FFF2-40B4-BE49-F238E27FC236}">
                <a16:creationId xmlns:a16="http://schemas.microsoft.com/office/drawing/2014/main" id="{699F3745-5429-4748-DF15-96DAC747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B215BC-FCA0-4093-AE60-A50416A4C6A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>
            <a:extLst>
              <a:ext uri="{FF2B5EF4-FFF2-40B4-BE49-F238E27FC236}">
                <a16:creationId xmlns:a16="http://schemas.microsoft.com/office/drawing/2014/main" id="{0541D7E7-8B11-B74C-BC6A-4F5EDCD10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the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altLang="en-US"/>
              <a:t> Data Type in a Program</a:t>
            </a:r>
          </a:p>
        </p:txBody>
      </p:sp>
      <p:sp>
        <p:nvSpPr>
          <p:cNvPr id="70659" name="Rectangle 5">
            <a:extLst>
              <a:ext uri="{FF2B5EF4-FFF2-40B4-BE49-F238E27FC236}">
                <a16:creationId xmlns:a16="http://schemas.microsoft.com/office/drawing/2014/main" id="{8B505FD4-6F58-1AE1-154A-4B53D9AB74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To use the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type, you need to access its definition from the header file </a:t>
            </a:r>
            <a:r>
              <a:rPr lang="en-US" altLang="en-US">
                <a:latin typeface="Courier New" panose="02070309020205020404" pitchFamily="49" charset="0"/>
              </a:rPr>
              <a:t>string</a:t>
            </a:r>
          </a:p>
          <a:p>
            <a:r>
              <a:rPr lang="en-US" altLang="en-US"/>
              <a:t>Include the following preprocessor directive: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	#include  </a:t>
            </a:r>
            <a:r>
              <a:rPr lang="en-US" altLang="en-US">
                <a:latin typeface="Courier New" panose="02070309020205020404" pitchFamily="49" charset="0"/>
              </a:rPr>
              <a:t>&lt;string&gt;</a:t>
            </a:r>
          </a:p>
        </p:txBody>
      </p:sp>
      <p:sp>
        <p:nvSpPr>
          <p:cNvPr id="70660" name="Slide Number Placeholder 5">
            <a:extLst>
              <a:ext uri="{FF2B5EF4-FFF2-40B4-BE49-F238E27FC236}">
                <a16:creationId xmlns:a16="http://schemas.microsoft.com/office/drawing/2014/main" id="{AE8ABF7D-AFBC-3159-065F-EA3ECAEE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13A1F64-D120-4061-9A2A-C8B83DBD70D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5A7C6-3311-A0F1-D980-DF1836EDD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Programming with the Problem Analysis–Coding–Execution Cycle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A2DF8-A96E-2C96-BEAF-B6A126D53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en-US" altLang="en-US" sz="2800" dirty="0"/>
              <a:t>Programming is a process of problem solving</a:t>
            </a:r>
          </a:p>
          <a:p>
            <a:pPr>
              <a:spcBef>
                <a:spcPct val="30000"/>
              </a:spcBef>
            </a:pPr>
            <a:r>
              <a:rPr lang="en-US" altLang="en-US" sz="2800" dirty="0"/>
              <a:t>One problem-solving technique: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Analyze the problem 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Outline the problem requirements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Design steps (algorithm) to solve the problem</a:t>
            </a:r>
          </a:p>
          <a:p>
            <a:pPr>
              <a:spcBef>
                <a:spcPct val="30000"/>
              </a:spcBef>
            </a:pPr>
            <a:r>
              <a:rPr lang="en-US" altLang="en-US" sz="2800" u="sng" dirty="0"/>
              <a:t>Algorithm</a:t>
            </a:r>
            <a:r>
              <a:rPr lang="en-US" altLang="en-US" sz="2800" dirty="0"/>
              <a:t>: 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Step-by-step problem-solving process</a:t>
            </a:r>
          </a:p>
          <a:p>
            <a:pPr lvl="1">
              <a:spcBef>
                <a:spcPct val="30000"/>
              </a:spcBef>
            </a:pPr>
            <a:r>
              <a:rPr lang="en-US" altLang="en-US" sz="2300" dirty="0"/>
              <a:t>Solution achieved in finite amount of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6751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>
            <a:extLst>
              <a:ext uri="{FF2B5EF4-FFF2-40B4-BE49-F238E27FC236}">
                <a16:creationId xmlns:a16="http://schemas.microsoft.com/office/drawing/2014/main" id="{3AF7F301-CEF8-A4DF-A4FB-AD204796E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C++ Program</a:t>
            </a:r>
          </a:p>
        </p:txBody>
      </p:sp>
      <p:sp>
        <p:nvSpPr>
          <p:cNvPr id="71683" name="Rectangle 7">
            <a:extLst>
              <a:ext uri="{FF2B5EF4-FFF2-40B4-BE49-F238E27FC236}">
                <a16:creationId xmlns:a16="http://schemas.microsoft.com/office/drawing/2014/main" id="{BBD27614-E319-EF65-A959-0A520C7DC6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program has two parts: </a:t>
            </a:r>
          </a:p>
          <a:p>
            <a:pPr lvl="1"/>
            <a:r>
              <a:rPr lang="en-US" altLang="en-US"/>
              <a:t>Preprocessor directives </a:t>
            </a:r>
          </a:p>
          <a:p>
            <a:pPr lvl="1"/>
            <a:r>
              <a:rPr lang="en-US" altLang="en-US"/>
              <a:t>The program</a:t>
            </a:r>
          </a:p>
          <a:p>
            <a:r>
              <a:rPr lang="en-US" altLang="en-US"/>
              <a:t>Preprocessor directives and program statements constitute C++ source code (.cpp)</a:t>
            </a:r>
          </a:p>
          <a:p>
            <a:r>
              <a:rPr lang="en-US" altLang="en-US"/>
              <a:t>Compiler generates object code (.obj)</a:t>
            </a:r>
          </a:p>
          <a:p>
            <a:r>
              <a:rPr lang="en-US" altLang="en-US"/>
              <a:t>Executable code is produced and saved in a file with the file extension .exe</a:t>
            </a:r>
          </a:p>
          <a:p>
            <a:endParaRPr lang="en-US" altLang="en-US"/>
          </a:p>
        </p:txBody>
      </p:sp>
      <p:sp>
        <p:nvSpPr>
          <p:cNvPr id="71684" name="Slide Number Placeholder 5">
            <a:extLst>
              <a:ext uri="{FF2B5EF4-FFF2-40B4-BE49-F238E27FC236}">
                <a16:creationId xmlns:a16="http://schemas.microsoft.com/office/drawing/2014/main" id="{0AAC4259-A88A-0B08-A09A-5AFAE2C3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1F16B72-AB8C-406B-8642-F71897A2639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>
            <a:extLst>
              <a:ext uri="{FF2B5EF4-FFF2-40B4-BE49-F238E27FC236}">
                <a16:creationId xmlns:a16="http://schemas.microsoft.com/office/drawing/2014/main" id="{1654EF86-A55C-1C46-67A2-E8D203F3D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C++ Program (continued)</a:t>
            </a:r>
          </a:p>
        </p:txBody>
      </p:sp>
      <p:sp>
        <p:nvSpPr>
          <p:cNvPr id="72707" name="Rectangle 6">
            <a:extLst>
              <a:ext uri="{FF2B5EF4-FFF2-40B4-BE49-F238E27FC236}">
                <a16:creationId xmlns:a16="http://schemas.microsoft.com/office/drawing/2014/main" id="{D65A01A0-9C7A-6F08-EF15-5647B0D9AB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C++ program is a collection of functions, one of which is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</a:p>
          <a:p>
            <a:r>
              <a:rPr lang="en-US" altLang="en-US"/>
              <a:t>The first line of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 is called the heading of the function: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 </a:t>
            </a:r>
            <a:r>
              <a:rPr lang="en-US" altLang="en-US"/>
              <a:t>main()</a:t>
            </a:r>
          </a:p>
          <a:p>
            <a:r>
              <a:rPr lang="en-US" altLang="en-US"/>
              <a:t>The statements enclosed between the curly braces ({ and }) form the body of the function</a:t>
            </a:r>
          </a:p>
          <a:p>
            <a:pPr lvl="1"/>
            <a:r>
              <a:rPr lang="en-US" altLang="en-US"/>
              <a:t>Contains two types of statements:</a:t>
            </a:r>
          </a:p>
          <a:p>
            <a:pPr lvl="2"/>
            <a:r>
              <a:rPr lang="en-US" altLang="en-US"/>
              <a:t>Declaration statements</a:t>
            </a:r>
          </a:p>
          <a:p>
            <a:pPr lvl="2"/>
            <a:r>
              <a:rPr lang="en-US" altLang="en-US"/>
              <a:t>Executable statements</a:t>
            </a:r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72708" name="Slide Number Placeholder 5">
            <a:extLst>
              <a:ext uri="{FF2B5EF4-FFF2-40B4-BE49-F238E27FC236}">
                <a16:creationId xmlns:a16="http://schemas.microsoft.com/office/drawing/2014/main" id="{2F2EC8E8-28C3-239D-8793-FAEC6F77C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927C03-BE4B-4EA4-B569-DA481D34DFF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3C000-02B6-353A-C5E8-1CFF14BC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4323F-F713-47C3-4CBD-70687AB8A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3732" name="Slide Number Placeholder 3">
            <a:extLst>
              <a:ext uri="{FF2B5EF4-FFF2-40B4-BE49-F238E27FC236}">
                <a16:creationId xmlns:a16="http://schemas.microsoft.com/office/drawing/2014/main" id="{5DB615AB-1DB0-856D-8C58-B3246AA0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959BB5B-4F08-49A0-8B17-993A7385833F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73733" name="Group 8">
            <a:extLst>
              <a:ext uri="{FF2B5EF4-FFF2-40B4-BE49-F238E27FC236}">
                <a16:creationId xmlns:a16="http://schemas.microsoft.com/office/drawing/2014/main" id="{96D9C665-C6D3-F87A-7375-717CED620625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28600"/>
            <a:ext cx="8077200" cy="6096000"/>
            <a:chOff x="384" y="192"/>
            <a:chExt cx="5088" cy="3840"/>
          </a:xfrm>
        </p:grpSpPr>
        <p:sp>
          <p:nvSpPr>
            <p:cNvPr id="73734" name="Rectangle 6">
              <a:extLst>
                <a:ext uri="{FF2B5EF4-FFF2-40B4-BE49-F238E27FC236}">
                  <a16:creationId xmlns:a16="http://schemas.microsoft.com/office/drawing/2014/main" id="{539E778A-EF75-9FA4-7441-5F1138B42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92"/>
              <a:ext cx="5088" cy="3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73735" name="Picture 3">
              <a:extLst>
                <a:ext uri="{FF2B5EF4-FFF2-40B4-BE49-F238E27FC236}">
                  <a16:creationId xmlns:a16="http://schemas.microsoft.com/office/drawing/2014/main" id="{7EE7F2C7-25AF-ACA9-52A0-267F9A2E7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2"/>
              <a:ext cx="4394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6" name="Picture 4">
              <a:extLst>
                <a:ext uri="{FF2B5EF4-FFF2-40B4-BE49-F238E27FC236}">
                  <a16:creationId xmlns:a16="http://schemas.microsoft.com/office/drawing/2014/main" id="{850B0100-15D8-DAE9-9438-E636534A0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" y="496"/>
              <a:ext cx="3940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7" name="Picture 5">
              <a:extLst>
                <a:ext uri="{FF2B5EF4-FFF2-40B4-BE49-F238E27FC236}">
                  <a16:creationId xmlns:a16="http://schemas.microsoft.com/office/drawing/2014/main" id="{1ABF1FF8-0561-7FC5-7BA4-52BDE1B35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1776"/>
              <a:ext cx="3963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>
            <a:extLst>
              <a:ext uri="{FF2B5EF4-FFF2-40B4-BE49-F238E27FC236}">
                <a16:creationId xmlns:a16="http://schemas.microsoft.com/office/drawing/2014/main" id="{1CE4EC91-937D-5B9F-02E6-74844B7059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Creating a C++ Program (continued)</a:t>
            </a: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54D9FF4F-0B96-2146-D898-6C02231A01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sz="2400" b="1"/>
              <a:t>Sample Run:</a:t>
            </a:r>
            <a:r>
              <a:rPr lang="en-US" altLang="en-US" sz="2400"/>
              <a:t> </a:t>
            </a:r>
            <a:endParaRPr lang="en-US" altLang="en-US" sz="2400" b="1"/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Line 9: firstNum = 18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Line 10: Enter an integer: </a:t>
            </a:r>
            <a:r>
              <a:rPr lang="en-US" altLang="en-US" sz="2400">
                <a:solidFill>
                  <a:srgbClr val="E92500"/>
                </a:solidFill>
                <a:latin typeface="Courier New" panose="02070309020205020404" pitchFamily="49" charset="0"/>
              </a:rPr>
              <a:t>15</a:t>
            </a:r>
          </a:p>
          <a:p>
            <a:pPr>
              <a:buFontTx/>
              <a:buNone/>
            </a:pPr>
            <a:endParaRPr lang="en-US" altLang="en-US" sz="2400">
              <a:solidFill>
                <a:srgbClr val="E92500"/>
              </a:solidFill>
              <a:latin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Line 13: secondNum = 15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Line 15: The new value of firstNum = 60</a:t>
            </a:r>
          </a:p>
        </p:txBody>
      </p:sp>
      <p:sp>
        <p:nvSpPr>
          <p:cNvPr id="74756" name="Slide Number Placeholder 5">
            <a:extLst>
              <a:ext uri="{FF2B5EF4-FFF2-40B4-BE49-F238E27FC236}">
                <a16:creationId xmlns:a16="http://schemas.microsoft.com/office/drawing/2014/main" id="{5B9E3E03-4B48-DD6F-5C59-17593DD5E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6F5E9E-9A1A-49BE-9895-AC1F34D90A9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>
            <a:extLst>
              <a:ext uri="{FF2B5EF4-FFF2-40B4-BE49-F238E27FC236}">
                <a16:creationId xmlns:a16="http://schemas.microsoft.com/office/drawing/2014/main" id="{B18BA0D8-53D2-705A-FA1E-4D3E1C8E4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Style and Form</a:t>
            </a:r>
          </a:p>
        </p:txBody>
      </p:sp>
      <p:sp>
        <p:nvSpPr>
          <p:cNvPr id="75779" name="Rectangle 5">
            <a:extLst>
              <a:ext uri="{FF2B5EF4-FFF2-40B4-BE49-F238E27FC236}">
                <a16:creationId xmlns:a16="http://schemas.microsoft.com/office/drawing/2014/main" id="{3ED69937-3434-9592-9F48-281E643ED4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Every C++ program has a function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</a:p>
          <a:p>
            <a:r>
              <a:rPr lang="en-US" altLang="en-US"/>
              <a:t>It must also follow the syntax rules</a:t>
            </a:r>
          </a:p>
          <a:p>
            <a:r>
              <a:rPr lang="en-US" altLang="en-US"/>
              <a:t>Other rules serve the purpose of giving precise meaning to the language</a:t>
            </a:r>
          </a:p>
          <a:p>
            <a:endParaRPr lang="en-US" altLang="en-US"/>
          </a:p>
        </p:txBody>
      </p:sp>
      <p:sp>
        <p:nvSpPr>
          <p:cNvPr id="75780" name="Slide Number Placeholder 5">
            <a:extLst>
              <a:ext uri="{FF2B5EF4-FFF2-40B4-BE49-F238E27FC236}">
                <a16:creationId xmlns:a16="http://schemas.microsoft.com/office/drawing/2014/main" id="{7876A48C-B20B-06DF-8708-10C809B5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B8D93A1-8542-4FDC-9970-BD17B150D97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F884D182-0772-F5B7-AE17-E6B867C8BB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Syntax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5374930-B040-8A73-4268-163641E528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Errors in syntax are found in compilation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x;		</a:t>
            </a:r>
            <a:r>
              <a:rPr lang="en-US" altLang="en-US">
                <a:solidFill>
                  <a:srgbClr val="34BC33"/>
                </a:solidFill>
                <a:latin typeface="Courier New" panose="02070309020205020404" pitchFamily="49" charset="0"/>
              </a:rPr>
              <a:t>//Line 1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y		</a:t>
            </a:r>
            <a:r>
              <a:rPr lang="en-US" altLang="en-US">
                <a:solidFill>
                  <a:srgbClr val="34BC33"/>
                </a:solidFill>
                <a:latin typeface="Courier New" panose="02070309020205020404" pitchFamily="49" charset="0"/>
              </a:rPr>
              <a:t>//Line 2: error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>
                <a:latin typeface="Courier New" panose="02070309020205020404" pitchFamily="49" charset="0"/>
              </a:rPr>
              <a:t> z;	</a:t>
            </a:r>
            <a:r>
              <a:rPr lang="en-US" altLang="en-US">
                <a:solidFill>
                  <a:srgbClr val="34BC33"/>
                </a:solidFill>
                <a:latin typeface="Courier New" panose="02070309020205020404" pitchFamily="49" charset="0"/>
              </a:rPr>
              <a:t>//Line 3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>
              <a:solidFill>
                <a:srgbClr val="34BC33"/>
              </a:solidFill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y = w + x;	</a:t>
            </a:r>
            <a:r>
              <a:rPr lang="en-US" altLang="en-US">
                <a:solidFill>
                  <a:srgbClr val="34BC33"/>
                </a:solidFill>
                <a:latin typeface="Courier New" panose="02070309020205020404" pitchFamily="49" charset="0"/>
              </a:rPr>
              <a:t>//Line 4: error</a:t>
            </a:r>
          </a:p>
          <a:p>
            <a:pPr>
              <a:buFontTx/>
              <a:buNone/>
            </a:pPr>
            <a:endParaRPr lang="en-US" altLang="en-US" sz="2600"/>
          </a:p>
        </p:txBody>
      </p:sp>
      <p:sp>
        <p:nvSpPr>
          <p:cNvPr id="76804" name="Slide Number Placeholder 5">
            <a:extLst>
              <a:ext uri="{FF2B5EF4-FFF2-40B4-BE49-F238E27FC236}">
                <a16:creationId xmlns:a16="http://schemas.microsoft.com/office/drawing/2014/main" id="{8C9A8CE9-2B7C-6295-9907-BECACE91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9C5B213-C8D1-418B-8366-5E0B266134F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E514959-7476-11E6-6FD3-F8961EC88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Blanks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52B4B70-F820-5EA0-5C58-D4EFA0D9A8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 C++, you use one or more blanks to separate numbers when data is input</a:t>
            </a:r>
          </a:p>
          <a:p>
            <a:r>
              <a:rPr lang="en-US" altLang="en-US"/>
              <a:t>Used to separate reserved words and identifiers from each other and from other symbols</a:t>
            </a:r>
          </a:p>
          <a:p>
            <a:r>
              <a:rPr lang="en-US" altLang="en-US"/>
              <a:t>Must never appear within a reserved word or identifier</a:t>
            </a:r>
          </a:p>
        </p:txBody>
      </p:sp>
      <p:sp>
        <p:nvSpPr>
          <p:cNvPr id="77828" name="Slide Number Placeholder 5">
            <a:extLst>
              <a:ext uri="{FF2B5EF4-FFF2-40B4-BE49-F238E27FC236}">
                <a16:creationId xmlns:a16="http://schemas.microsoft.com/office/drawing/2014/main" id="{A7067531-BE65-1497-16F4-A8DA5870A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379259A-22A8-4E93-9AE9-8CB6437032F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>
            <a:extLst>
              <a:ext uri="{FF2B5EF4-FFF2-40B4-BE49-F238E27FC236}">
                <a16:creationId xmlns:a16="http://schemas.microsoft.com/office/drawing/2014/main" id="{7EC5BE24-BB3C-1F76-F7CE-73B9543AF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 of Semicolons, Brackets, and Commas</a:t>
            </a:r>
          </a:p>
        </p:txBody>
      </p:sp>
      <p:sp>
        <p:nvSpPr>
          <p:cNvPr id="78851" name="Rectangle 5">
            <a:extLst>
              <a:ext uri="{FF2B5EF4-FFF2-40B4-BE49-F238E27FC236}">
                <a16:creationId xmlns:a16="http://schemas.microsoft.com/office/drawing/2014/main" id="{0BD94A44-B50A-DE20-627E-23C0A6EB81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All C++ statements end with a semicolon</a:t>
            </a:r>
          </a:p>
          <a:p>
            <a:pPr lvl="1"/>
            <a:r>
              <a:rPr lang="en-US" altLang="en-US"/>
              <a:t>Also called a statement terminator</a:t>
            </a:r>
          </a:p>
          <a:p>
            <a:r>
              <a:rPr lang="en-US" altLang="en-US"/>
              <a:t>{ and } are not C++ statements</a:t>
            </a:r>
          </a:p>
          <a:p>
            <a:r>
              <a:rPr lang="en-US" altLang="en-US"/>
              <a:t>Commas separate items in a list</a:t>
            </a:r>
          </a:p>
          <a:p>
            <a:endParaRPr lang="en-US" altLang="en-US"/>
          </a:p>
        </p:txBody>
      </p:sp>
      <p:sp>
        <p:nvSpPr>
          <p:cNvPr id="78852" name="Slide Number Placeholder 5">
            <a:extLst>
              <a:ext uri="{FF2B5EF4-FFF2-40B4-BE49-F238E27FC236}">
                <a16:creationId xmlns:a16="http://schemas.microsoft.com/office/drawing/2014/main" id="{150D6B82-9489-4280-1109-AFFA53EE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F6EB30-1B22-4E9B-A7EB-BCF65E0A796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>
            <a:extLst>
              <a:ext uri="{FF2B5EF4-FFF2-40B4-BE49-F238E27FC236}">
                <a16:creationId xmlns:a16="http://schemas.microsoft.com/office/drawing/2014/main" id="{CA1FEEF7-F8F0-68F2-F7C4-54CDFB13F7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Semantics</a:t>
            </a:r>
          </a:p>
        </p:txBody>
      </p:sp>
      <p:sp>
        <p:nvSpPr>
          <p:cNvPr id="79875" name="Rectangle 5">
            <a:extLst>
              <a:ext uri="{FF2B5EF4-FFF2-40B4-BE49-F238E27FC236}">
                <a16:creationId xmlns:a16="http://schemas.microsoft.com/office/drawing/2014/main" id="{74D4C6FD-EAA8-09F2-E071-94626A69F4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Possible to remove all syntax errors in a program and still not have it run</a:t>
            </a:r>
          </a:p>
          <a:p>
            <a:r>
              <a:rPr lang="en-US" altLang="en-US"/>
              <a:t>Even if it runs, it may still not do what you meant it to do </a:t>
            </a:r>
          </a:p>
          <a:p>
            <a:r>
              <a:rPr lang="en-US" altLang="en-US"/>
              <a:t>For example,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2 + 3 * 5</a:t>
            </a:r>
            <a:r>
              <a:rPr lang="en-US" altLang="en-US"/>
              <a:t>  and  </a:t>
            </a:r>
            <a:r>
              <a:rPr lang="en-US" altLang="en-US">
                <a:latin typeface="Courier New" panose="02070309020205020404" pitchFamily="49" charset="0"/>
              </a:rPr>
              <a:t>(2 + 3) * 5</a:t>
            </a:r>
          </a:p>
          <a:p>
            <a:pPr>
              <a:buFontTx/>
              <a:buNone/>
            </a:pPr>
            <a:r>
              <a:rPr lang="en-US" altLang="en-US"/>
              <a:t>	are both syntactically correct expressions, but have different meanings</a:t>
            </a:r>
          </a:p>
        </p:txBody>
      </p:sp>
      <p:sp>
        <p:nvSpPr>
          <p:cNvPr id="79876" name="Slide Number Placeholder 5">
            <a:extLst>
              <a:ext uri="{FF2B5EF4-FFF2-40B4-BE49-F238E27FC236}">
                <a16:creationId xmlns:a16="http://schemas.microsoft.com/office/drawing/2014/main" id="{496765F2-856B-088C-69C4-8ABC4222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3E52B5F-47DB-4C50-A4D8-C9AE48D57B4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F53D300-4C3C-2A2D-5E1A-885699278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Naming Identifiers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B6D336B-AC0D-6B44-4382-D1DE90BCE4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/>
              <a:t>Identifiers can be self-documenting: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>
                <a:latin typeface="Courier New" panose="02070309020205020404" pitchFamily="49" charset="0"/>
              </a:rPr>
              <a:t>CENTIMETERS_PER_INCH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/>
              <a:t>Avoid run-together words :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>
                <a:latin typeface="Courier New" panose="02070309020205020404" pitchFamily="49" charset="0"/>
              </a:rPr>
              <a:t>annualsale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/>
              <a:t>Solution:</a:t>
            </a:r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/>
              <a:t>Capitalize the beginning of each new word</a:t>
            </a:r>
          </a:p>
          <a:p>
            <a:pPr lvl="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350">
                <a:latin typeface="Courier New" panose="02070309020205020404" pitchFamily="49" charset="0"/>
              </a:rPr>
              <a:t>annualSale</a:t>
            </a:r>
            <a:endParaRPr lang="en-US" altLang="en-US" sz="1350"/>
          </a:p>
          <a:p>
            <a:pPr lvl="2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/>
              <a:t>Inserting an underscore just before a new word</a:t>
            </a:r>
          </a:p>
          <a:p>
            <a:pPr lvl="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altLang="en-US" sz="1350">
                <a:latin typeface="Courier New" panose="02070309020205020404" pitchFamily="49" charset="0"/>
              </a:rPr>
              <a:t>annual_sale</a:t>
            </a:r>
          </a:p>
        </p:txBody>
      </p:sp>
      <p:sp>
        <p:nvSpPr>
          <p:cNvPr id="80900" name="Slide Number Placeholder 5">
            <a:extLst>
              <a:ext uri="{FF2B5EF4-FFF2-40B4-BE49-F238E27FC236}">
                <a16:creationId xmlns:a16="http://schemas.microsoft.com/office/drawing/2014/main" id="{DC080F89-4CCE-4ECC-E9CB-AF578A70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9CAC745-87D9-4218-AB44-8010ED08292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B552C-2A68-CFE8-76C3-D11415B8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C8AF6-27FB-9BC8-5A05-612F022682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7" name="Picture 3">
            <a:extLst>
              <a:ext uri="{FF2B5EF4-FFF2-40B4-BE49-F238E27FC236}">
                <a16:creationId xmlns:a16="http://schemas.microsoft.com/office/drawing/2014/main" id="{B5758BC2-A1DC-C970-8098-F4F113E91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/>
          <a:stretch>
            <a:fillRect/>
          </a:stretch>
        </p:blipFill>
        <p:spPr bwMode="auto">
          <a:xfrm>
            <a:off x="2388771" y="681037"/>
            <a:ext cx="4019967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318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2C7B1FF-2F28-AD81-1D09-F2DDDC3E8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Prompt Lines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EBF9802-E417-1FEF-8195-40C2766A64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Prompt lines</a:t>
            </a:r>
            <a:r>
              <a:rPr lang="en-US" altLang="en-US"/>
              <a:t>: executable statements that inform the user what to do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sz="1700">
              <a:latin typeface="Courier New" panose="02070309020205020404" pitchFamily="49" charset="0"/>
            </a:endParaRP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cout &lt;&lt; "Please enter a number between 1 and 10 and "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     &lt;&lt; "press the return key" &lt;&lt; endl;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cin &gt;&gt; num;</a:t>
            </a:r>
          </a:p>
          <a:p>
            <a:endParaRPr lang="en-US" altLang="en-US" sz="1700">
              <a:latin typeface="Courier New" panose="02070309020205020404" pitchFamily="49" charset="0"/>
            </a:endParaRPr>
          </a:p>
          <a:p>
            <a:endParaRPr lang="en-US" altLang="en-US"/>
          </a:p>
        </p:txBody>
      </p:sp>
      <p:sp>
        <p:nvSpPr>
          <p:cNvPr id="81924" name="Slide Number Placeholder 5">
            <a:extLst>
              <a:ext uri="{FF2B5EF4-FFF2-40B4-BE49-F238E27FC236}">
                <a16:creationId xmlns:a16="http://schemas.microsoft.com/office/drawing/2014/main" id="{D2EF1641-2B10-440F-22C3-C3AE3286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2A6F5F8-60E6-4A80-A575-E91F20E039E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>
            <a:extLst>
              <a:ext uri="{FF2B5EF4-FFF2-40B4-BE49-F238E27FC236}">
                <a16:creationId xmlns:a16="http://schemas.microsoft.com/office/drawing/2014/main" id="{76923F37-09B0-F1A0-0422-4331C3BB7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Documentation</a:t>
            </a:r>
          </a:p>
        </p:txBody>
      </p:sp>
      <p:sp>
        <p:nvSpPr>
          <p:cNvPr id="82947" name="Rectangle 5">
            <a:extLst>
              <a:ext uri="{FF2B5EF4-FFF2-40B4-BE49-F238E27FC236}">
                <a16:creationId xmlns:a16="http://schemas.microsoft.com/office/drawing/2014/main" id="{E3A878C2-F1DD-C810-EAA5-4C296FE429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well-documented program is easier to understand and modify</a:t>
            </a:r>
          </a:p>
          <a:p>
            <a:r>
              <a:rPr lang="en-US" altLang="en-US"/>
              <a:t>You use comments to document programs</a:t>
            </a:r>
          </a:p>
          <a:p>
            <a:r>
              <a:rPr lang="en-US" altLang="en-US"/>
              <a:t>Comments should appear in a program to:</a:t>
            </a:r>
          </a:p>
          <a:p>
            <a:pPr lvl="1"/>
            <a:r>
              <a:rPr lang="en-US" altLang="en-US"/>
              <a:t>Explain the purpose of the program</a:t>
            </a:r>
          </a:p>
          <a:p>
            <a:pPr lvl="1"/>
            <a:r>
              <a:rPr lang="en-US" altLang="en-US"/>
              <a:t>Identify who wrote it</a:t>
            </a:r>
          </a:p>
          <a:p>
            <a:pPr lvl="1"/>
            <a:r>
              <a:rPr lang="en-US" altLang="en-US"/>
              <a:t>Explain the purpose of particular statements</a:t>
            </a:r>
          </a:p>
        </p:txBody>
      </p:sp>
      <p:sp>
        <p:nvSpPr>
          <p:cNvPr id="82948" name="Slide Number Placeholder 5">
            <a:extLst>
              <a:ext uri="{FF2B5EF4-FFF2-40B4-BE49-F238E27FC236}">
                <a16:creationId xmlns:a16="http://schemas.microsoft.com/office/drawing/2014/main" id="{8E4FF6C4-5606-715E-36C9-0F2B1A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12C353F-9A6B-4F28-83C8-893A3F6F691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83217810-117E-A78C-3182-68A43DB93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Form and Style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C920AF0C-02C2-4523-2CED-CB88441F0B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Consider two ways of declaring variables:</a:t>
            </a:r>
          </a:p>
          <a:p>
            <a:pPr lvl="1"/>
            <a:r>
              <a:rPr lang="en-US" altLang="en-US"/>
              <a:t>Method 1</a:t>
            </a:r>
          </a:p>
          <a:p>
            <a:pPr>
              <a:buFontTx/>
              <a:buNone/>
            </a:pPr>
            <a:r>
              <a:rPr lang="en-US" altLang="en-US" sz="2400"/>
              <a:t>		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>
                <a:latin typeface="Courier New" panose="02070309020205020404" pitchFamily="49" charset="0"/>
              </a:rPr>
              <a:t> feet, inch;</a:t>
            </a:r>
          </a:p>
          <a:p>
            <a:pPr>
              <a:buFontTx/>
              <a:buNone/>
            </a:pPr>
            <a:r>
              <a:rPr lang="en-US" altLang="en-US" sz="2400">
                <a:latin typeface="Courier New" panose="02070309020205020404" pitchFamily="49" charset="0"/>
              </a:rPr>
              <a:t>		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 sz="2400">
                <a:latin typeface="Courier New" panose="02070309020205020404" pitchFamily="49" charset="0"/>
              </a:rPr>
              <a:t> x, y;</a:t>
            </a:r>
          </a:p>
          <a:p>
            <a:pPr lvl="1"/>
            <a:r>
              <a:rPr lang="en-US" altLang="en-US"/>
              <a:t>Method 2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2200"/>
              <a:t>		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2400">
                <a:latin typeface="Courier New" panose="02070309020205020404" pitchFamily="49" charset="0"/>
              </a:rPr>
              <a:t> a,b;</a:t>
            </a:r>
            <a:r>
              <a:rPr lang="en-US" altLang="en-US" sz="240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 sz="2400">
                <a:latin typeface="Courier New" panose="02070309020205020404" pitchFamily="49" charset="0"/>
              </a:rPr>
              <a:t> x,y;</a:t>
            </a:r>
          </a:p>
          <a:p>
            <a:r>
              <a:rPr lang="en-US" altLang="en-US"/>
              <a:t>Both are correct; however, the second is hard to read</a:t>
            </a:r>
          </a:p>
        </p:txBody>
      </p:sp>
      <p:sp>
        <p:nvSpPr>
          <p:cNvPr id="83972" name="Slide Number Placeholder 5">
            <a:extLst>
              <a:ext uri="{FF2B5EF4-FFF2-40B4-BE49-F238E27FC236}">
                <a16:creationId xmlns:a16="http://schemas.microsoft.com/office/drawing/2014/main" id="{736678B5-8E91-26FE-8425-43D67900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216031A-B3FB-466E-9F20-B53E54D602D9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DD139DE-0B30-7DA0-8249-2A7AD25EB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on Assignment Statements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8AF88D3-3C0E-1F86-0B5B-A9BE6E4121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C++ has special assignment statements called compound assignments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+=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-=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*=</a:t>
            </a:r>
            <a:r>
              <a:rPr lang="en-US" altLang="en-US"/>
              <a:t>, </a:t>
            </a:r>
            <a:r>
              <a:rPr lang="en-US" altLang="en-US">
                <a:latin typeface="Courier New" panose="02070309020205020404" pitchFamily="49" charset="0"/>
              </a:rPr>
              <a:t>/=</a:t>
            </a:r>
            <a:r>
              <a:rPr lang="en-US" altLang="en-US"/>
              <a:t>, and </a:t>
            </a:r>
            <a:r>
              <a:rPr lang="en-US" altLang="en-US">
                <a:latin typeface="Courier New" panose="02070309020205020404" pitchFamily="49" charset="0"/>
              </a:rPr>
              <a:t>%=</a:t>
            </a:r>
          </a:p>
          <a:p>
            <a:r>
              <a:rPr lang="en-US" altLang="en-US"/>
              <a:t>Example:</a:t>
            </a:r>
          </a:p>
          <a:p>
            <a:pPr>
              <a:buFontTx/>
              <a:buNone/>
            </a:pPr>
            <a:r>
              <a:rPr lang="en-US" altLang="en-US"/>
              <a:t>	 </a:t>
            </a:r>
            <a:r>
              <a:rPr lang="en-US" altLang="en-US" sz="2600">
                <a:latin typeface="Courier New" panose="02070309020205020404" pitchFamily="49" charset="0"/>
              </a:rPr>
              <a:t>x *= y;</a:t>
            </a:r>
          </a:p>
          <a:p>
            <a:endParaRPr lang="en-US" altLang="en-US" sz="2600">
              <a:latin typeface="Courier New" panose="02070309020205020404" pitchFamily="49" charset="0"/>
            </a:endParaRPr>
          </a:p>
        </p:txBody>
      </p:sp>
      <p:sp>
        <p:nvSpPr>
          <p:cNvPr id="84996" name="Slide Number Placeholder 5">
            <a:extLst>
              <a:ext uri="{FF2B5EF4-FFF2-40B4-BE49-F238E27FC236}">
                <a16:creationId xmlns:a16="http://schemas.microsoft.com/office/drawing/2014/main" id="{2E7EC3DC-3544-639F-961D-449C2BFF8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C20E56-B0A8-4CA0-97F1-503DF289A3A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E4345BDA-9175-F1E1-0A8D-05F79D9A76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Programming Example:                </a:t>
            </a:r>
            <a:br>
              <a:rPr lang="en-US" altLang="en-US" dirty="0"/>
            </a:br>
            <a:r>
              <a:rPr lang="en-US" altLang="en-US" dirty="0"/>
              <a:t> Convert Length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BEE0AD67-D604-C01D-C4C6-71A853CEB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Write a program that takes as input a given length expressed in feet and inches</a:t>
            </a:r>
          </a:p>
          <a:p>
            <a:pPr lvl="1"/>
            <a:r>
              <a:rPr lang="en-US" altLang="en-US"/>
              <a:t>Convert and output the length in centimeters</a:t>
            </a:r>
          </a:p>
          <a:p>
            <a:r>
              <a:rPr lang="en-US" altLang="en-US" u="sng"/>
              <a:t>Input</a:t>
            </a:r>
            <a:r>
              <a:rPr lang="en-US" altLang="en-US"/>
              <a:t>: length in feet and inches</a:t>
            </a:r>
          </a:p>
          <a:p>
            <a:r>
              <a:rPr lang="en-US" altLang="en-US" u="sng"/>
              <a:t>Output</a:t>
            </a:r>
            <a:r>
              <a:rPr lang="en-US" altLang="en-US"/>
              <a:t>: equivalent length in centimeters</a:t>
            </a:r>
          </a:p>
          <a:p>
            <a:r>
              <a:rPr lang="en-US" altLang="en-US"/>
              <a:t>Lengths are given in feet and inches</a:t>
            </a:r>
          </a:p>
          <a:p>
            <a:r>
              <a:rPr lang="en-US" altLang="en-US"/>
              <a:t>Program computes the equivalent length in centimeters</a:t>
            </a:r>
          </a:p>
          <a:p>
            <a:r>
              <a:rPr lang="en-US" altLang="en-US"/>
              <a:t>One inch is equal to </a:t>
            </a:r>
            <a:r>
              <a:rPr lang="en-US" altLang="en-US">
                <a:latin typeface="Courier New" panose="02070309020205020404" pitchFamily="49" charset="0"/>
              </a:rPr>
              <a:t>2.54</a:t>
            </a:r>
            <a:r>
              <a:rPr lang="en-US" altLang="en-US"/>
              <a:t>  centimeters</a:t>
            </a:r>
          </a:p>
          <a:p>
            <a:endParaRPr lang="en-US" altLang="en-US" sz="2400"/>
          </a:p>
        </p:txBody>
      </p:sp>
      <p:sp>
        <p:nvSpPr>
          <p:cNvPr id="86020" name="Slide Number Placeholder 5">
            <a:extLst>
              <a:ext uri="{FF2B5EF4-FFF2-40B4-BE49-F238E27FC236}">
                <a16:creationId xmlns:a16="http://schemas.microsoft.com/office/drawing/2014/main" id="{537CA55F-F634-814F-0733-98297FD5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ECB92B-EFB4-4CF8-8156-C6E75746C98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9F7AEAD-FF46-7A9B-4642-71387E2CFF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Convert Length (continued)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2DB322B1-0992-7351-71E7-BB0C0990FB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Convert the length in feet and inches to all inches: </a:t>
            </a:r>
          </a:p>
          <a:p>
            <a:pPr lvl="1"/>
            <a:r>
              <a:rPr lang="en-US" altLang="en-US" dirty="0"/>
              <a:t>Multiply the number of feet by 12 </a:t>
            </a:r>
          </a:p>
          <a:p>
            <a:pPr lvl="1"/>
            <a:r>
              <a:rPr lang="en-US" altLang="en-US" dirty="0"/>
              <a:t>Add given inches</a:t>
            </a:r>
          </a:p>
          <a:p>
            <a:r>
              <a:rPr lang="en-US" altLang="en-US" dirty="0"/>
              <a:t>Use the conversion formula (1 inch = 2.54 centimeters) to find the equivalent length in centimeters</a:t>
            </a:r>
          </a:p>
          <a:p>
            <a:r>
              <a:rPr lang="en-US" altLang="en-US" dirty="0"/>
              <a:t>The algorithm is as follows:</a:t>
            </a:r>
          </a:p>
          <a:p>
            <a:pPr lvl="1"/>
            <a:r>
              <a:rPr lang="en-US" altLang="en-US" dirty="0"/>
              <a:t>Get the length in feet and inches</a:t>
            </a:r>
          </a:p>
          <a:p>
            <a:pPr lvl="1"/>
            <a:r>
              <a:rPr lang="en-US" altLang="en-US" dirty="0"/>
              <a:t>Convert the length into total inches</a:t>
            </a:r>
          </a:p>
          <a:p>
            <a:pPr lvl="1"/>
            <a:r>
              <a:rPr lang="en-US" altLang="en-US" dirty="0"/>
              <a:t>Convert total inches into centimeters</a:t>
            </a:r>
          </a:p>
          <a:p>
            <a:pPr lvl="1"/>
            <a:r>
              <a:rPr lang="en-US" altLang="en-US" dirty="0"/>
              <a:t>Output centimeters</a:t>
            </a:r>
          </a:p>
          <a:p>
            <a:endParaRPr lang="en-US" altLang="en-US" dirty="0"/>
          </a:p>
        </p:txBody>
      </p:sp>
      <p:sp>
        <p:nvSpPr>
          <p:cNvPr id="87044" name="Slide Number Placeholder 5">
            <a:extLst>
              <a:ext uri="{FF2B5EF4-FFF2-40B4-BE49-F238E27FC236}">
                <a16:creationId xmlns:a16="http://schemas.microsoft.com/office/drawing/2014/main" id="{82D4AB46-1EC4-3C86-BBA6-E9F81534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7BC1056-F16A-4235-BBE8-497595A8492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63E86F35-7BB8-96FF-E60F-BD3B741391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Variables and Constants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37BF89F-2BF9-9883-99F3-8C763D1B02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Variables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900">
                <a:latin typeface="Courier New" panose="02070309020205020404" pitchFamily="49" charset="0"/>
              </a:rPr>
              <a:t> feet;      </a:t>
            </a:r>
            <a:r>
              <a:rPr lang="en-US" altLang="en-US" sz="1900">
                <a:solidFill>
                  <a:srgbClr val="34BC33"/>
                </a:solidFill>
                <a:latin typeface="Courier New" panose="02070309020205020404" pitchFamily="49" charset="0"/>
              </a:rPr>
              <a:t>//variable to hold given feet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900">
                <a:latin typeface="Courier New" panose="02070309020205020404" pitchFamily="49" charset="0"/>
              </a:rPr>
              <a:t> inches;    </a:t>
            </a:r>
            <a:r>
              <a:rPr lang="en-US" altLang="en-US" sz="1900">
                <a:solidFill>
                  <a:srgbClr val="34BC33"/>
                </a:solidFill>
                <a:latin typeface="Courier New" panose="02070309020205020404" pitchFamily="49" charset="0"/>
              </a:rPr>
              <a:t>//variable to hold given inches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900">
                <a:latin typeface="Courier New" panose="02070309020205020404" pitchFamily="49" charset="0"/>
              </a:rPr>
              <a:t> totalInches;  </a:t>
            </a:r>
            <a:r>
              <a:rPr lang="en-US" altLang="en-US" sz="1900">
                <a:solidFill>
                  <a:srgbClr val="34BC33"/>
                </a:solidFill>
                <a:latin typeface="Courier New" panose="02070309020205020404" pitchFamily="49" charset="0"/>
              </a:rPr>
              <a:t>//variable to hold total inches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 sz="1900">
                <a:latin typeface="Courier New" panose="02070309020205020404" pitchFamily="49" charset="0"/>
              </a:rPr>
              <a:t> centimeters;  </a:t>
            </a:r>
            <a:r>
              <a:rPr lang="en-US" altLang="en-US" sz="1900">
                <a:solidFill>
                  <a:srgbClr val="34BC33"/>
                </a:solidFill>
                <a:latin typeface="Courier New" panose="02070309020205020404" pitchFamily="49" charset="0"/>
              </a:rPr>
              <a:t>//variable to hold length in 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 sz="1700">
                <a:latin typeface="Courier New" panose="02070309020205020404" pitchFamily="49" charset="0"/>
              </a:rPr>
              <a:t>                       </a:t>
            </a:r>
            <a:r>
              <a:rPr lang="en-US" altLang="en-US" sz="1900">
                <a:solidFill>
                  <a:srgbClr val="34BC33"/>
                </a:solidFill>
                <a:latin typeface="Courier New" panose="02070309020205020404" pitchFamily="49" charset="0"/>
              </a:rPr>
              <a:t>//centimeters</a:t>
            </a:r>
            <a:r>
              <a:rPr lang="en-US" altLang="en-US" sz="1700"/>
              <a:t> </a:t>
            </a:r>
            <a:endParaRPr lang="en-US" altLang="en-US" sz="1700">
              <a:latin typeface="Courier New" panose="02070309020205020404" pitchFamily="49" charset="0"/>
            </a:endParaRPr>
          </a:p>
          <a:p>
            <a:pPr>
              <a:spcBef>
                <a:spcPct val="50000"/>
              </a:spcBef>
            </a:pPr>
            <a:r>
              <a:rPr lang="en-US" altLang="en-US"/>
              <a:t>Named Constant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double</a:t>
            </a:r>
            <a:r>
              <a:rPr lang="en-US" altLang="en-US" sz="1900">
                <a:latin typeface="Courier New" panose="02070309020205020404" pitchFamily="49" charset="0"/>
              </a:rPr>
              <a:t> CENTIMETERS_PER_INCH = 2.54;</a:t>
            </a:r>
          </a:p>
          <a:p>
            <a:pPr lvl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const</a:t>
            </a:r>
            <a:r>
              <a:rPr lang="en-US" altLang="en-US" sz="1900">
                <a:latin typeface="Courier New" panose="02070309020205020404" pitchFamily="49" charset="0"/>
              </a:rPr>
              <a:t> </a:t>
            </a:r>
            <a:r>
              <a:rPr lang="en-US" altLang="en-US" sz="1900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900">
                <a:latin typeface="Courier New" panose="02070309020205020404" pitchFamily="49" charset="0"/>
              </a:rPr>
              <a:t> INCHES_PER_FOOT = 12;</a:t>
            </a:r>
          </a:p>
        </p:txBody>
      </p:sp>
      <p:sp>
        <p:nvSpPr>
          <p:cNvPr id="89092" name="Slide Number Placeholder 5">
            <a:extLst>
              <a:ext uri="{FF2B5EF4-FFF2-40B4-BE49-F238E27FC236}">
                <a16:creationId xmlns:a16="http://schemas.microsoft.com/office/drawing/2014/main" id="{74A0C269-9569-C0DC-9EB0-103A6DB7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7DC917-E682-40DD-9629-0AD885A0B60E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0B8E202-4B2A-6785-2CA5-61253876D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Main Algorithm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29BB0C2C-C4B4-F797-ACD8-EF48D14397F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  <a:p>
            <a:pPr>
              <a:spcBef>
                <a:spcPct val="40000"/>
              </a:spcBef>
            </a:pPr>
            <a:r>
              <a:rPr lang="en-US" altLang="en-US" dirty="0"/>
              <a:t>Prompt user for input 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Get data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Echo the input (output the input)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Find length in inches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Output length in inches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Convert length to centimeters</a:t>
            </a:r>
          </a:p>
          <a:p>
            <a:pPr>
              <a:spcBef>
                <a:spcPct val="40000"/>
              </a:spcBef>
            </a:pPr>
            <a:r>
              <a:rPr lang="en-US" altLang="en-US" dirty="0"/>
              <a:t>Output length in centimeters</a:t>
            </a:r>
          </a:p>
        </p:txBody>
      </p:sp>
      <p:sp>
        <p:nvSpPr>
          <p:cNvPr id="90116" name="Slide Number Placeholder 5">
            <a:extLst>
              <a:ext uri="{FF2B5EF4-FFF2-40B4-BE49-F238E27FC236}">
                <a16:creationId xmlns:a16="http://schemas.microsoft.com/office/drawing/2014/main" id="{AD213C82-7C4B-E13D-C530-C78C66377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D250B19-5597-4577-B0CF-8FEF71D2F272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BCE98544-9382-C722-9D91-926EF90F0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Putting It Together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CEB3C668-6431-B400-F1CD-B720BB2151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Program begins with comments </a:t>
            </a:r>
          </a:p>
          <a:p>
            <a:r>
              <a:rPr lang="en-US" altLang="en-US"/>
              <a:t>System resources will be used for I/O</a:t>
            </a:r>
          </a:p>
          <a:p>
            <a:r>
              <a:rPr lang="en-US" altLang="en-US"/>
              <a:t>Use input statements to get data and output statements to print results</a:t>
            </a:r>
          </a:p>
          <a:p>
            <a:r>
              <a:rPr lang="en-US" altLang="en-US"/>
              <a:t>Data comes from keyboard and the output will display on the screen</a:t>
            </a:r>
          </a:p>
          <a:p>
            <a:r>
              <a:rPr lang="en-US" altLang="en-US"/>
              <a:t>The first statement of the program, after comments, is preprocessor directive to include header file </a:t>
            </a:r>
            <a:r>
              <a:rPr lang="en-US" altLang="en-US">
                <a:latin typeface="Courier New" panose="02070309020205020404" pitchFamily="49" charset="0"/>
              </a:rPr>
              <a:t>iostream</a:t>
            </a:r>
          </a:p>
        </p:txBody>
      </p:sp>
      <p:sp>
        <p:nvSpPr>
          <p:cNvPr id="91140" name="Slide Number Placeholder 5">
            <a:extLst>
              <a:ext uri="{FF2B5EF4-FFF2-40B4-BE49-F238E27FC236}">
                <a16:creationId xmlns:a16="http://schemas.microsoft.com/office/drawing/2014/main" id="{75C292AA-3C2B-DF2D-26DF-0774D6FCE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7F95845-68B7-403D-925A-959655F86C3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4452B29C-D15A-458C-28E4-4E4611415E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Putting It Together (continued)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1234E39-F984-B3A9-AFDA-425BBE166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Two types of memory locations for data manipulation: </a:t>
            </a:r>
          </a:p>
          <a:p>
            <a:pPr lvl="1"/>
            <a:r>
              <a:rPr lang="en-US" altLang="en-US"/>
              <a:t>Named constants </a:t>
            </a:r>
          </a:p>
          <a:p>
            <a:pPr lvl="2"/>
            <a:r>
              <a:rPr lang="en-US" altLang="en-US"/>
              <a:t>Usually put before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endParaRPr lang="en-US" altLang="en-US"/>
          </a:p>
          <a:p>
            <a:pPr lvl="1"/>
            <a:r>
              <a:rPr lang="en-US" altLang="en-US"/>
              <a:t>Variables</a:t>
            </a:r>
          </a:p>
          <a:p>
            <a:r>
              <a:rPr lang="en-US" altLang="en-US"/>
              <a:t>This program has only one function (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r>
              <a:rPr lang="en-US" altLang="en-US"/>
              <a:t>), which will contain all the code </a:t>
            </a:r>
          </a:p>
          <a:p>
            <a:r>
              <a:rPr lang="en-US" altLang="en-US"/>
              <a:t>The program needs variables to manipulate data, which are declared in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</a:p>
        </p:txBody>
      </p:sp>
      <p:sp>
        <p:nvSpPr>
          <p:cNvPr id="92164" name="Slide Number Placeholder 5">
            <a:extLst>
              <a:ext uri="{FF2B5EF4-FFF2-40B4-BE49-F238E27FC236}">
                <a16:creationId xmlns:a16="http://schemas.microsoft.com/office/drawing/2014/main" id="{CB811403-2DA3-AE08-183C-763A4647E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047FC62-044A-4FF8-AEAC-B92F11FC343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E6CB6-3688-95A6-D22D-37805A4AC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06475"/>
          </a:xfrm>
        </p:spPr>
        <p:txBody>
          <a:bodyPr/>
          <a:lstStyle/>
          <a:p>
            <a:r>
              <a:rPr lang="en-US" dirty="0"/>
              <a:t>Detailed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11B34-2CB4-2E5B-95B8-683A8AE2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4000"/>
            <a:ext cx="7886700" cy="4652963"/>
          </a:xfrm>
        </p:spPr>
        <p:txBody>
          <a:bodyPr>
            <a:normAutofit/>
          </a:bodyPr>
          <a:lstStyle/>
          <a:p>
            <a:r>
              <a:rPr lang="en-US" altLang="en-US" dirty="0"/>
              <a:t>Run code through compiler </a:t>
            </a:r>
          </a:p>
          <a:p>
            <a:r>
              <a:rPr lang="en-US" altLang="en-US" dirty="0"/>
              <a:t>If compiler generates errors </a:t>
            </a:r>
          </a:p>
          <a:p>
            <a:pPr lvl="1"/>
            <a:r>
              <a:rPr lang="en-US" altLang="en-US" dirty="0"/>
              <a:t>Look at code and remove errors</a:t>
            </a:r>
          </a:p>
          <a:p>
            <a:pPr lvl="1"/>
            <a:r>
              <a:rPr lang="en-US" altLang="en-US" dirty="0"/>
              <a:t>Run code again through compiler </a:t>
            </a:r>
          </a:p>
          <a:p>
            <a:r>
              <a:rPr lang="en-US" altLang="en-US" dirty="0"/>
              <a:t>If there are no syntax errors</a:t>
            </a:r>
          </a:p>
          <a:p>
            <a:pPr lvl="1"/>
            <a:r>
              <a:rPr lang="en-US" altLang="en-US" dirty="0"/>
              <a:t>Compiler generates equivalent machine code</a:t>
            </a:r>
          </a:p>
          <a:p>
            <a:r>
              <a:rPr lang="en-US" altLang="en-US" dirty="0"/>
              <a:t>Linker links machine code with system resources</a:t>
            </a:r>
          </a:p>
          <a:p>
            <a:r>
              <a:rPr lang="en-US" altLang="en-US" dirty="0"/>
              <a:t>Once compiled and linked, loader can place program into main memory for execution</a:t>
            </a:r>
          </a:p>
          <a:p>
            <a:r>
              <a:rPr lang="en-US" altLang="en-US" dirty="0"/>
              <a:t>The final step is to execute the program</a:t>
            </a:r>
          </a:p>
          <a:p>
            <a:r>
              <a:rPr lang="en-US" altLang="en-US" dirty="0"/>
              <a:t>Compiler guarantees that the program follows the rules of the language</a:t>
            </a:r>
          </a:p>
          <a:p>
            <a:pPr lvl="1"/>
            <a:r>
              <a:rPr lang="en-US" altLang="en-US" dirty="0"/>
              <a:t>Does not guarantee that the program will run correctly 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419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F2B8F6F5-5460-73A2-2626-1A8AE574F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Body of the Function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C6D48259-8D59-8019-68E4-1B630C4064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The body of the function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altLang="en-US"/>
              <a:t> has the following form: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>
                <a:latin typeface="Courier New" panose="02070309020205020404" pitchFamily="49" charset="0"/>
              </a:rPr>
              <a:t> main ()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{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  	declare variables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  	statements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  	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return</a:t>
            </a:r>
            <a:r>
              <a:rPr lang="en-US" altLang="en-US">
                <a:latin typeface="Courier New" panose="02070309020205020404" pitchFamily="49" charset="0"/>
              </a:rPr>
              <a:t> 0;</a:t>
            </a:r>
          </a:p>
          <a:p>
            <a:pPr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	}</a:t>
            </a:r>
          </a:p>
          <a:p>
            <a:endParaRPr lang="en-US" altLang="en-US">
              <a:latin typeface="Courier New" panose="02070309020205020404" pitchFamily="49" charset="0"/>
            </a:endParaRPr>
          </a:p>
        </p:txBody>
      </p:sp>
      <p:sp>
        <p:nvSpPr>
          <p:cNvPr id="93188" name="Slide Number Placeholder 5">
            <a:extLst>
              <a:ext uri="{FF2B5EF4-FFF2-40B4-BE49-F238E27FC236}">
                <a16:creationId xmlns:a16="http://schemas.microsoft.com/office/drawing/2014/main" id="{DFF87407-4FBF-2606-CE91-DECDEC82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FAF68FA-03B4-454B-BEE1-16632DE3CCC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52B40828-D279-815F-DC6D-E007CC9217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Writing a Complete Program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6138DD98-101D-4AE8-3272-EE5070128D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Begin the program with comments for documentation</a:t>
            </a:r>
          </a:p>
          <a:p>
            <a:r>
              <a:rPr lang="en-US" altLang="en-US"/>
              <a:t>Include header files</a:t>
            </a:r>
          </a:p>
          <a:p>
            <a:r>
              <a:rPr lang="en-US" altLang="en-US"/>
              <a:t>Declare named constants, if any</a:t>
            </a:r>
          </a:p>
          <a:p>
            <a:r>
              <a:rPr lang="en-US" altLang="en-US"/>
              <a:t>Write the definition of the function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</a:p>
          <a:p>
            <a:endParaRPr lang="en-US" altLang="en-US"/>
          </a:p>
        </p:txBody>
      </p:sp>
      <p:sp>
        <p:nvSpPr>
          <p:cNvPr id="94212" name="Slide Number Placeholder 5">
            <a:extLst>
              <a:ext uri="{FF2B5EF4-FFF2-40B4-BE49-F238E27FC236}">
                <a16:creationId xmlns:a16="http://schemas.microsoft.com/office/drawing/2014/main" id="{9CAC7122-CEBB-C5C8-0315-B7B4562A2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3A99CC-0FCF-47EF-B71A-B7B73660C09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28DBB-EFFD-CE44-F1BA-6FB01F02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C7011030-36BD-6185-EA87-0E2D59F9D8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100000"/>
              </a:spcBef>
            </a:pPr>
            <a:endParaRPr lang="en-US" altLang="en-US"/>
          </a:p>
          <a:p>
            <a:pPr>
              <a:spcBef>
                <a:spcPct val="100000"/>
              </a:spcBef>
            </a:pPr>
            <a:endParaRPr lang="en-US" altLang="en-US"/>
          </a:p>
        </p:txBody>
      </p:sp>
      <p:sp>
        <p:nvSpPr>
          <p:cNvPr id="95236" name="Slide Number Placeholder 5">
            <a:extLst>
              <a:ext uri="{FF2B5EF4-FFF2-40B4-BE49-F238E27FC236}">
                <a16:creationId xmlns:a16="http://schemas.microsoft.com/office/drawing/2014/main" id="{F069C280-F104-DADE-414B-3A9B01B21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75662A9-A5FD-4FC8-B1AD-4DA2D0802E3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grpSp>
        <p:nvGrpSpPr>
          <p:cNvPr id="95237" name="Group 10">
            <a:extLst>
              <a:ext uri="{FF2B5EF4-FFF2-40B4-BE49-F238E27FC236}">
                <a16:creationId xmlns:a16="http://schemas.microsoft.com/office/drawing/2014/main" id="{439FD5D6-F1E5-1553-0C72-22CAA12E6F1A}"/>
              </a:ext>
            </a:extLst>
          </p:cNvPr>
          <p:cNvGrpSpPr>
            <a:grpSpLocks/>
          </p:cNvGrpSpPr>
          <p:nvPr/>
        </p:nvGrpSpPr>
        <p:grpSpPr bwMode="auto">
          <a:xfrm>
            <a:off x="1408113" y="152400"/>
            <a:ext cx="6364287" cy="6248400"/>
            <a:chOff x="887" y="0"/>
            <a:chExt cx="4009" cy="3936"/>
          </a:xfrm>
        </p:grpSpPr>
        <p:pic>
          <p:nvPicPr>
            <p:cNvPr id="95238" name="Picture 7">
              <a:extLst>
                <a:ext uri="{FF2B5EF4-FFF2-40B4-BE49-F238E27FC236}">
                  <a16:creationId xmlns:a16="http://schemas.microsoft.com/office/drawing/2014/main" id="{441C348A-837C-1C60-D1BD-C8E45771C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" y="600"/>
              <a:ext cx="3986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39" name="Picture 8">
              <a:extLst>
                <a:ext uri="{FF2B5EF4-FFF2-40B4-BE49-F238E27FC236}">
                  <a16:creationId xmlns:a16="http://schemas.microsoft.com/office/drawing/2014/main" id="{A628B629-F842-22E9-DEBB-136C54789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" y="1929"/>
              <a:ext cx="3963" cy="2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240" name="Picture 9">
              <a:extLst>
                <a:ext uri="{FF2B5EF4-FFF2-40B4-BE49-F238E27FC236}">
                  <a16:creationId xmlns:a16="http://schemas.microsoft.com/office/drawing/2014/main" id="{805CFB8C-8E4E-65E2-0B26-DD8B24CA8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" y="0"/>
              <a:ext cx="4008" cy="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>
            <a:extLst>
              <a:ext uri="{FF2B5EF4-FFF2-40B4-BE49-F238E27FC236}">
                <a16:creationId xmlns:a16="http://schemas.microsoft.com/office/drawing/2014/main" id="{1703B8EA-7AC1-3E3D-382C-3A2233BB06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Programming Example: Sample Run</a:t>
            </a:r>
          </a:p>
        </p:txBody>
      </p:sp>
      <p:sp>
        <p:nvSpPr>
          <p:cNvPr id="96259" name="Rectangle 7">
            <a:extLst>
              <a:ext uri="{FF2B5EF4-FFF2-40B4-BE49-F238E27FC236}">
                <a16:creationId xmlns:a16="http://schemas.microsoft.com/office/drawing/2014/main" id="{AF7B2880-CD37-1526-08DF-2106DAF0C9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96260" name="Slide Number Placeholder 5">
            <a:extLst>
              <a:ext uri="{FF2B5EF4-FFF2-40B4-BE49-F238E27FC236}">
                <a16:creationId xmlns:a16="http://schemas.microsoft.com/office/drawing/2014/main" id="{E307DD4F-8BFC-9F33-B276-B201A81B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4CEF447-CF57-46A1-8807-16EC6EA920E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sp>
        <p:nvSpPr>
          <p:cNvPr id="96261" name="Text Box 3">
            <a:extLst>
              <a:ext uri="{FF2B5EF4-FFF2-40B4-BE49-F238E27FC236}">
                <a16:creationId xmlns:a16="http://schemas.microsoft.com/office/drawing/2014/main" id="{D8CACECE-5372-0BC4-9CD5-6C0C89A8E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92338"/>
            <a:ext cx="81534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Enter two integers, one for feet, one for inches: </a:t>
            </a:r>
            <a:r>
              <a:rPr lang="en-US" altLang="en-US" sz="1800">
                <a:solidFill>
                  <a:srgbClr val="E92500"/>
                </a:solidFill>
                <a:latin typeface="Courier New" panose="02070309020205020404" pitchFamily="49" charset="0"/>
              </a:rPr>
              <a:t>15 7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E92500"/>
              </a:solidFill>
              <a:latin typeface="Courier New" panose="02070309020205020404" pitchFamily="49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The numbers you entered are 15 for feet and 7 for inches.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The total number of inches = 187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</a:rPr>
              <a:t>The number of centimeters = 474.98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26E5C44-10E3-88BC-313D-461695825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0FB16C95-D102-8CD2-B8DF-13DD10998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C++ program</a:t>
            </a:r>
            <a:r>
              <a:rPr lang="en-US" altLang="en-US"/>
              <a:t>: collection of functions where each program has a function called </a:t>
            </a:r>
            <a:r>
              <a:rPr lang="en-US" altLang="en-US">
                <a:latin typeface="Courier New" panose="02070309020205020404" pitchFamily="49" charset="0"/>
              </a:rPr>
              <a:t>main</a:t>
            </a:r>
            <a:endParaRPr lang="en-US" altLang="en-US"/>
          </a:p>
          <a:p>
            <a:r>
              <a:rPr lang="en-US" altLang="en-US"/>
              <a:t>Identifier consists of letters, digits, and underscores, and begins with letter or underscore</a:t>
            </a:r>
          </a:p>
          <a:p>
            <a:r>
              <a:rPr lang="en-US" altLang="en-US"/>
              <a:t>The arithmetic operators in C++ are addition (+), subtraction (-),multiplication (*), division (/), and modulus (%)</a:t>
            </a:r>
          </a:p>
          <a:p>
            <a:r>
              <a:rPr lang="en-US" altLang="en-US"/>
              <a:t>Arithmetic expressions are evaluated using the precedence associativity rules</a:t>
            </a:r>
          </a:p>
        </p:txBody>
      </p:sp>
      <p:sp>
        <p:nvSpPr>
          <p:cNvPr id="97284" name="Slide Number Placeholder 5">
            <a:extLst>
              <a:ext uri="{FF2B5EF4-FFF2-40B4-BE49-F238E27FC236}">
                <a16:creationId xmlns:a16="http://schemas.microsoft.com/office/drawing/2014/main" id="{13A524CB-01B2-F8B0-2640-C852F4FD2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7401392-74F3-4DA4-9ACD-56C4C2DD4A75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249A732-43D0-E850-67FD-9384E82B03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7B10C8B3-CA39-F7BF-054D-6A9E5D734E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All operands in an integral expression are integers and all operands in a floating-point expression are decimal numbers</a:t>
            </a:r>
          </a:p>
          <a:p>
            <a:r>
              <a:rPr lang="en-US" altLang="en-US" u="sng"/>
              <a:t>Mixed expression</a:t>
            </a:r>
            <a:r>
              <a:rPr lang="en-US" altLang="en-US"/>
              <a:t>: contains both integers and decimal numbers</a:t>
            </a:r>
          </a:p>
          <a:p>
            <a:r>
              <a:rPr lang="en-US" altLang="en-US"/>
              <a:t>Use the cast operator to explicitly convert values from one data type to another</a:t>
            </a:r>
          </a:p>
          <a:p>
            <a:r>
              <a:rPr lang="en-US" altLang="en-US"/>
              <a:t>A named constant is initialized when declared</a:t>
            </a:r>
          </a:p>
          <a:p>
            <a:r>
              <a:rPr lang="en-US" altLang="en-US"/>
              <a:t>All variables must be declared before used</a:t>
            </a:r>
          </a:p>
        </p:txBody>
      </p:sp>
      <p:sp>
        <p:nvSpPr>
          <p:cNvPr id="98308" name="Slide Number Placeholder 5">
            <a:extLst>
              <a:ext uri="{FF2B5EF4-FFF2-40B4-BE49-F238E27FC236}">
                <a16:creationId xmlns:a16="http://schemas.microsoft.com/office/drawing/2014/main" id="{1EB22EBB-880C-311B-7B72-9150B647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4FDA342-8887-44B2-9DF4-C9A3D42A493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7ED85B13-69FC-3D98-BD2C-DCFA9FFB3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(continued)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A487A05-B52C-3E14-4777-A2F5188AAE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Use </a:t>
            </a:r>
            <a:r>
              <a:rPr lang="en-US" altLang="en-US">
                <a:latin typeface="Courier New" panose="02070309020205020404" pitchFamily="49" charset="0"/>
              </a:rPr>
              <a:t>cin</a:t>
            </a:r>
            <a:r>
              <a:rPr lang="en-US" altLang="en-US"/>
              <a:t> and stream extraction operator </a:t>
            </a:r>
            <a:r>
              <a:rPr lang="en-US" altLang="en-US">
                <a:latin typeface="Courier New" panose="02070309020205020404" pitchFamily="49" charset="0"/>
              </a:rPr>
              <a:t>&gt;&gt;</a:t>
            </a:r>
            <a:r>
              <a:rPr lang="en-US" altLang="en-US"/>
              <a:t> to input from the standard input device</a:t>
            </a:r>
          </a:p>
          <a:p>
            <a:r>
              <a:rPr lang="en-US" altLang="en-US"/>
              <a:t>Use </a:t>
            </a:r>
            <a:r>
              <a:rPr lang="en-US" altLang="en-US">
                <a:latin typeface="Courier New" panose="02070309020205020404" pitchFamily="49" charset="0"/>
              </a:rPr>
              <a:t>cout</a:t>
            </a:r>
            <a:r>
              <a:rPr lang="en-US" altLang="en-US"/>
              <a:t> and stream insertion operator </a:t>
            </a:r>
            <a:r>
              <a:rPr lang="en-US" altLang="en-US">
                <a:latin typeface="Courier New" panose="02070309020205020404" pitchFamily="49" charset="0"/>
              </a:rPr>
              <a:t>&lt;&lt;</a:t>
            </a:r>
            <a:r>
              <a:rPr lang="en-US" altLang="en-US"/>
              <a:t> to output to the standard output device</a:t>
            </a:r>
          </a:p>
          <a:p>
            <a:r>
              <a:rPr lang="en-US" altLang="en-US"/>
              <a:t>Preprocessor commands are processed before the program goes through the compiler</a:t>
            </a:r>
          </a:p>
          <a:p>
            <a:r>
              <a:rPr lang="en-US" altLang="en-US"/>
              <a:t>A file containing a C++ program usually ends with the extension </a:t>
            </a:r>
            <a:r>
              <a:rPr lang="en-US" altLang="en-US">
                <a:latin typeface="Courier New" panose="02070309020205020404" pitchFamily="49" charset="0"/>
              </a:rPr>
              <a:t>.cpp</a:t>
            </a:r>
          </a:p>
        </p:txBody>
      </p:sp>
      <p:sp>
        <p:nvSpPr>
          <p:cNvPr id="99332" name="Slide Number Placeholder 5">
            <a:extLst>
              <a:ext uri="{FF2B5EF4-FFF2-40B4-BE49-F238E27FC236}">
                <a16:creationId xmlns:a16="http://schemas.microsoft.com/office/drawing/2014/main" id="{01A1391D-73A2-3D06-D274-F03D12EF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A719C-7613-4B63-9F0B-D3D38F86D1F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77729A-0544-28AB-5C45-D11C37DF6D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>
                <a:solidFill>
                  <a:srgbClr val="FF0000"/>
                </a:solidFill>
              </a:rPr>
              <a:t>Control Structures I </a:t>
            </a:r>
            <a:r>
              <a:rPr lang="en-US" altLang="en-US" sz="4800" i="1" dirty="0">
                <a:solidFill>
                  <a:srgbClr val="FF0000"/>
                </a:solidFill>
              </a:rPr>
              <a:t>(Selection)</a:t>
            </a:r>
            <a:endParaRPr lang="en-US" dirty="0"/>
          </a:p>
        </p:txBody>
      </p:sp>
      <p:sp>
        <p:nvSpPr>
          <p:cNvPr id="100354" name="Rectangle 3">
            <a:extLst>
              <a:ext uri="{FF2B5EF4-FFF2-40B4-BE49-F238E27FC236}">
                <a16:creationId xmlns:a16="http://schemas.microsoft.com/office/drawing/2014/main" id="{F47F27B9-C41D-7A55-D0D2-D2FDD4704B1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>
            <a:extLst>
              <a:ext uri="{FF2B5EF4-FFF2-40B4-BE49-F238E27FC236}">
                <a16:creationId xmlns:a16="http://schemas.microsoft.com/office/drawing/2014/main" id="{DEA4F039-DFAD-08C7-E3F4-00982CBA3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D1EE6DC3-2106-557B-E4E9-01153FF24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/>
              <a:t>In this chapter, you will:</a:t>
            </a:r>
          </a:p>
          <a:p>
            <a:r>
              <a:rPr lang="en-US" altLang="en-US"/>
              <a:t>Learn about control structures</a:t>
            </a:r>
          </a:p>
          <a:p>
            <a:r>
              <a:rPr lang="en-US" altLang="en-US"/>
              <a:t>Examine relational and logical operators</a:t>
            </a:r>
          </a:p>
          <a:p>
            <a:r>
              <a:rPr lang="en-US" altLang="en-US"/>
              <a:t>Explore how to form and evaluate logical (Boolean) expressions</a:t>
            </a:r>
          </a:p>
          <a:p>
            <a:r>
              <a:rPr lang="en-US" altLang="en-US"/>
              <a:t>Discover how to use the selection control structures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,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if</a:t>
            </a:r>
            <a:r>
              <a:rPr lang="en-US" altLang="en-US"/>
              <a:t>...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else</a:t>
            </a:r>
            <a:r>
              <a:rPr lang="en-US" altLang="en-US"/>
              <a:t>, and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switch</a:t>
            </a:r>
            <a:r>
              <a:rPr lang="en-US" altLang="en-US"/>
              <a:t> in a program</a:t>
            </a:r>
          </a:p>
          <a:p>
            <a:r>
              <a:rPr lang="en-US" altLang="en-US"/>
              <a:t>Learn to use the </a:t>
            </a:r>
            <a:r>
              <a:rPr lang="en-US" altLang="en-US">
                <a:latin typeface="Courier New" panose="02070309020205020404" pitchFamily="49" charset="0"/>
              </a:rPr>
              <a:t>assert</a:t>
            </a:r>
            <a:r>
              <a:rPr lang="en-US" altLang="en-US"/>
              <a:t> function to terminate a program</a:t>
            </a:r>
          </a:p>
        </p:txBody>
      </p:sp>
      <p:sp>
        <p:nvSpPr>
          <p:cNvPr id="101378" name="Slide Number Placeholder 5">
            <a:extLst>
              <a:ext uri="{FF2B5EF4-FFF2-40B4-BE49-F238E27FC236}">
                <a16:creationId xmlns:a16="http://schemas.microsoft.com/office/drawing/2014/main" id="{B1817B97-52BE-1177-8E96-F1DBD27D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CB96DE4-FA01-47F2-A570-D125A9C4D066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>
            <a:extLst>
              <a:ext uri="{FF2B5EF4-FFF2-40B4-BE49-F238E27FC236}">
                <a16:creationId xmlns:a16="http://schemas.microsoft.com/office/drawing/2014/main" id="{2B1F4546-D401-FA23-3A4F-C8AADA2ED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Structures</a:t>
            </a:r>
          </a:p>
        </p:txBody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0A7F6DF6-5F0D-4CA6-741D-879CBFBF17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computer can proceed:</a:t>
            </a:r>
          </a:p>
          <a:p>
            <a:pPr lvl="1"/>
            <a:r>
              <a:rPr lang="en-US" altLang="en-US"/>
              <a:t>In sequence</a:t>
            </a:r>
          </a:p>
          <a:p>
            <a:pPr lvl="1"/>
            <a:r>
              <a:rPr lang="en-US" altLang="en-US"/>
              <a:t>Selectively (branch) - making a choice</a:t>
            </a:r>
          </a:p>
          <a:p>
            <a:pPr lvl="1"/>
            <a:r>
              <a:rPr lang="en-US" altLang="en-US"/>
              <a:t>Repetitively (iteratively) - looping</a:t>
            </a:r>
          </a:p>
          <a:p>
            <a:r>
              <a:rPr lang="en-US" altLang="en-US"/>
              <a:t>Some statements are executed only if certain conditions are met </a:t>
            </a:r>
          </a:p>
          <a:p>
            <a:r>
              <a:rPr lang="en-US" altLang="en-US"/>
              <a:t>A condition is met if it 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</a:p>
        </p:txBody>
      </p:sp>
      <p:sp>
        <p:nvSpPr>
          <p:cNvPr id="102402" name="Slide Number Placeholder 5">
            <a:extLst>
              <a:ext uri="{FF2B5EF4-FFF2-40B4-BE49-F238E27FC236}">
                <a16:creationId xmlns:a16="http://schemas.microsoft.com/office/drawing/2014/main" id="{477DFC63-B4D9-61E5-CE7F-E50F5C11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EDD34A-7927-4094-9218-9ECF5010D1C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4699-5C69-DFAE-B197-4C8456967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A8EBA-545B-970A-D5E2-E7D266464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Design an algorithm to find the perimeter and area of a rectangle</a:t>
            </a:r>
          </a:p>
          <a:p>
            <a:r>
              <a:rPr lang="en-US" altLang="en-US" dirty="0"/>
              <a:t>The perimeter and area of the rectangle are given by the following formulas:</a:t>
            </a:r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	</a:t>
            </a:r>
            <a:r>
              <a:rPr lang="en-US" altLang="en-US" sz="2600" dirty="0">
                <a:latin typeface="Courier New" panose="02070309020205020404" pitchFamily="49" charset="0"/>
              </a:rPr>
              <a:t>perimeter = 2 * (length + width)</a:t>
            </a:r>
          </a:p>
          <a:p>
            <a:pPr>
              <a:buFontTx/>
              <a:buNone/>
            </a:pPr>
            <a:r>
              <a:rPr lang="en-US" altLang="en-US" sz="2600" dirty="0">
                <a:latin typeface="Courier New" panose="02070309020205020404" pitchFamily="49" charset="0"/>
              </a:rPr>
              <a:t>	area = length * width</a:t>
            </a:r>
          </a:p>
          <a:p>
            <a:pPr>
              <a:buFontTx/>
              <a:buNone/>
            </a:pPr>
            <a:endParaRPr lang="en-US" altLang="en-US" sz="2600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014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6">
            <a:extLst>
              <a:ext uri="{FF2B5EF4-FFF2-40B4-BE49-F238E27FC236}">
                <a16:creationId xmlns:a16="http://schemas.microsoft.com/office/drawing/2014/main" id="{5F58DC21-F615-AAC5-3247-CCA48B7D69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Structures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CC0CE-866F-EF96-85A1-6D997C5B3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6" name="Slide Number Placeholder 4">
            <a:extLst>
              <a:ext uri="{FF2B5EF4-FFF2-40B4-BE49-F238E27FC236}">
                <a16:creationId xmlns:a16="http://schemas.microsoft.com/office/drawing/2014/main" id="{A80DD769-1C29-BE3D-86D8-3DE70A951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50DAF1E-2A62-4ACE-939A-5AD52843B960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03427" name="Picture 5">
            <a:extLst>
              <a:ext uri="{FF2B5EF4-FFF2-40B4-BE49-F238E27FC236}">
                <a16:creationId xmlns:a16="http://schemas.microsoft.com/office/drawing/2014/main" id="{CC32B184-0C13-FC9F-71AB-0007D1220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701040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>
            <a:extLst>
              <a:ext uri="{FF2B5EF4-FFF2-40B4-BE49-F238E27FC236}">
                <a16:creationId xmlns:a16="http://schemas.microsoft.com/office/drawing/2014/main" id="{F814EE4A-607C-51F9-521D-6690E1EA4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</a:t>
            </a:r>
          </a:p>
        </p:txBody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1D08C2C0-6568-F88F-7DC4-70B74FD933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 condition is represented by a logical (Boolean) expression that can be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or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  <a:p>
            <a:r>
              <a:rPr lang="en-US" altLang="en-US"/>
              <a:t>Relational operators: </a:t>
            </a:r>
          </a:p>
          <a:p>
            <a:pPr lvl="1"/>
            <a:r>
              <a:rPr lang="en-US" altLang="en-US"/>
              <a:t>Allow comparisons</a:t>
            </a:r>
          </a:p>
          <a:p>
            <a:pPr lvl="1"/>
            <a:r>
              <a:rPr lang="en-US" altLang="en-US"/>
              <a:t>Require two operands (binary)</a:t>
            </a:r>
          </a:p>
          <a:p>
            <a:pPr lvl="1"/>
            <a:r>
              <a:rPr lang="en-US" altLang="en-US"/>
              <a:t>Evaluate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  <a:r>
              <a:rPr lang="en-US" altLang="en-US"/>
              <a:t> or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104450" name="Slide Number Placeholder 5">
            <a:extLst>
              <a:ext uri="{FF2B5EF4-FFF2-40B4-BE49-F238E27FC236}">
                <a16:creationId xmlns:a16="http://schemas.microsoft.com/office/drawing/2014/main" id="{62AA31A1-AD4D-96E3-5ACA-B9D6D1DE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EB921A5-A757-454A-A5A7-3D1957473E3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6">
            <a:extLst>
              <a:ext uri="{FF2B5EF4-FFF2-40B4-BE49-F238E27FC236}">
                <a16:creationId xmlns:a16="http://schemas.microsoft.com/office/drawing/2014/main" id="{2AC1345E-5FDD-5317-D4D2-026FCB904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4CAF18-2DF1-24BF-DCE5-0129814D5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5474" name="Slide Number Placeholder 4">
            <a:extLst>
              <a:ext uri="{FF2B5EF4-FFF2-40B4-BE49-F238E27FC236}">
                <a16:creationId xmlns:a16="http://schemas.microsoft.com/office/drawing/2014/main" id="{367088EE-1B93-6E80-8772-989D1727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8AE18F6-0229-4452-97F6-3AA63BEA0777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05476" name="Picture 7">
            <a:extLst>
              <a:ext uri="{FF2B5EF4-FFF2-40B4-BE49-F238E27FC236}">
                <a16:creationId xmlns:a16="http://schemas.microsoft.com/office/drawing/2014/main" id="{B814D05F-4B5F-5DAA-3294-8DCFD8CFC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35238"/>
            <a:ext cx="7010400" cy="27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>
            <a:extLst>
              <a:ext uri="{FF2B5EF4-FFF2-40B4-BE49-F238E27FC236}">
                <a16:creationId xmlns:a16="http://schemas.microsoft.com/office/drawing/2014/main" id="{4C93C876-C029-5A2F-3ED4-C3FAA179A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 and Simple Data Types</a:t>
            </a:r>
          </a:p>
        </p:txBody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A42744C3-E2DA-4067-AAEF-D6D49D5E5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You can use the relational operators with all three simple data types: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8 &lt; 15 </a:t>
            </a:r>
            <a:r>
              <a:rPr lang="en-US" altLang="en-US"/>
              <a:t>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6 != 6 </a:t>
            </a:r>
            <a:r>
              <a:rPr lang="en-US" altLang="en-US"/>
              <a:t>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2.5 &gt; 5.8 </a:t>
            </a:r>
            <a:r>
              <a:rPr lang="en-US" altLang="en-US"/>
              <a:t>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false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</a:rPr>
              <a:t>5.9 &lt;= 7.5 </a:t>
            </a:r>
            <a:r>
              <a:rPr lang="en-US" altLang="en-US"/>
              <a:t>evaluates to </a:t>
            </a:r>
            <a:r>
              <a:rPr lang="en-US" altLang="en-US">
                <a:solidFill>
                  <a:srgbClr val="3333FF"/>
                </a:solidFill>
                <a:latin typeface="Courier New" panose="02070309020205020404" pitchFamily="49" charset="0"/>
              </a:rPr>
              <a:t>true</a:t>
            </a:r>
          </a:p>
          <a:p>
            <a:pPr lvl="1"/>
            <a:endParaRPr lang="en-US" altLang="en-US">
              <a:solidFill>
                <a:srgbClr val="3333FF"/>
              </a:solidFill>
              <a:latin typeface="Courier New" panose="02070309020205020404" pitchFamily="49" charset="0"/>
            </a:endParaRPr>
          </a:p>
          <a:p>
            <a:endParaRPr lang="en-US" altLang="en-US"/>
          </a:p>
        </p:txBody>
      </p:sp>
      <p:sp>
        <p:nvSpPr>
          <p:cNvPr id="106498" name="Slide Number Placeholder 5">
            <a:extLst>
              <a:ext uri="{FF2B5EF4-FFF2-40B4-BE49-F238E27FC236}">
                <a16:creationId xmlns:a16="http://schemas.microsoft.com/office/drawing/2014/main" id="{93FD5586-AC21-D12D-33C6-5BB05367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3212E5-177D-4A2A-9D55-6D195BC8DE1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4">
            <a:extLst>
              <a:ext uri="{FF2B5EF4-FFF2-40B4-BE49-F238E27FC236}">
                <a16:creationId xmlns:a16="http://schemas.microsoft.com/office/drawing/2014/main" id="{37DC5883-F4A0-FF4C-C6FB-1B944D739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Comparing Characters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017A8F-F437-5164-A0ED-531FB331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7522" name="Slide Number Placeholder 4">
            <a:extLst>
              <a:ext uri="{FF2B5EF4-FFF2-40B4-BE49-F238E27FC236}">
                <a16:creationId xmlns:a16="http://schemas.microsoft.com/office/drawing/2014/main" id="{C30743D6-2E3F-295D-4E4A-7CDA95E28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EE83273-81F7-4E1C-8ADC-406C0AEAA428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07524" name="Picture 5">
            <a:extLst>
              <a:ext uri="{FF2B5EF4-FFF2-40B4-BE49-F238E27FC236}">
                <a16:creationId xmlns:a16="http://schemas.microsoft.com/office/drawing/2014/main" id="{951CECE8-B173-2F3D-9D17-C6E16A48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74825"/>
            <a:ext cx="609282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9F840FD0-0EE9-A889-0264-D00B3F94B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/>
              <a:t>Relational Operators and the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</a:t>
            </a:r>
          </a:p>
        </p:txBody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0DE88D24-2E83-3F64-432E-6E2D0EAC09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40000"/>
              </a:spcBef>
            </a:pPr>
            <a:r>
              <a:rPr lang="en-US" altLang="en-US"/>
              <a:t>Relational operators can be applied to strings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Strings are compared character by character, starting with the first character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Comparison continues until either a mismatch is found or all characters are found equal</a:t>
            </a:r>
          </a:p>
          <a:p>
            <a:pPr>
              <a:spcBef>
                <a:spcPct val="40000"/>
              </a:spcBef>
            </a:pPr>
            <a:r>
              <a:rPr lang="en-US" altLang="en-US"/>
              <a:t>If two strings of different lengths are compared and the comparison is equal to the last character of the shorter string</a:t>
            </a:r>
          </a:p>
          <a:p>
            <a:pPr lvl="1">
              <a:spcBef>
                <a:spcPct val="40000"/>
              </a:spcBef>
            </a:pPr>
            <a:r>
              <a:rPr lang="en-US" altLang="en-US"/>
              <a:t>The shorter string is less than the larger string</a:t>
            </a:r>
          </a:p>
        </p:txBody>
      </p:sp>
      <p:sp>
        <p:nvSpPr>
          <p:cNvPr id="108546" name="Slide Number Placeholder 5">
            <a:extLst>
              <a:ext uri="{FF2B5EF4-FFF2-40B4-BE49-F238E27FC236}">
                <a16:creationId xmlns:a16="http://schemas.microsoft.com/office/drawing/2014/main" id="{8807F889-2D40-3797-8697-4978A51A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C8CA3B-7C17-447C-B814-0DBC49D40A31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>
            <a:extLst>
              <a:ext uri="{FF2B5EF4-FFF2-40B4-BE49-F238E27FC236}">
                <a16:creationId xmlns:a16="http://schemas.microsoft.com/office/drawing/2014/main" id="{0966134F-B732-7EFA-257E-7E6E84BA0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 and the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 (continued)</a:t>
            </a:r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DE005D67-30C1-52FE-B7A6-EAB1D63CA3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Suppose we have the following declarations: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string str1 = "Hello";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string str2 = "Hi";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string str3 = "Air";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string str4 = "Bill";</a:t>
            </a:r>
          </a:p>
          <a:p>
            <a:pPr lvl="1">
              <a:buFont typeface="Arial" panose="020B0604020202020204" pitchFamily="34" charset="0"/>
              <a:buNone/>
            </a:pPr>
            <a:r>
              <a:rPr lang="en-US" altLang="en-US">
                <a:latin typeface="Courier New" panose="02070309020205020404" pitchFamily="49" charset="0"/>
              </a:rPr>
              <a:t>string str4 = "Big";</a:t>
            </a:r>
          </a:p>
        </p:txBody>
      </p:sp>
      <p:sp>
        <p:nvSpPr>
          <p:cNvPr id="109570" name="Slide Number Placeholder 5">
            <a:extLst>
              <a:ext uri="{FF2B5EF4-FFF2-40B4-BE49-F238E27FC236}">
                <a16:creationId xmlns:a16="http://schemas.microsoft.com/office/drawing/2014/main" id="{3D378768-57DF-3B73-24BF-D9E535AB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B60E44-9ED1-4600-88E8-DCB84177CFED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8">
            <a:extLst>
              <a:ext uri="{FF2B5EF4-FFF2-40B4-BE49-F238E27FC236}">
                <a16:creationId xmlns:a16="http://schemas.microsoft.com/office/drawing/2014/main" id="{88B942E9-870F-27B9-6B87-FE938769C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 and the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CAAFD0-4579-B749-2F4E-4B6DAF956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0594" name="Slide Number Placeholder 4">
            <a:extLst>
              <a:ext uri="{FF2B5EF4-FFF2-40B4-BE49-F238E27FC236}">
                <a16:creationId xmlns:a16="http://schemas.microsoft.com/office/drawing/2014/main" id="{33845922-6F92-EFB2-F4DE-E3935CEE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78D553C-0991-4B58-B0A3-4543EE7B953A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10595" name="Picture 7">
            <a:extLst>
              <a:ext uri="{FF2B5EF4-FFF2-40B4-BE49-F238E27FC236}">
                <a16:creationId xmlns:a16="http://schemas.microsoft.com/office/drawing/2014/main" id="{481EEF12-895C-97ED-6185-8A67B1626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914525"/>
            <a:ext cx="69754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6">
            <a:extLst>
              <a:ext uri="{FF2B5EF4-FFF2-40B4-BE49-F238E27FC236}">
                <a16:creationId xmlns:a16="http://schemas.microsoft.com/office/drawing/2014/main" id="{9C4F0282-8BF7-1E90-21B8-46AF1E8378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 and the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89C990-58B8-466A-7E0A-D0F6C4DC3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1618" name="Slide Number Placeholder 4">
            <a:extLst>
              <a:ext uri="{FF2B5EF4-FFF2-40B4-BE49-F238E27FC236}">
                <a16:creationId xmlns:a16="http://schemas.microsoft.com/office/drawing/2014/main" id="{D62CECA4-A111-01AF-10AA-79AE0B1C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DB31E1B-B4C0-47A7-9557-397EEBEBA77C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11620" name="Picture 7">
            <a:extLst>
              <a:ext uri="{FF2B5EF4-FFF2-40B4-BE49-F238E27FC236}">
                <a16:creationId xmlns:a16="http://schemas.microsoft.com/office/drawing/2014/main" id="{60497171-722E-B3C0-7C62-D3F2307B2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046913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5">
            <a:extLst>
              <a:ext uri="{FF2B5EF4-FFF2-40B4-BE49-F238E27FC236}">
                <a16:creationId xmlns:a16="http://schemas.microsoft.com/office/drawing/2014/main" id="{AC11F792-B332-27AF-11A2-31D60645A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Relational Operators and the</a:t>
            </a:r>
            <a:br>
              <a:rPr lang="en-US" altLang="en-US"/>
            </a:br>
            <a:r>
              <a:rPr lang="en-US" altLang="en-US">
                <a:latin typeface="Courier New" panose="02070309020205020404" pitchFamily="49" charset="0"/>
              </a:rPr>
              <a:t>string</a:t>
            </a:r>
            <a:r>
              <a:rPr lang="en-US" altLang="en-US"/>
              <a:t> Type (continued)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9EC1BD-E3DF-75B2-3820-154376F7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42" name="Slide Number Placeholder 4">
            <a:extLst>
              <a:ext uri="{FF2B5EF4-FFF2-40B4-BE49-F238E27FC236}">
                <a16:creationId xmlns:a16="http://schemas.microsoft.com/office/drawing/2014/main" id="{C077D6A4-DFC0-242D-6A85-25792A68A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BBAFCD-6438-45DB-89F8-50CCDE321E04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000">
              <a:latin typeface="Arial" panose="020B0604020202020204" pitchFamily="34" charset="0"/>
            </a:endParaRPr>
          </a:p>
        </p:txBody>
      </p:sp>
      <p:pic>
        <p:nvPicPr>
          <p:cNvPr id="112643" name="Picture 4">
            <a:extLst>
              <a:ext uri="{FF2B5EF4-FFF2-40B4-BE49-F238E27FC236}">
                <a16:creationId xmlns:a16="http://schemas.microsoft.com/office/drawing/2014/main" id="{C6931400-D9F9-6ED9-6377-6567A5F51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109788"/>
            <a:ext cx="7046912" cy="39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</TotalTime>
  <Words>20613</Words>
  <Application>Microsoft Office PowerPoint</Application>
  <PresentationFormat>On-screen Show (4:3)</PresentationFormat>
  <Paragraphs>3203</Paragraphs>
  <Slides>491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491</vt:i4>
      </vt:variant>
    </vt:vector>
  </HeadingPairs>
  <TitlesOfParts>
    <vt:vector size="492" baseType="lpstr">
      <vt:lpstr>1_Office Theme</vt:lpstr>
      <vt:lpstr>C++ Basics</vt:lpstr>
      <vt:lpstr>The Evolution of Programming Languages</vt:lpstr>
      <vt:lpstr>The Evolution of Programming Languages (cont’d.)</vt:lpstr>
      <vt:lpstr>C++ Program Example</vt:lpstr>
      <vt:lpstr>Execute C++ Program</vt:lpstr>
      <vt:lpstr>Programming with the Problem Analysis–Coding–Execution Cycle</vt:lpstr>
      <vt:lpstr>PowerPoint Presentation</vt:lpstr>
      <vt:lpstr>Detailed Steps</vt:lpstr>
      <vt:lpstr>Example</vt:lpstr>
      <vt:lpstr>Basic Elements of C++</vt:lpstr>
      <vt:lpstr>Objectives</vt:lpstr>
      <vt:lpstr>Objectives (continued)</vt:lpstr>
      <vt:lpstr>Objectives (continued)</vt:lpstr>
      <vt:lpstr>The Basics of a C++ Program</vt:lpstr>
      <vt:lpstr>Comments</vt:lpstr>
      <vt:lpstr>Special Symbols</vt:lpstr>
      <vt:lpstr>Reserved Words (Keywords)</vt:lpstr>
      <vt:lpstr>Identifiers</vt:lpstr>
      <vt:lpstr>Identifiers (continued)</vt:lpstr>
      <vt:lpstr>Whitespaces</vt:lpstr>
      <vt:lpstr>Data Types</vt:lpstr>
      <vt:lpstr>Simple Data Types</vt:lpstr>
      <vt:lpstr>Simple Data Types (continued)</vt:lpstr>
      <vt:lpstr>Simple Data Types (continued)</vt:lpstr>
      <vt:lpstr>int Data Type</vt:lpstr>
      <vt:lpstr>bool Data Type</vt:lpstr>
      <vt:lpstr>char Data Type</vt:lpstr>
      <vt:lpstr>Floating-Point Data Types</vt:lpstr>
      <vt:lpstr>Floating-Point Data Types (continued)</vt:lpstr>
      <vt:lpstr>Floating-Point Data Types (continued)</vt:lpstr>
      <vt:lpstr>Arithmetic Operators and Operator Precedence</vt:lpstr>
      <vt:lpstr>Order of Precedence</vt:lpstr>
      <vt:lpstr>Expressions</vt:lpstr>
      <vt:lpstr>Mixed Expressions</vt:lpstr>
      <vt:lpstr>Mixed Expressions (continued)</vt:lpstr>
      <vt:lpstr>Type Conversion (Casting)</vt:lpstr>
      <vt:lpstr>Type Conversion (continued)</vt:lpstr>
      <vt:lpstr>string Type</vt:lpstr>
      <vt:lpstr>Input</vt:lpstr>
      <vt:lpstr>Allocating Memory with Constants and Variables</vt:lpstr>
      <vt:lpstr>Allocating Memory with Constants and Variables (continued)</vt:lpstr>
      <vt:lpstr>Putting Data into Variables</vt:lpstr>
      <vt:lpstr>Assignment Statement</vt:lpstr>
      <vt:lpstr>Assignment Statement (continued)</vt:lpstr>
      <vt:lpstr>Saving and Using the Value of an Expression</vt:lpstr>
      <vt:lpstr>Declaring &amp; Initializing Variables</vt:lpstr>
      <vt:lpstr>Input (Read) Statement</vt:lpstr>
      <vt:lpstr>Input (Read) Statement (continued)</vt:lpstr>
      <vt:lpstr>Input (Read) Statement (continued)</vt:lpstr>
      <vt:lpstr>Variable Initialization</vt:lpstr>
      <vt:lpstr>Increment &amp; Decrement Operators</vt:lpstr>
      <vt:lpstr>Output</vt:lpstr>
      <vt:lpstr>Output (continued)</vt:lpstr>
      <vt:lpstr>Output (continued)</vt:lpstr>
      <vt:lpstr>Output (continued)</vt:lpstr>
      <vt:lpstr>Preprocessor Directives</vt:lpstr>
      <vt:lpstr>Preprocessor Directives (continued)</vt:lpstr>
      <vt:lpstr>namespace and Using cin and cout in a Program</vt:lpstr>
      <vt:lpstr>Using the string Data Type in a Program</vt:lpstr>
      <vt:lpstr>Creating a C++ Program</vt:lpstr>
      <vt:lpstr>Creating a C++ Program (continued)</vt:lpstr>
      <vt:lpstr>PowerPoint Presentation</vt:lpstr>
      <vt:lpstr>Creating a C++ Program (continued)</vt:lpstr>
      <vt:lpstr>Program Style and Form</vt:lpstr>
      <vt:lpstr>Syntax</vt:lpstr>
      <vt:lpstr>Use of Blanks</vt:lpstr>
      <vt:lpstr>Use of Semicolons, Brackets, and Commas</vt:lpstr>
      <vt:lpstr>Semantics</vt:lpstr>
      <vt:lpstr>Naming Identifiers</vt:lpstr>
      <vt:lpstr>Prompt Lines</vt:lpstr>
      <vt:lpstr>Documentation</vt:lpstr>
      <vt:lpstr>Form and Style</vt:lpstr>
      <vt:lpstr>More on Assignment Statements</vt:lpstr>
      <vt:lpstr>Programming Example:                  Convert Length</vt:lpstr>
      <vt:lpstr>Programming Example: Convert Length (continued)</vt:lpstr>
      <vt:lpstr>Programming Example: Variables and Constants</vt:lpstr>
      <vt:lpstr>Programming Example: Main Algorithm</vt:lpstr>
      <vt:lpstr>Programming Example: Putting It Together</vt:lpstr>
      <vt:lpstr>Programming Example: Putting It Together (continued)</vt:lpstr>
      <vt:lpstr>Programming Example: Body of the Function</vt:lpstr>
      <vt:lpstr>Programming Example: Writing a Complete Program</vt:lpstr>
      <vt:lpstr>PowerPoint Presentation</vt:lpstr>
      <vt:lpstr>Programming Example: Sample Run</vt:lpstr>
      <vt:lpstr>Summary</vt:lpstr>
      <vt:lpstr>Summary (continued)</vt:lpstr>
      <vt:lpstr>Summary (continued)</vt:lpstr>
      <vt:lpstr>Control Structures I (Selection)</vt:lpstr>
      <vt:lpstr>Objectives</vt:lpstr>
      <vt:lpstr>Control Structures</vt:lpstr>
      <vt:lpstr>Control Structures (continued)</vt:lpstr>
      <vt:lpstr>Relational Operators</vt:lpstr>
      <vt:lpstr>Relational Operators (continued)</vt:lpstr>
      <vt:lpstr>Relational Operators and Simple Data Types</vt:lpstr>
      <vt:lpstr>Comparing Characters</vt:lpstr>
      <vt:lpstr>Relational Operators and the string Type</vt:lpstr>
      <vt:lpstr>Relational Operators and the string Type (continued)</vt:lpstr>
      <vt:lpstr>Relational Operators and the string Type (continued)</vt:lpstr>
      <vt:lpstr>Relational Operators and the string Type (continued)</vt:lpstr>
      <vt:lpstr>Relational Operators and the string Type (continued)</vt:lpstr>
      <vt:lpstr>Logical (Boolean) Operators and Logical Expressions</vt:lpstr>
      <vt:lpstr>Logical (Boolean) Operators and Logical Expressions (continued)</vt:lpstr>
      <vt:lpstr>PowerPoint Presentation</vt:lpstr>
      <vt:lpstr>PowerPoint Presentation</vt:lpstr>
      <vt:lpstr>Order of Precedence</vt:lpstr>
      <vt:lpstr>Order of Precedence (continued)</vt:lpstr>
      <vt:lpstr>Order of Precedence (continued)</vt:lpstr>
      <vt:lpstr>Order of Precedence (continued)</vt:lpstr>
      <vt:lpstr>Short-Circuit Evaluation</vt:lpstr>
      <vt:lpstr>int Data Type and Logical (Boolean) Expressions</vt:lpstr>
      <vt:lpstr>The bool Data Type and Logical (Boolean) Expressions</vt:lpstr>
      <vt:lpstr>Logical (Boolean) Expressions</vt:lpstr>
      <vt:lpstr>Selection: if and if...else</vt:lpstr>
      <vt:lpstr>Selection: if and if...else (continued)</vt:lpstr>
      <vt:lpstr>One-Way Selection</vt:lpstr>
      <vt:lpstr>One-Way Selection (continued)</vt:lpstr>
      <vt:lpstr>PowerPoint Presentation</vt:lpstr>
      <vt:lpstr>One-Way Selection (continued)</vt:lpstr>
      <vt:lpstr>Two-Way Selection</vt:lpstr>
      <vt:lpstr>Two-Way Selection (continued)</vt:lpstr>
      <vt:lpstr>Two-Way Selection (continued)</vt:lpstr>
      <vt:lpstr>Compound (Block of) Statement</vt:lpstr>
      <vt:lpstr>Compound (Block of) Statement (continued)</vt:lpstr>
      <vt:lpstr>Multiple Selections: Nested if</vt:lpstr>
      <vt:lpstr>PowerPoint Presentation</vt:lpstr>
      <vt:lpstr>Multiple Selections: Nested if (continued)</vt:lpstr>
      <vt:lpstr>Comparing if…else Statements with a Series of if Statements</vt:lpstr>
      <vt:lpstr>Using Pseudocode to Develop, Test, and Debug a Program</vt:lpstr>
      <vt:lpstr>Input Failure and the if Statement</vt:lpstr>
      <vt:lpstr>Confusion Between == and =</vt:lpstr>
      <vt:lpstr>Conditional Operator (?:)</vt:lpstr>
      <vt:lpstr>switch Structures</vt:lpstr>
      <vt:lpstr>switch Structures (continued)</vt:lpstr>
      <vt:lpstr>PowerPoint Presentation</vt:lpstr>
      <vt:lpstr>Programming Example: Cable Company Billing</vt:lpstr>
      <vt:lpstr>Programming Example: Rates</vt:lpstr>
      <vt:lpstr>Programming Example: Requirements</vt:lpstr>
      <vt:lpstr>Programming Example: Input and Output</vt:lpstr>
      <vt:lpstr>Programming Example: Program Analysis</vt:lpstr>
      <vt:lpstr>Programming Example: Program Analysis (continued)</vt:lpstr>
      <vt:lpstr>Programming Example: Algorithm Design</vt:lpstr>
      <vt:lpstr>Programming Example: Variables and Named Constants</vt:lpstr>
      <vt:lpstr>Programming Example: Formulas</vt:lpstr>
      <vt:lpstr>Programming Example: Formulas (continued)</vt:lpstr>
      <vt:lpstr>Programming Example: Main Algorithm</vt:lpstr>
      <vt:lpstr>Programming Example: Main Algorithm (continued)</vt:lpstr>
      <vt:lpstr>Programming Example: Main Algorithm (continued)</vt:lpstr>
      <vt:lpstr>Programming Example: Main Algorithm (continued)</vt:lpstr>
      <vt:lpstr>Summary</vt:lpstr>
      <vt:lpstr>Summary (continued)</vt:lpstr>
      <vt:lpstr>Summary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 Operator (?:)</vt:lpstr>
      <vt:lpstr>Conditional Operator (?:)</vt:lpstr>
      <vt:lpstr>PowerPoint Presentation</vt:lpstr>
      <vt:lpstr>PowerPoint Presentation</vt:lpstr>
      <vt:lpstr>PowerPoint Presentation</vt:lpstr>
      <vt:lpstr>switch with break</vt:lpstr>
      <vt:lpstr>switch with break</vt:lpstr>
      <vt:lpstr>switch with break</vt:lpstr>
      <vt:lpstr>switch without break</vt:lpstr>
      <vt:lpstr>PowerPoint Presentation</vt:lpstr>
      <vt:lpstr>What is the output</vt:lpstr>
      <vt:lpstr>PowerPoint Presentation</vt:lpstr>
      <vt:lpstr>assert</vt:lpstr>
      <vt:lpstr>Control Structures II (Repetition) </vt:lpstr>
      <vt:lpstr>Objectives</vt:lpstr>
      <vt:lpstr>Why Is Repetition Needed?</vt:lpstr>
      <vt:lpstr>while Looping (Repetition) Structure</vt:lpstr>
      <vt:lpstr>while Looping (Repetition) Structure (continued)</vt:lpstr>
      <vt:lpstr>while Looping (Repetition) Structure (continued)</vt:lpstr>
      <vt:lpstr>Designing while Loops</vt:lpstr>
      <vt:lpstr>Case 1: Counter-Controlled while Loops</vt:lpstr>
      <vt:lpstr>Case 2: Sentinel-Controlled while Loops</vt:lpstr>
      <vt:lpstr>Telephone Digits</vt:lpstr>
      <vt:lpstr>Case 3: Flag-Controlled while Loops</vt:lpstr>
      <vt:lpstr>Number Guessing Game</vt:lpstr>
      <vt:lpstr>More on Expressions in while Statements</vt:lpstr>
      <vt:lpstr>Programming Example: Checking Account Balance</vt:lpstr>
      <vt:lpstr>Programming Example: Checking Account Balance (continued)</vt:lpstr>
      <vt:lpstr>Programming Example: Checking Account Balance (continued)</vt:lpstr>
      <vt:lpstr>Programming Example: Checking Account Balance (continued)</vt:lpstr>
      <vt:lpstr>Programming Example: Input and Output</vt:lpstr>
      <vt:lpstr>Programming Example: Program Analysis</vt:lpstr>
      <vt:lpstr>Programming Example: Program Analysis (continued)</vt:lpstr>
      <vt:lpstr>Programming Example: Analysis Algorithm</vt:lpstr>
      <vt:lpstr>Programming Example: Variables and Constants</vt:lpstr>
      <vt:lpstr>Programming Example: Steps</vt:lpstr>
      <vt:lpstr>Programming Example: Steps (continued)</vt:lpstr>
      <vt:lpstr>Programming Example: Steps (continued)</vt:lpstr>
      <vt:lpstr>Programming Example: Main Algorithm</vt:lpstr>
      <vt:lpstr>Programming Example: Main Algorithm (continued)</vt:lpstr>
      <vt:lpstr>Programming Example: Main Algorithm (continued)</vt:lpstr>
      <vt:lpstr>for Looping (Repetition) Structure</vt:lpstr>
      <vt:lpstr>for Looping (Repetition) Structure (continued)</vt:lpstr>
      <vt:lpstr>for Looping (Repetition) Structure (continued)</vt:lpstr>
      <vt:lpstr>for Looping (Repetition) Structure (continued)</vt:lpstr>
      <vt:lpstr>for Looping (Repetition) Structure (continued)</vt:lpstr>
      <vt:lpstr>do…while Looping (Repetition) Structure</vt:lpstr>
      <vt:lpstr>do…while Looping (Repetition) Structure (continued)</vt:lpstr>
      <vt:lpstr>do…while Looping (Repetition) Structure (continued)</vt:lpstr>
      <vt:lpstr>PowerPoint Presentation</vt:lpstr>
      <vt:lpstr>Divisibility Test by 3 and 9</vt:lpstr>
      <vt:lpstr>Choosing the Right Looping Structure</vt:lpstr>
      <vt:lpstr>break and continue Statements</vt:lpstr>
      <vt:lpstr>break &amp; continue Statements (continued)</vt:lpstr>
      <vt:lpstr>Nested Control Structures</vt:lpstr>
      <vt:lpstr>Nested Control Structures (continued)</vt:lpstr>
      <vt:lpstr>Summary</vt:lpstr>
      <vt:lpstr>Summary (continued)</vt:lpstr>
      <vt:lpstr>Summary (continued)</vt:lpstr>
      <vt:lpstr>What is the output</vt:lpstr>
      <vt:lpstr>PowerPoint Presentation</vt:lpstr>
      <vt:lpstr>What is the out put</vt:lpstr>
      <vt:lpstr>PowerPoint Presentation</vt:lpstr>
      <vt:lpstr>What is the out put</vt:lpstr>
      <vt:lpstr>Infinite loop</vt:lpstr>
      <vt:lpstr>What is the out put</vt:lpstr>
      <vt:lpstr>Infinite loop</vt:lpstr>
      <vt:lpstr>What is the out put</vt:lpstr>
      <vt:lpstr>Infinite loop</vt:lpstr>
      <vt:lpstr>What is the output</vt:lpstr>
      <vt:lpstr>Infinite loop</vt:lpstr>
      <vt:lpstr>What is the out put</vt:lpstr>
      <vt:lpstr>The output</vt:lpstr>
      <vt:lpstr>x to the y power</vt:lpstr>
      <vt:lpstr>PowerPoint Presentation</vt:lpstr>
      <vt:lpstr>PowerPoint Presentation</vt:lpstr>
      <vt:lpstr>// Class average program with counter-controlled repetition (Example)</vt:lpstr>
      <vt:lpstr>PowerPoint Presentation</vt:lpstr>
      <vt:lpstr>Example</vt:lpstr>
      <vt:lpstr>PowerPoint Presentation</vt:lpstr>
      <vt:lpstr>// Summation with for example</vt:lpstr>
      <vt:lpstr>Summation with for example</vt:lpstr>
      <vt:lpstr>Using the break statement in a for structure</vt:lpstr>
      <vt:lpstr>PowerPoint Presentation</vt:lpstr>
      <vt:lpstr>// Using the continue statement in a for structure </vt:lpstr>
      <vt:lpstr>// Using the continue statement in a for structure </vt:lpstr>
      <vt:lpstr>example</vt:lpstr>
      <vt:lpstr>PowerPoint Presentation</vt:lpstr>
      <vt:lpstr>Nested Control Structures</vt:lpstr>
      <vt:lpstr>Nested Control Structures</vt:lpstr>
      <vt:lpstr>Nested Control Structures</vt:lpstr>
      <vt:lpstr>Nested Control Structures</vt:lpstr>
      <vt:lpstr>Nested Control Structures</vt:lpstr>
      <vt:lpstr>Nested Control Structures</vt:lpstr>
      <vt:lpstr>Count Control</vt:lpstr>
      <vt:lpstr>//Flag-controlled while loop. </vt:lpstr>
      <vt:lpstr>Sentinel Control</vt:lpstr>
      <vt:lpstr>The do…while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User-Defined Functions-I  </vt:lpstr>
      <vt:lpstr>Objectives</vt:lpstr>
      <vt:lpstr>Introduction</vt:lpstr>
      <vt:lpstr>Introduction (continued)</vt:lpstr>
      <vt:lpstr>Why functions?</vt:lpstr>
      <vt:lpstr>Why functions?</vt:lpstr>
      <vt:lpstr>Why functions?</vt:lpstr>
      <vt:lpstr>Why functions?</vt:lpstr>
      <vt:lpstr>Predefined Functions</vt:lpstr>
      <vt:lpstr>Predefined Functions (continued)</vt:lpstr>
      <vt:lpstr>Predefined Functions (continued)</vt:lpstr>
      <vt:lpstr>Predefined Functions (continued)</vt:lpstr>
      <vt:lpstr>Predefined Functions (continued)</vt:lpstr>
      <vt:lpstr>Predefined Functions (continued)</vt:lpstr>
      <vt:lpstr>PowerPoint Presentation</vt:lpstr>
      <vt:lpstr>Predefined Functions (continued)</vt:lpstr>
      <vt:lpstr>User-Defined Functions</vt:lpstr>
      <vt:lpstr>Value-Returning Functions</vt:lpstr>
      <vt:lpstr>Value-Returning Functions (continued)</vt:lpstr>
      <vt:lpstr>Value-Returning Functions (continued)</vt:lpstr>
      <vt:lpstr>Value-Returning Functions (continued)</vt:lpstr>
      <vt:lpstr>Syntax: Value-Returning Function</vt:lpstr>
      <vt:lpstr>Syntax: Formal Parameter List</vt:lpstr>
      <vt:lpstr>Function Call</vt:lpstr>
      <vt:lpstr>Syntax: Actual Parameter List</vt:lpstr>
      <vt:lpstr>return Statement</vt:lpstr>
      <vt:lpstr>Syntax: return Statement</vt:lpstr>
      <vt:lpstr>PowerPoint Presentation</vt:lpstr>
      <vt:lpstr>Function Prototype</vt:lpstr>
      <vt:lpstr>PowerPoint Presentation</vt:lpstr>
      <vt:lpstr>Function Prototype (continued)</vt:lpstr>
      <vt:lpstr>Palindrome Number</vt:lpstr>
      <vt:lpstr>Palindrome Number (continued)</vt:lpstr>
      <vt:lpstr>Flow of Execution</vt:lpstr>
      <vt:lpstr>Flow of Execution (continued)</vt:lpstr>
      <vt:lpstr>Programming Example: Largest Number</vt:lpstr>
      <vt:lpstr>Programming Example: Program Analysis</vt:lpstr>
      <vt:lpstr>Programming Example: Program Analysis (continued)</vt:lpstr>
      <vt:lpstr>Programming Example: Algorithm Design</vt:lpstr>
      <vt:lpstr>Programming Example: Algorithm Design (continued)</vt:lpstr>
      <vt:lpstr>Summary</vt:lpstr>
      <vt:lpstr>Summary (continued)</vt:lpstr>
      <vt:lpstr>Summary (continued)</vt:lpstr>
      <vt:lpstr> User-Defined Functions II </vt:lpstr>
      <vt:lpstr>Objectives</vt:lpstr>
      <vt:lpstr>Objectives (continued)</vt:lpstr>
      <vt:lpstr>Void Functions</vt:lpstr>
      <vt:lpstr>Void Functions (continued)</vt:lpstr>
      <vt:lpstr>Void Functions without Parameters</vt:lpstr>
      <vt:lpstr>Void Functions with Parameters</vt:lpstr>
      <vt:lpstr>Void Functions with Parameters (continued)</vt:lpstr>
      <vt:lpstr>Void Functions with Parameters (continued)</vt:lpstr>
      <vt:lpstr>Value Parameters</vt:lpstr>
      <vt:lpstr>Reference Variables as Parameters</vt:lpstr>
      <vt:lpstr>Reference Variables as Parameters (continued)</vt:lpstr>
      <vt:lpstr>Calculate Grade</vt:lpstr>
      <vt:lpstr>Calculate Grade (continued)</vt:lpstr>
      <vt:lpstr>PowerPoint Presentation</vt:lpstr>
      <vt:lpstr>Value and Reference Parameters and Memory Allocation</vt:lpstr>
      <vt:lpstr>Value and Reference Parameters and Memory Allocation (continued)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Parameters and Value-Returning Functions</vt:lpstr>
      <vt:lpstr>Scope of an Identifier</vt:lpstr>
      <vt:lpstr>PowerPoint Presentation</vt:lpstr>
      <vt:lpstr>Scope of an Identifier (continued)</vt:lpstr>
      <vt:lpstr>Scope of an Identifier (continued)</vt:lpstr>
      <vt:lpstr>Global Variables, Named Constants, and Side Effects</vt:lpstr>
      <vt:lpstr>Static and Automatic Variables</vt:lpstr>
      <vt:lpstr>Static and Automatic Variables (continued)</vt:lpstr>
      <vt:lpstr>Function Overloading: An Introduction</vt:lpstr>
      <vt:lpstr>Function Overloading (continued)</vt:lpstr>
      <vt:lpstr>Function Overloading (continued)</vt:lpstr>
      <vt:lpstr>Function Overloading (continued)</vt:lpstr>
      <vt:lpstr>Function Overloading (continued)</vt:lpstr>
      <vt:lpstr>Functions with Default Parameters</vt:lpstr>
      <vt:lpstr>Functions with Default Parameters (continued)</vt:lpstr>
      <vt:lpstr>Functions with Default Parameters (continued)</vt:lpstr>
      <vt:lpstr>Functions with Default Parameters (continued)</vt:lpstr>
      <vt:lpstr>Programming Example: Classify Numbers</vt:lpstr>
      <vt:lpstr>Programming Example: Classify Numbers (continued)</vt:lpstr>
      <vt:lpstr>PowerPoint Presentation</vt:lpstr>
      <vt:lpstr>Programming Example: Main Algorithm</vt:lpstr>
      <vt:lpstr>PowerPoint Presentation</vt:lpstr>
      <vt:lpstr>Summary</vt:lpstr>
      <vt:lpstr>Summary (continued)</vt:lpstr>
      <vt:lpstr>Summary (continued)</vt:lpstr>
      <vt:lpstr>Chapter 8: User-Defined Simple Data Types, Namespaces, and the  string Type </vt:lpstr>
      <vt:lpstr>Objectives</vt:lpstr>
      <vt:lpstr>Enumeration Type</vt:lpstr>
      <vt:lpstr>Enumeration Type (continued)</vt:lpstr>
      <vt:lpstr>Enumeration Type (continued)</vt:lpstr>
      <vt:lpstr>Enumeration Type (continued)</vt:lpstr>
      <vt:lpstr>PowerPoint Presentation</vt:lpstr>
      <vt:lpstr>Declaring Variables</vt:lpstr>
      <vt:lpstr>Assignment</vt:lpstr>
      <vt:lpstr>Operations on Enumeration Types</vt:lpstr>
      <vt:lpstr>Relational Operators</vt:lpstr>
      <vt:lpstr>Input /Output of Enumeration Types</vt:lpstr>
      <vt:lpstr>Functions and Enumeration Types</vt:lpstr>
      <vt:lpstr>Declaring Variables When Defining the Enumeration Type</vt:lpstr>
      <vt:lpstr>Anonymous Data Types</vt:lpstr>
      <vt:lpstr>typedef Statement</vt:lpstr>
      <vt:lpstr>Namespaces</vt:lpstr>
      <vt:lpstr>Namespaces (continued)</vt:lpstr>
      <vt:lpstr>Namespaces (continued)</vt:lpstr>
      <vt:lpstr>Namespaces (continued)</vt:lpstr>
      <vt:lpstr>Namespaces (continued)</vt:lpstr>
      <vt:lpstr>Accessing a namespace Member </vt:lpstr>
      <vt:lpstr>string Type</vt:lpstr>
      <vt:lpstr>string Type (continued)</vt:lpstr>
      <vt:lpstr>Additional string Operations</vt:lpstr>
      <vt:lpstr>length Function</vt:lpstr>
      <vt:lpstr>PowerPoint Presentation</vt:lpstr>
      <vt:lpstr>size Function</vt:lpstr>
      <vt:lpstr>find Function</vt:lpstr>
      <vt:lpstr>find Function (continued)</vt:lpstr>
      <vt:lpstr>substr Function</vt:lpstr>
      <vt:lpstr>substr Function (continued)</vt:lpstr>
      <vt:lpstr>swap Function</vt:lpstr>
      <vt:lpstr>Programming Example: Pig Latin Strings</vt:lpstr>
      <vt:lpstr>Programming Example: Pig Latin Strings (continued)</vt:lpstr>
      <vt:lpstr>Programming Example: Pig Latin Strings (continued)</vt:lpstr>
      <vt:lpstr>Programming Example: Problem Analysis</vt:lpstr>
      <vt:lpstr>Programming Example: Problem Analysis (continued)</vt:lpstr>
      <vt:lpstr>Programming Example: Algorithm Design</vt:lpstr>
      <vt:lpstr>Programming Example: Function isVowel</vt:lpstr>
      <vt:lpstr>Programming Example: Function rotate</vt:lpstr>
      <vt:lpstr>Programming Example: Function pigLatinString</vt:lpstr>
      <vt:lpstr>Programming Example: Function pigLatinString (continued)</vt:lpstr>
      <vt:lpstr>Programming Example: Main Algorithm</vt:lpstr>
      <vt:lpstr>Summary</vt:lpstr>
      <vt:lpstr>Summary (continued)</vt:lpstr>
      <vt:lpstr>Summary (continued)</vt:lpstr>
      <vt:lpstr>Summary (continued)</vt:lpstr>
      <vt:lpstr>PowerPoint Presentation</vt:lpstr>
      <vt:lpstr>Objectives</vt:lpstr>
      <vt:lpstr>Objectives (continued)</vt:lpstr>
      <vt:lpstr>Data Types</vt:lpstr>
      <vt:lpstr>Arrays</vt:lpstr>
      <vt:lpstr>Arrays (continued)</vt:lpstr>
      <vt:lpstr>Accessing Array Components</vt:lpstr>
      <vt:lpstr>Accessing Array Components (continued)</vt:lpstr>
      <vt:lpstr>Accessing Array Components (continued)</vt:lpstr>
      <vt:lpstr>Accessing Array Components (continued)</vt:lpstr>
      <vt:lpstr>Accessing Array Components (continued)</vt:lpstr>
      <vt:lpstr>Processing One-Dimensional Arrays</vt:lpstr>
      <vt:lpstr>Processing One-Dimensional Arrays (continued)</vt:lpstr>
      <vt:lpstr>PowerPoint Presentation</vt:lpstr>
      <vt:lpstr>Array Index Out of Bounds</vt:lpstr>
      <vt:lpstr>Array Initialization During Declaration</vt:lpstr>
      <vt:lpstr>Partial Initialization of Arrays During Declaration</vt:lpstr>
      <vt:lpstr>Partial Initialization of Arrays During Declaration (continued)</vt:lpstr>
      <vt:lpstr>Some Restrictions on Array Processing</vt:lpstr>
      <vt:lpstr>Some Restrictions on Array Processing (continued)</vt:lpstr>
      <vt:lpstr>Arrays as Parameters to Functions</vt:lpstr>
      <vt:lpstr>Constant Arrays as Formal Parameters</vt:lpstr>
      <vt:lpstr>Base Address of an Array and Array in Computer Memory</vt:lpstr>
      <vt:lpstr>PowerPoint Presentation</vt:lpstr>
      <vt:lpstr>Functions Cannot Return a Value of the Type Array</vt:lpstr>
      <vt:lpstr>Integral Data Type and Array Indices</vt:lpstr>
      <vt:lpstr>Other Ways to Declare Arrays</vt:lpstr>
      <vt:lpstr>C-Strings (Character Arrays)</vt:lpstr>
      <vt:lpstr>C-Strings (Character Arrays) (continued)</vt:lpstr>
      <vt:lpstr>C-Strings (Character Arrays) (continued)</vt:lpstr>
      <vt:lpstr>C-Strings (Character Arrays) (continued)</vt:lpstr>
      <vt:lpstr>String Comparison</vt:lpstr>
      <vt:lpstr>PowerPoint Presentation</vt:lpstr>
      <vt:lpstr>Reading and Writing Strings</vt:lpstr>
      <vt:lpstr>String Input</vt:lpstr>
      <vt:lpstr>String Output</vt:lpstr>
      <vt:lpstr>Specifying Input/Output Files at Execution Time</vt:lpstr>
      <vt:lpstr>string Type and Input/Output Files</vt:lpstr>
      <vt:lpstr>Parallel Arrays</vt:lpstr>
      <vt:lpstr>Two-Dimensional Arrays</vt:lpstr>
      <vt:lpstr>Two-Dimensional Arrays (continued)</vt:lpstr>
      <vt:lpstr>Accessing Array Components</vt:lpstr>
      <vt:lpstr>Accessing Array Components (continued)</vt:lpstr>
      <vt:lpstr>Two-Dimensional Array Initialization During Declaration</vt:lpstr>
      <vt:lpstr>Two-Dimensional Arrays and Enumeration Types</vt:lpstr>
      <vt:lpstr>Processing Two-Dimensional Arrays</vt:lpstr>
      <vt:lpstr>Processing Two-Dimensional Arrays (continued)</vt:lpstr>
      <vt:lpstr>Initialization</vt:lpstr>
      <vt:lpstr>Print</vt:lpstr>
      <vt:lpstr>Input</vt:lpstr>
      <vt:lpstr>Sum by Row</vt:lpstr>
      <vt:lpstr>Sum by Column</vt:lpstr>
      <vt:lpstr>Largest Element in Each Row and Each Column</vt:lpstr>
      <vt:lpstr>Reversing Diagonal</vt:lpstr>
      <vt:lpstr>Reversing Diagonal (continued)</vt:lpstr>
      <vt:lpstr>Reversing Diagonal (continued)</vt:lpstr>
      <vt:lpstr>Passing Two-Dimensional Arrays as Parameters to Functions</vt:lpstr>
      <vt:lpstr>Arrays of Strings</vt:lpstr>
      <vt:lpstr>Arrays of Strings and the string Type</vt:lpstr>
      <vt:lpstr>Arrays of Strings and C-Strings (Character Arrays)</vt:lpstr>
      <vt:lpstr>Another Way to Declare a Two-Dimensional Array</vt:lpstr>
      <vt:lpstr>Multidimensional Arrays</vt:lpstr>
      <vt:lpstr>Multidimensional Arrays (continued)</vt:lpstr>
      <vt:lpstr>Programming Example: Code Detection</vt:lpstr>
      <vt:lpstr>Programming Example: Code Detection (continued)</vt:lpstr>
      <vt:lpstr>Programming Example: Code Detection (continued)</vt:lpstr>
      <vt:lpstr>Programming Example: Code Detection (continued)</vt:lpstr>
      <vt:lpstr>Programming Example: Code Detection (continued)</vt:lpstr>
      <vt:lpstr>Programming Example: Problem Analysis</vt:lpstr>
      <vt:lpstr>Programming Example: Algorithm Design</vt:lpstr>
      <vt:lpstr>Programming Example: Algorithm Design (continued)</vt:lpstr>
      <vt:lpstr>Programming Example: readCode</vt:lpstr>
      <vt:lpstr>Programming Example: readCode (continued)</vt:lpstr>
      <vt:lpstr>Programming Example: compareCode</vt:lpstr>
      <vt:lpstr>Programming Example: compareCode (continued)</vt:lpstr>
      <vt:lpstr>Programming Example: compareCode (continued)</vt:lpstr>
      <vt:lpstr>Programming Example: Main Algorithm</vt:lpstr>
      <vt:lpstr>Summary</vt:lpstr>
      <vt:lpstr>Summary (continued)</vt:lpstr>
      <vt:lpstr>Summary (continued)</vt:lpstr>
      <vt:lpstr>Summary</vt:lpstr>
      <vt:lpstr>Terminating a Program with the assert Function</vt:lpstr>
      <vt:lpstr>The assert Function (continued)</vt:lpstr>
      <vt:lpstr>The assert Function (continued)</vt:lpstr>
      <vt:lpstr>Case 4: EOF-Controlled while Loops</vt:lpstr>
      <vt:lpstr>eof Function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Programming:   Program Design Including  Data Structures, Fifth Edition</dc:title>
  <dc:subject/>
  <dc:creator/>
  <cp:keywords/>
  <dc:description/>
  <cp:lastModifiedBy>Mohamed E. Khalefa</cp:lastModifiedBy>
  <cp:revision>149</cp:revision>
  <cp:lastPrinted>2009-04-22T19:24:48Z</cp:lastPrinted>
  <dcterms:created xsi:type="dcterms:W3CDTF">2002-07-27T03:19:07Z</dcterms:created>
  <dcterms:modified xsi:type="dcterms:W3CDTF">2026-01-24T00:26:43Z</dcterms:modified>
  <cp:category/>
</cp:coreProperties>
</file>